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6" r:id="rId2"/>
  </p:sldMasterIdLst>
  <p:notesMasterIdLst>
    <p:notesMasterId r:id="rId24"/>
  </p:notesMasterIdLst>
  <p:handoutMasterIdLst>
    <p:handoutMasterId r:id="rId25"/>
  </p:handoutMasterIdLst>
  <p:sldIdLst>
    <p:sldId id="2054" r:id="rId3"/>
    <p:sldId id="256" r:id="rId4"/>
    <p:sldId id="2048" r:id="rId5"/>
    <p:sldId id="2051" r:id="rId6"/>
    <p:sldId id="383" r:id="rId7"/>
    <p:sldId id="296" r:id="rId8"/>
    <p:sldId id="2046" r:id="rId9"/>
    <p:sldId id="305" r:id="rId10"/>
    <p:sldId id="384" r:id="rId11"/>
    <p:sldId id="327" r:id="rId12"/>
    <p:sldId id="2044" r:id="rId13"/>
    <p:sldId id="378" r:id="rId14"/>
    <p:sldId id="297" r:id="rId15"/>
    <p:sldId id="284" r:id="rId16"/>
    <p:sldId id="2056" r:id="rId17"/>
    <p:sldId id="301" r:id="rId18"/>
    <p:sldId id="302" r:id="rId19"/>
    <p:sldId id="307" r:id="rId20"/>
    <p:sldId id="315" r:id="rId21"/>
    <p:sldId id="281" r:id="rId22"/>
    <p:sldId id="205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otte Martineau" initials="CM" lastIdx="72" clrIdx="0">
    <p:extLst>
      <p:ext uri="{19B8F6BF-5375-455C-9EA6-DF929625EA0E}">
        <p15:presenceInfo xmlns:p15="http://schemas.microsoft.com/office/powerpoint/2012/main" userId="S::charlottem@devinit.org::176871cd-fbaa-4e88-aab9-d810fe6155f0" providerId="AD"/>
      </p:ext>
    </p:extLst>
  </p:cmAuthor>
  <p:cmAuthor id="2" name="Micha, Renata" initials="MR" lastIdx="28" clrIdx="1">
    <p:extLst>
      <p:ext uri="{19B8F6BF-5375-455C-9EA6-DF929625EA0E}">
        <p15:presenceInfo xmlns:p15="http://schemas.microsoft.com/office/powerpoint/2012/main" userId="S::rmicha01@tufts.edu::25b3402b-540a-4576-9ad1-7ba77a5cf9e9" providerId="AD"/>
      </p:ext>
    </p:extLst>
  </p:cmAuthor>
  <p:cmAuthor id="3" name="Vitor Martins" initials="VM" lastIdx="1" clrIdx="2">
    <p:extLst>
      <p:ext uri="{19B8F6BF-5375-455C-9EA6-DF929625EA0E}">
        <p15:presenceInfo xmlns:p15="http://schemas.microsoft.com/office/powerpoint/2012/main" userId="7558b945daaed582" providerId="Windows Live"/>
      </p:ext>
    </p:extLst>
  </p:cmAuthor>
  <p:cmAuthor id="4" name="Simon Murphy" initials="SM" lastIdx="20" clrIdx="3">
    <p:extLst>
      <p:ext uri="{19B8F6BF-5375-455C-9EA6-DF929625EA0E}">
        <p15:presenceInfo xmlns:p15="http://schemas.microsoft.com/office/powerpoint/2012/main" userId="S::simonm@devinit.org::377db688-c219-4ca0-80cd-21698ac7b719" providerId="AD"/>
      </p:ext>
    </p:extLst>
  </p:cmAuthor>
  <p:cmAuthor id="5" name="Amy Cox" initials="AC" lastIdx="56" clrIdx="4">
    <p:extLst>
      <p:ext uri="{19B8F6BF-5375-455C-9EA6-DF929625EA0E}">
        <p15:presenceInfo xmlns:p15="http://schemas.microsoft.com/office/powerpoint/2012/main" userId="S-1-5-21-3535810530-4225766307-1564126992-2185" providerId="AD"/>
      </p:ext>
    </p:extLst>
  </p:cmAuthor>
  <p:cmAuthor id="6" name="Dean Breed" initials="DB" lastIdx="20" clrIdx="5">
    <p:extLst>
      <p:ext uri="{19B8F6BF-5375-455C-9EA6-DF929625EA0E}">
        <p15:presenceInfo xmlns:p15="http://schemas.microsoft.com/office/powerpoint/2012/main" userId="S-1-5-21-3535810530-4225766307-1564126992-23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C77"/>
    <a:srgbClr val="DE5D09"/>
    <a:srgbClr val="475C96"/>
    <a:srgbClr val="0000FF"/>
    <a:srgbClr val="000000"/>
    <a:srgbClr val="FFFFFF"/>
    <a:srgbClr val="94A4B3"/>
    <a:srgbClr val="96969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35" autoAdjust="0"/>
    <p:restoredTop sz="93792" autoAdjust="0"/>
  </p:normalViewPr>
  <p:slideViewPr>
    <p:cSldViewPr snapToGrid="0" snapToObjects="1">
      <p:cViewPr varScale="1">
        <p:scale>
          <a:sx n="67" d="100"/>
          <a:sy n="67" d="100"/>
        </p:scale>
        <p:origin x="608" y="4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E062E-09BD-4EA5-81C0-AF2B61EA812D}" type="doc">
      <dgm:prSet loTypeId="urn:microsoft.com/office/officeart/2005/8/layout/equation2" loCatId="process" qsTypeId="urn:microsoft.com/office/officeart/2005/8/quickstyle/simple1" qsCatId="simple" csTypeId="urn:microsoft.com/office/officeart/2005/8/colors/accent1_2" csCatId="accent1" phldr="1"/>
      <dgm:spPr/>
    </dgm:pt>
    <dgm:pt modelId="{E9912220-B780-4943-B4CE-109DA0C842E8}">
      <dgm:prSet phldrT="[Text]" custT="1"/>
      <dgm:spPr>
        <a:solidFill>
          <a:schemeClr val="bg1">
            <a:lumMod val="90000"/>
          </a:schemeClr>
        </a:solidFill>
        <a:ln>
          <a:solidFill>
            <a:schemeClr val="tx1"/>
          </a:solidFill>
        </a:ln>
      </dgm:spPr>
      <dgm:t>
        <a:bodyPr/>
        <a:lstStyle/>
        <a:p>
          <a:r>
            <a:rPr lang="en-GB" sz="1400" b="1" i="0" dirty="0">
              <a:solidFill>
                <a:schemeClr val="tx1"/>
              </a:solidFill>
            </a:rPr>
            <a:t>Data storage</a:t>
          </a:r>
        </a:p>
      </dgm:t>
    </dgm:pt>
    <dgm:pt modelId="{391ABF45-D198-4F4B-B004-5A1A1624357B}" type="parTrans" cxnId="{F483FDA9-67A8-4055-91DE-7BE15AB84A5D}">
      <dgm:prSet/>
      <dgm:spPr/>
      <dgm:t>
        <a:bodyPr/>
        <a:lstStyle/>
        <a:p>
          <a:endParaRPr lang="en-GB"/>
        </a:p>
      </dgm:t>
    </dgm:pt>
    <dgm:pt modelId="{8107FF84-D689-4EA4-8262-8FA89633F369}" type="sibTrans" cxnId="{F483FDA9-67A8-4055-91DE-7BE15AB84A5D}">
      <dgm:prSet/>
      <dgm:spPr>
        <a:solidFill>
          <a:schemeClr val="accent4"/>
        </a:solidFill>
      </dgm:spPr>
      <dgm:t>
        <a:bodyPr/>
        <a:lstStyle/>
        <a:p>
          <a:endParaRPr lang="en-GB"/>
        </a:p>
      </dgm:t>
    </dgm:pt>
    <dgm:pt modelId="{8CB59043-5E5F-44D4-A806-480F8738E4E5}">
      <dgm:prSet phldrT="[Text]" custT="1"/>
      <dgm:spPr>
        <a:solidFill>
          <a:schemeClr val="bg1">
            <a:lumMod val="90000"/>
          </a:schemeClr>
        </a:solidFill>
        <a:ln>
          <a:solidFill>
            <a:schemeClr val="tx1"/>
          </a:solidFill>
        </a:ln>
      </dgm:spPr>
      <dgm:t>
        <a:bodyPr/>
        <a:lstStyle/>
        <a:p>
          <a:endParaRPr lang="en-GB" sz="1400" b="1" i="0" dirty="0">
            <a:solidFill>
              <a:schemeClr val="tx1"/>
            </a:solidFill>
          </a:endParaRPr>
        </a:p>
      </dgm:t>
    </dgm:pt>
    <dgm:pt modelId="{07DACF46-960B-4435-9E38-8A5CB52061A6}" type="parTrans" cxnId="{CA080375-4BD6-4218-9E24-B6675F89B2E1}">
      <dgm:prSet/>
      <dgm:spPr/>
      <dgm:t>
        <a:bodyPr/>
        <a:lstStyle/>
        <a:p>
          <a:endParaRPr lang="en-GB"/>
        </a:p>
      </dgm:t>
    </dgm:pt>
    <dgm:pt modelId="{7AD7F054-05FC-4920-9249-C581A6E98953}" type="sibTrans" cxnId="{CA080375-4BD6-4218-9E24-B6675F89B2E1}">
      <dgm:prSet/>
      <dgm:spPr>
        <a:solidFill>
          <a:schemeClr val="accent4"/>
        </a:solidFill>
      </dgm:spPr>
      <dgm:t>
        <a:bodyPr/>
        <a:lstStyle/>
        <a:p>
          <a:endParaRPr lang="en-GB"/>
        </a:p>
      </dgm:t>
    </dgm:pt>
    <dgm:pt modelId="{8BAF7764-769E-4593-9969-D99FCD7F08BE}">
      <dgm:prSet phldrT="[Text]"/>
      <dgm:spPr>
        <a:solidFill>
          <a:schemeClr val="bg1">
            <a:lumMod val="75000"/>
          </a:schemeClr>
        </a:solidFill>
        <a:ln>
          <a:solidFill>
            <a:schemeClr val="tx1"/>
          </a:solidFill>
        </a:ln>
      </dgm:spPr>
      <dgm:t>
        <a:bodyPr/>
        <a:lstStyle/>
        <a:p>
          <a:r>
            <a:rPr lang="en-GB" b="1" dirty="0">
              <a:solidFill>
                <a:schemeClr val="tx1"/>
              </a:solidFill>
            </a:rPr>
            <a:t>GNR</a:t>
          </a:r>
        </a:p>
      </dgm:t>
    </dgm:pt>
    <dgm:pt modelId="{F3AD3701-351E-4EF3-AA54-FE3A9A067545}" type="parTrans" cxnId="{AC851B4B-14B0-4C66-81C0-7C294493601E}">
      <dgm:prSet/>
      <dgm:spPr/>
      <dgm:t>
        <a:bodyPr/>
        <a:lstStyle/>
        <a:p>
          <a:endParaRPr lang="en-GB"/>
        </a:p>
      </dgm:t>
    </dgm:pt>
    <dgm:pt modelId="{99A3F009-BED5-45FD-B1AC-B13C0AC322C1}" type="sibTrans" cxnId="{AC851B4B-14B0-4C66-81C0-7C294493601E}">
      <dgm:prSet/>
      <dgm:spPr/>
      <dgm:t>
        <a:bodyPr/>
        <a:lstStyle/>
        <a:p>
          <a:endParaRPr lang="en-GB"/>
        </a:p>
      </dgm:t>
    </dgm:pt>
    <dgm:pt modelId="{8C10A0B8-1ECD-4277-A267-64B7E4C1DBA8}">
      <dgm:prSet custT="1"/>
      <dgm:spPr>
        <a:solidFill>
          <a:schemeClr val="bg1">
            <a:lumMod val="90000"/>
          </a:schemeClr>
        </a:solidFill>
        <a:ln>
          <a:solidFill>
            <a:schemeClr val="tx1"/>
          </a:solidFill>
        </a:ln>
      </dgm:spPr>
      <dgm:t>
        <a:bodyPr/>
        <a:lstStyle/>
        <a:p>
          <a:endParaRPr lang="en-GB" sz="1400" b="1" i="0" dirty="0">
            <a:solidFill>
              <a:schemeClr val="tx1"/>
            </a:solidFill>
          </a:endParaRPr>
        </a:p>
      </dgm:t>
    </dgm:pt>
    <dgm:pt modelId="{081F14D0-E7DB-4403-BC72-C51F0355DA89}" type="parTrans" cxnId="{45C73880-F685-45B2-BD32-A4FA5860F08D}">
      <dgm:prSet/>
      <dgm:spPr/>
      <dgm:t>
        <a:bodyPr/>
        <a:lstStyle/>
        <a:p>
          <a:endParaRPr lang="en-GB"/>
        </a:p>
      </dgm:t>
    </dgm:pt>
    <dgm:pt modelId="{A82FC769-58E3-4539-9512-F1E405F6FD9E}" type="sibTrans" cxnId="{45C73880-F685-45B2-BD32-A4FA5860F08D}">
      <dgm:prSet/>
      <dgm:spPr>
        <a:solidFill>
          <a:schemeClr val="accent4"/>
        </a:solidFill>
      </dgm:spPr>
      <dgm:t>
        <a:bodyPr/>
        <a:lstStyle/>
        <a:p>
          <a:endParaRPr lang="en-GB"/>
        </a:p>
      </dgm:t>
    </dgm:pt>
    <dgm:pt modelId="{CDE8AD15-CA0A-43CE-9392-6C9797ECB964}" type="pres">
      <dgm:prSet presAssocID="{AF1E062E-09BD-4EA5-81C0-AF2B61EA812D}" presName="Name0" presStyleCnt="0">
        <dgm:presLayoutVars>
          <dgm:dir/>
          <dgm:resizeHandles val="exact"/>
        </dgm:presLayoutVars>
      </dgm:prSet>
      <dgm:spPr/>
    </dgm:pt>
    <dgm:pt modelId="{359B69EF-EA9E-4C30-80EA-23F80F9148FA}" type="pres">
      <dgm:prSet presAssocID="{AF1E062E-09BD-4EA5-81C0-AF2B61EA812D}" presName="vNodes" presStyleCnt="0"/>
      <dgm:spPr/>
    </dgm:pt>
    <dgm:pt modelId="{3E73DFE9-7F87-4AE2-A384-FACFC528E728}" type="pres">
      <dgm:prSet presAssocID="{8C10A0B8-1ECD-4277-A267-64B7E4C1DBA8}" presName="node" presStyleLbl="node1" presStyleIdx="0" presStyleCnt="4" custLinFactNeighborY="36216">
        <dgm:presLayoutVars>
          <dgm:bulletEnabled val="1"/>
        </dgm:presLayoutVars>
      </dgm:prSet>
      <dgm:spPr/>
    </dgm:pt>
    <dgm:pt modelId="{AEB8C3F3-189F-485C-8828-C4310B8F4656}" type="pres">
      <dgm:prSet presAssocID="{A82FC769-58E3-4539-9512-F1E405F6FD9E}" presName="spacerT" presStyleCnt="0"/>
      <dgm:spPr/>
    </dgm:pt>
    <dgm:pt modelId="{E5D5597F-0EE0-45B7-A90C-9D22BAD4C07E}" type="pres">
      <dgm:prSet presAssocID="{A82FC769-58E3-4539-9512-F1E405F6FD9E}" presName="sibTrans" presStyleLbl="sibTrans2D1" presStyleIdx="0" presStyleCnt="3"/>
      <dgm:spPr/>
    </dgm:pt>
    <dgm:pt modelId="{071BEF88-5367-434F-B593-5DA9E79F13D3}" type="pres">
      <dgm:prSet presAssocID="{A82FC769-58E3-4539-9512-F1E405F6FD9E}" presName="spacerB" presStyleCnt="0"/>
      <dgm:spPr/>
    </dgm:pt>
    <dgm:pt modelId="{B8325A6A-A371-4784-9988-FFF7E7AE2591}" type="pres">
      <dgm:prSet presAssocID="{E9912220-B780-4943-B4CE-109DA0C842E8}" presName="node" presStyleLbl="node1" presStyleIdx="1" presStyleCnt="4">
        <dgm:presLayoutVars>
          <dgm:bulletEnabled val="1"/>
        </dgm:presLayoutVars>
      </dgm:prSet>
      <dgm:spPr/>
    </dgm:pt>
    <dgm:pt modelId="{0A2A73C4-02B2-4AE8-A4C7-856F7F6265DA}" type="pres">
      <dgm:prSet presAssocID="{8107FF84-D689-4EA4-8262-8FA89633F369}" presName="spacerT" presStyleCnt="0"/>
      <dgm:spPr/>
    </dgm:pt>
    <dgm:pt modelId="{A38CE74C-355D-4C5C-A32F-ECDE42255C51}" type="pres">
      <dgm:prSet presAssocID="{8107FF84-D689-4EA4-8262-8FA89633F369}" presName="sibTrans" presStyleLbl="sibTrans2D1" presStyleIdx="1" presStyleCnt="3"/>
      <dgm:spPr/>
    </dgm:pt>
    <dgm:pt modelId="{BB8C926B-EB45-4C6D-A946-46C986634B51}" type="pres">
      <dgm:prSet presAssocID="{8107FF84-D689-4EA4-8262-8FA89633F369}" presName="spacerB" presStyleCnt="0"/>
      <dgm:spPr/>
    </dgm:pt>
    <dgm:pt modelId="{2836A077-0A78-4A1E-8A41-69807E0F06BE}" type="pres">
      <dgm:prSet presAssocID="{8CB59043-5E5F-44D4-A806-480F8738E4E5}" presName="node" presStyleLbl="node1" presStyleIdx="2" presStyleCnt="4">
        <dgm:presLayoutVars>
          <dgm:bulletEnabled val="1"/>
        </dgm:presLayoutVars>
      </dgm:prSet>
      <dgm:spPr/>
    </dgm:pt>
    <dgm:pt modelId="{BE4EB858-4250-49AE-BDA2-637198523BB4}" type="pres">
      <dgm:prSet presAssocID="{AF1E062E-09BD-4EA5-81C0-AF2B61EA812D}" presName="sibTransLast" presStyleLbl="sibTrans2D1" presStyleIdx="2" presStyleCnt="3"/>
      <dgm:spPr/>
    </dgm:pt>
    <dgm:pt modelId="{A6F947D6-4652-44D6-B545-A567EB32ACCF}" type="pres">
      <dgm:prSet presAssocID="{AF1E062E-09BD-4EA5-81C0-AF2B61EA812D}" presName="connectorText" presStyleLbl="sibTrans2D1" presStyleIdx="2" presStyleCnt="3"/>
      <dgm:spPr/>
    </dgm:pt>
    <dgm:pt modelId="{B09E5550-87BE-4ED8-AA25-97B36867B082}" type="pres">
      <dgm:prSet presAssocID="{AF1E062E-09BD-4EA5-81C0-AF2B61EA812D}" presName="lastNode" presStyleLbl="node1" presStyleIdx="3" presStyleCnt="4" custScaleX="80183" custScaleY="77016" custLinFactNeighborX="3">
        <dgm:presLayoutVars>
          <dgm:bulletEnabled val="1"/>
        </dgm:presLayoutVars>
      </dgm:prSet>
      <dgm:spPr/>
    </dgm:pt>
  </dgm:ptLst>
  <dgm:cxnLst>
    <dgm:cxn modelId="{6ED94B29-7858-4D27-AF29-EA528105E1F8}" type="presOf" srcId="{7AD7F054-05FC-4920-9249-C581A6E98953}" destId="{BE4EB858-4250-49AE-BDA2-637198523BB4}" srcOrd="0" destOrd="0" presId="urn:microsoft.com/office/officeart/2005/8/layout/equation2"/>
    <dgm:cxn modelId="{AC851B4B-14B0-4C66-81C0-7C294493601E}" srcId="{AF1E062E-09BD-4EA5-81C0-AF2B61EA812D}" destId="{8BAF7764-769E-4593-9969-D99FCD7F08BE}" srcOrd="3" destOrd="0" parTransId="{F3AD3701-351E-4EF3-AA54-FE3A9A067545}" sibTransId="{99A3F009-BED5-45FD-B1AC-B13C0AC322C1}"/>
    <dgm:cxn modelId="{A0FC5070-3BE0-4905-872E-D1146F86A332}" type="presOf" srcId="{8BAF7764-769E-4593-9969-D99FCD7F08BE}" destId="{B09E5550-87BE-4ED8-AA25-97B36867B082}" srcOrd="0" destOrd="0" presId="urn:microsoft.com/office/officeart/2005/8/layout/equation2"/>
    <dgm:cxn modelId="{CA080375-4BD6-4218-9E24-B6675F89B2E1}" srcId="{AF1E062E-09BD-4EA5-81C0-AF2B61EA812D}" destId="{8CB59043-5E5F-44D4-A806-480F8738E4E5}" srcOrd="2" destOrd="0" parTransId="{07DACF46-960B-4435-9E38-8A5CB52061A6}" sibTransId="{7AD7F054-05FC-4920-9249-C581A6E98953}"/>
    <dgm:cxn modelId="{45C73880-F685-45B2-BD32-A4FA5860F08D}" srcId="{AF1E062E-09BD-4EA5-81C0-AF2B61EA812D}" destId="{8C10A0B8-1ECD-4277-A267-64B7E4C1DBA8}" srcOrd="0" destOrd="0" parTransId="{081F14D0-E7DB-4403-BC72-C51F0355DA89}" sibTransId="{A82FC769-58E3-4539-9512-F1E405F6FD9E}"/>
    <dgm:cxn modelId="{871C2CA9-540E-4DD0-AB0F-071A7FE3435D}" type="presOf" srcId="{8CB59043-5E5F-44D4-A806-480F8738E4E5}" destId="{2836A077-0A78-4A1E-8A41-69807E0F06BE}" srcOrd="0" destOrd="0" presId="urn:microsoft.com/office/officeart/2005/8/layout/equation2"/>
    <dgm:cxn modelId="{F483FDA9-67A8-4055-91DE-7BE15AB84A5D}" srcId="{AF1E062E-09BD-4EA5-81C0-AF2B61EA812D}" destId="{E9912220-B780-4943-B4CE-109DA0C842E8}" srcOrd="1" destOrd="0" parTransId="{391ABF45-D198-4F4B-B004-5A1A1624357B}" sibTransId="{8107FF84-D689-4EA4-8262-8FA89633F369}"/>
    <dgm:cxn modelId="{49994FB5-349E-48AC-9659-E020FB464654}" type="presOf" srcId="{7AD7F054-05FC-4920-9249-C581A6E98953}" destId="{A6F947D6-4652-44D6-B545-A567EB32ACCF}" srcOrd="1" destOrd="0" presId="urn:microsoft.com/office/officeart/2005/8/layout/equation2"/>
    <dgm:cxn modelId="{174026C3-6D1A-4575-840C-5CCFA7C92857}" type="presOf" srcId="{8C10A0B8-1ECD-4277-A267-64B7E4C1DBA8}" destId="{3E73DFE9-7F87-4AE2-A384-FACFC528E728}" srcOrd="0" destOrd="0" presId="urn:microsoft.com/office/officeart/2005/8/layout/equation2"/>
    <dgm:cxn modelId="{0900F5DC-7999-42FD-92F7-B5A25610324A}" type="presOf" srcId="{8107FF84-D689-4EA4-8262-8FA89633F369}" destId="{A38CE74C-355D-4C5C-A32F-ECDE42255C51}" srcOrd="0" destOrd="0" presId="urn:microsoft.com/office/officeart/2005/8/layout/equation2"/>
    <dgm:cxn modelId="{D3722DF0-A8DD-4A2E-9744-2F55B95AF5DB}" type="presOf" srcId="{A82FC769-58E3-4539-9512-F1E405F6FD9E}" destId="{E5D5597F-0EE0-45B7-A90C-9D22BAD4C07E}" srcOrd="0" destOrd="0" presId="urn:microsoft.com/office/officeart/2005/8/layout/equation2"/>
    <dgm:cxn modelId="{81DC7FFC-8878-4B68-8CBC-6E2A90E264FD}" type="presOf" srcId="{E9912220-B780-4943-B4CE-109DA0C842E8}" destId="{B8325A6A-A371-4784-9988-FFF7E7AE2591}" srcOrd="0" destOrd="0" presId="urn:microsoft.com/office/officeart/2005/8/layout/equation2"/>
    <dgm:cxn modelId="{2E48B9FD-83A3-4423-B805-F030526C0C64}" type="presOf" srcId="{AF1E062E-09BD-4EA5-81C0-AF2B61EA812D}" destId="{CDE8AD15-CA0A-43CE-9392-6C9797ECB964}" srcOrd="0" destOrd="0" presId="urn:microsoft.com/office/officeart/2005/8/layout/equation2"/>
    <dgm:cxn modelId="{0D9237B5-15FE-4F13-9D91-2B468F02030F}" type="presParOf" srcId="{CDE8AD15-CA0A-43CE-9392-6C9797ECB964}" destId="{359B69EF-EA9E-4C30-80EA-23F80F9148FA}" srcOrd="0" destOrd="0" presId="urn:microsoft.com/office/officeart/2005/8/layout/equation2"/>
    <dgm:cxn modelId="{180C42D9-7462-4720-BA1D-10D7C07FE597}" type="presParOf" srcId="{359B69EF-EA9E-4C30-80EA-23F80F9148FA}" destId="{3E73DFE9-7F87-4AE2-A384-FACFC528E728}" srcOrd="0" destOrd="0" presId="urn:microsoft.com/office/officeart/2005/8/layout/equation2"/>
    <dgm:cxn modelId="{0C51176A-49A7-4314-8384-C0A67E5CF2B5}" type="presParOf" srcId="{359B69EF-EA9E-4C30-80EA-23F80F9148FA}" destId="{AEB8C3F3-189F-485C-8828-C4310B8F4656}" srcOrd="1" destOrd="0" presId="urn:microsoft.com/office/officeart/2005/8/layout/equation2"/>
    <dgm:cxn modelId="{675D21AB-B89E-422D-87E2-5323A6C0B164}" type="presParOf" srcId="{359B69EF-EA9E-4C30-80EA-23F80F9148FA}" destId="{E5D5597F-0EE0-45B7-A90C-9D22BAD4C07E}" srcOrd="2" destOrd="0" presId="urn:microsoft.com/office/officeart/2005/8/layout/equation2"/>
    <dgm:cxn modelId="{FF124889-42AB-4844-960E-7C00045A7662}" type="presParOf" srcId="{359B69EF-EA9E-4C30-80EA-23F80F9148FA}" destId="{071BEF88-5367-434F-B593-5DA9E79F13D3}" srcOrd="3" destOrd="0" presId="urn:microsoft.com/office/officeart/2005/8/layout/equation2"/>
    <dgm:cxn modelId="{018731FA-055F-4EAF-9CAF-BEE08F3F7E83}" type="presParOf" srcId="{359B69EF-EA9E-4C30-80EA-23F80F9148FA}" destId="{B8325A6A-A371-4784-9988-FFF7E7AE2591}" srcOrd="4" destOrd="0" presId="urn:microsoft.com/office/officeart/2005/8/layout/equation2"/>
    <dgm:cxn modelId="{561318BC-0C77-4292-812B-89C6171CE622}" type="presParOf" srcId="{359B69EF-EA9E-4C30-80EA-23F80F9148FA}" destId="{0A2A73C4-02B2-4AE8-A4C7-856F7F6265DA}" srcOrd="5" destOrd="0" presId="urn:microsoft.com/office/officeart/2005/8/layout/equation2"/>
    <dgm:cxn modelId="{EC4E296C-3703-4344-818B-83B87CB5FCF4}" type="presParOf" srcId="{359B69EF-EA9E-4C30-80EA-23F80F9148FA}" destId="{A38CE74C-355D-4C5C-A32F-ECDE42255C51}" srcOrd="6" destOrd="0" presId="urn:microsoft.com/office/officeart/2005/8/layout/equation2"/>
    <dgm:cxn modelId="{C5E7FC6A-D29B-43CC-827D-029610E63927}" type="presParOf" srcId="{359B69EF-EA9E-4C30-80EA-23F80F9148FA}" destId="{BB8C926B-EB45-4C6D-A946-46C986634B51}" srcOrd="7" destOrd="0" presId="urn:microsoft.com/office/officeart/2005/8/layout/equation2"/>
    <dgm:cxn modelId="{67D7B982-F916-415B-B93B-64806BE7BDD8}" type="presParOf" srcId="{359B69EF-EA9E-4C30-80EA-23F80F9148FA}" destId="{2836A077-0A78-4A1E-8A41-69807E0F06BE}" srcOrd="8" destOrd="0" presId="urn:microsoft.com/office/officeart/2005/8/layout/equation2"/>
    <dgm:cxn modelId="{97B6729E-E204-497D-9585-C398F5C00FDF}" type="presParOf" srcId="{CDE8AD15-CA0A-43CE-9392-6C9797ECB964}" destId="{BE4EB858-4250-49AE-BDA2-637198523BB4}" srcOrd="1" destOrd="0" presId="urn:microsoft.com/office/officeart/2005/8/layout/equation2"/>
    <dgm:cxn modelId="{08A9EE04-CF97-4266-B7AF-00F00F8C37B8}" type="presParOf" srcId="{BE4EB858-4250-49AE-BDA2-637198523BB4}" destId="{A6F947D6-4652-44D6-B545-A567EB32ACCF}" srcOrd="0" destOrd="0" presId="urn:microsoft.com/office/officeart/2005/8/layout/equation2"/>
    <dgm:cxn modelId="{8E3A9F57-7C0E-4F3A-A556-E147BAD0571A}" type="presParOf" srcId="{CDE8AD15-CA0A-43CE-9392-6C9797ECB964}" destId="{B09E5550-87BE-4ED8-AA25-97B36867B082}"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4F53CB-49BA-4B87-8E65-26B5C2FBD63A}" type="doc">
      <dgm:prSet loTypeId="urn:microsoft.com/office/officeart/2005/8/layout/hChevron3" loCatId="process" qsTypeId="urn:microsoft.com/office/officeart/2005/8/quickstyle/simple1" qsCatId="simple" csTypeId="urn:microsoft.com/office/officeart/2005/8/colors/accent1_2" csCatId="accent1" phldr="1"/>
      <dgm:spPr/>
    </dgm:pt>
    <dgm:pt modelId="{BFCDDB00-A211-4624-9E36-8D5C27E8019D}">
      <dgm:prSet phldrT="[Text]" custT="1"/>
      <dgm:spPr>
        <a:solidFill>
          <a:schemeClr val="accent3"/>
        </a:solidFill>
        <a:ln>
          <a:solidFill>
            <a:schemeClr val="accent1"/>
          </a:solidFill>
        </a:ln>
      </dgm:spPr>
      <dgm:t>
        <a:bodyPr/>
        <a:lstStyle/>
        <a:p>
          <a:pPr algn="l"/>
          <a:r>
            <a:rPr lang="en-GB" sz="2400" b="1" dirty="0">
              <a:solidFill>
                <a:schemeClr val="accent1"/>
              </a:solidFill>
            </a:rPr>
            <a:t>  Stakeholders</a:t>
          </a:r>
          <a:endParaRPr lang="en-GB" sz="1700" i="1" dirty="0">
            <a:solidFill>
              <a:schemeClr val="accent1"/>
            </a:solidFill>
          </a:endParaRPr>
        </a:p>
      </dgm:t>
    </dgm:pt>
    <dgm:pt modelId="{C653AA03-9F15-41DE-A283-D1D95D1CF685}" type="parTrans" cxnId="{94A12681-30A0-4D56-B8AA-9974EEA6372C}">
      <dgm:prSet/>
      <dgm:spPr/>
      <dgm:t>
        <a:bodyPr/>
        <a:lstStyle/>
        <a:p>
          <a:endParaRPr lang="en-GB"/>
        </a:p>
      </dgm:t>
    </dgm:pt>
    <dgm:pt modelId="{270F104A-7F1C-4051-BB8B-4D8A79EBB720}" type="sibTrans" cxnId="{94A12681-30A0-4D56-B8AA-9974EEA6372C}">
      <dgm:prSet/>
      <dgm:spPr/>
      <dgm:t>
        <a:bodyPr/>
        <a:lstStyle/>
        <a:p>
          <a:endParaRPr lang="en-GB"/>
        </a:p>
      </dgm:t>
    </dgm:pt>
    <dgm:pt modelId="{80F25452-4448-4593-8466-CE94343F1B98}">
      <dgm:prSet phldrT="[Text]" custT="1"/>
      <dgm:spPr>
        <a:solidFill>
          <a:schemeClr val="accent3"/>
        </a:solidFill>
        <a:ln>
          <a:solidFill>
            <a:schemeClr val="accent1"/>
          </a:solidFill>
        </a:ln>
      </dgm:spPr>
      <dgm:t>
        <a:bodyPr/>
        <a:lstStyle/>
        <a:p>
          <a:pPr algn="l"/>
          <a:r>
            <a:rPr lang="en-GB" sz="2400" b="1" dirty="0">
              <a:solidFill>
                <a:schemeClr val="accent1"/>
              </a:solidFill>
            </a:rPr>
            <a:t>    Accountability</a:t>
          </a:r>
        </a:p>
      </dgm:t>
    </dgm:pt>
    <dgm:pt modelId="{443F47D3-E63A-41C8-B10F-3970E682F807}" type="parTrans" cxnId="{409A9DA5-429E-41A4-8A5A-5C9763EBBE2D}">
      <dgm:prSet/>
      <dgm:spPr/>
      <dgm:t>
        <a:bodyPr/>
        <a:lstStyle/>
        <a:p>
          <a:endParaRPr lang="en-GB"/>
        </a:p>
      </dgm:t>
    </dgm:pt>
    <dgm:pt modelId="{21858398-0B9A-4F01-8A8D-C754C74EBE3E}" type="sibTrans" cxnId="{409A9DA5-429E-41A4-8A5A-5C9763EBBE2D}">
      <dgm:prSet/>
      <dgm:spPr/>
      <dgm:t>
        <a:bodyPr/>
        <a:lstStyle/>
        <a:p>
          <a:endParaRPr lang="en-GB"/>
        </a:p>
      </dgm:t>
    </dgm:pt>
    <dgm:pt modelId="{F0B2E4A6-3107-4FAC-ABF0-F7C9AF5D0D9D}">
      <dgm:prSet phldrT="[Text]" custT="1"/>
      <dgm:spPr>
        <a:solidFill>
          <a:schemeClr val="accent3"/>
        </a:solidFill>
        <a:ln>
          <a:solidFill>
            <a:schemeClr val="accent1"/>
          </a:solidFill>
        </a:ln>
      </dgm:spPr>
      <dgm:t>
        <a:bodyPr/>
        <a:lstStyle/>
        <a:p>
          <a:pPr algn="l"/>
          <a:r>
            <a:rPr lang="en-GB" sz="2400" b="1" dirty="0">
              <a:solidFill>
                <a:schemeClr val="accent1"/>
              </a:solidFill>
            </a:rPr>
            <a:t>  Priority Setting</a:t>
          </a:r>
        </a:p>
      </dgm:t>
    </dgm:pt>
    <dgm:pt modelId="{0A42BAD3-6ED5-482E-B841-924494992C3D}" type="parTrans" cxnId="{7C6EAF17-076B-49F9-BB22-54C571410CD3}">
      <dgm:prSet/>
      <dgm:spPr/>
      <dgm:t>
        <a:bodyPr/>
        <a:lstStyle/>
        <a:p>
          <a:endParaRPr lang="en-GB"/>
        </a:p>
      </dgm:t>
    </dgm:pt>
    <dgm:pt modelId="{B6C63BE6-39F8-4D2F-BEB6-DC06734632C4}" type="sibTrans" cxnId="{7C6EAF17-076B-49F9-BB22-54C571410CD3}">
      <dgm:prSet/>
      <dgm:spPr/>
      <dgm:t>
        <a:bodyPr/>
        <a:lstStyle/>
        <a:p>
          <a:endParaRPr lang="en-GB"/>
        </a:p>
      </dgm:t>
    </dgm:pt>
    <dgm:pt modelId="{EE0E2E9D-0DB8-4600-ADDB-B7FBD9579978}" type="pres">
      <dgm:prSet presAssocID="{504F53CB-49BA-4B87-8E65-26B5C2FBD63A}" presName="Name0" presStyleCnt="0">
        <dgm:presLayoutVars>
          <dgm:dir/>
          <dgm:resizeHandles val="exact"/>
        </dgm:presLayoutVars>
      </dgm:prSet>
      <dgm:spPr/>
    </dgm:pt>
    <dgm:pt modelId="{7D0C879E-ABDA-4D1B-B7CC-2EDDCDCCE698}" type="pres">
      <dgm:prSet presAssocID="{BFCDDB00-A211-4624-9E36-8D5C27E8019D}" presName="parTxOnly" presStyleLbl="node1" presStyleIdx="0" presStyleCnt="3" custScaleX="82170" custScaleY="33454" custLinFactNeighborX="3163" custLinFactNeighborY="166">
        <dgm:presLayoutVars>
          <dgm:bulletEnabled val="1"/>
        </dgm:presLayoutVars>
      </dgm:prSet>
      <dgm:spPr/>
    </dgm:pt>
    <dgm:pt modelId="{5B74B4EE-FCD9-4593-ACF1-0FC4D772C342}" type="pres">
      <dgm:prSet presAssocID="{270F104A-7F1C-4051-BB8B-4D8A79EBB720}" presName="parSpace" presStyleCnt="0"/>
      <dgm:spPr/>
    </dgm:pt>
    <dgm:pt modelId="{7219CA2C-22C1-4267-8978-3931DCCBE4E9}" type="pres">
      <dgm:prSet presAssocID="{80F25452-4448-4593-8466-CE94343F1B98}" presName="parTxOnly" presStyleLbl="node1" presStyleIdx="1" presStyleCnt="3" custScaleX="87574" custScaleY="33454" custLinFactNeighborY="166">
        <dgm:presLayoutVars>
          <dgm:bulletEnabled val="1"/>
        </dgm:presLayoutVars>
      </dgm:prSet>
      <dgm:spPr/>
    </dgm:pt>
    <dgm:pt modelId="{C34DB69F-6BC5-4816-B20B-4B8613D75B50}" type="pres">
      <dgm:prSet presAssocID="{21858398-0B9A-4F01-8A8D-C754C74EBE3E}" presName="parSpace" presStyleCnt="0"/>
      <dgm:spPr/>
    </dgm:pt>
    <dgm:pt modelId="{684B3285-C514-4EFC-9910-DD1E898F39F1}" type="pres">
      <dgm:prSet presAssocID="{F0B2E4A6-3107-4FAC-ABF0-F7C9AF5D0D9D}" presName="parTxOnly" presStyleLbl="node1" presStyleIdx="2" presStyleCnt="3" custScaleY="33505" custLinFactNeighborY="166">
        <dgm:presLayoutVars>
          <dgm:bulletEnabled val="1"/>
        </dgm:presLayoutVars>
      </dgm:prSet>
      <dgm:spPr/>
    </dgm:pt>
  </dgm:ptLst>
  <dgm:cxnLst>
    <dgm:cxn modelId="{7C6EAF17-076B-49F9-BB22-54C571410CD3}" srcId="{504F53CB-49BA-4B87-8E65-26B5C2FBD63A}" destId="{F0B2E4A6-3107-4FAC-ABF0-F7C9AF5D0D9D}" srcOrd="2" destOrd="0" parTransId="{0A42BAD3-6ED5-482E-B841-924494992C3D}" sibTransId="{B6C63BE6-39F8-4D2F-BEB6-DC06734632C4}"/>
    <dgm:cxn modelId="{99061F32-B612-4CA8-9821-CB575EECEAD8}" type="presOf" srcId="{80F25452-4448-4593-8466-CE94343F1B98}" destId="{7219CA2C-22C1-4267-8978-3931DCCBE4E9}" srcOrd="0" destOrd="0" presId="urn:microsoft.com/office/officeart/2005/8/layout/hChevron3"/>
    <dgm:cxn modelId="{7CB08434-CBB7-4444-B5F7-79C12C66F5B1}" type="presOf" srcId="{F0B2E4A6-3107-4FAC-ABF0-F7C9AF5D0D9D}" destId="{684B3285-C514-4EFC-9910-DD1E898F39F1}" srcOrd="0" destOrd="0" presId="urn:microsoft.com/office/officeart/2005/8/layout/hChevron3"/>
    <dgm:cxn modelId="{5BAB4E70-DF82-45FD-9765-02D749142363}" type="presOf" srcId="{504F53CB-49BA-4B87-8E65-26B5C2FBD63A}" destId="{EE0E2E9D-0DB8-4600-ADDB-B7FBD9579978}" srcOrd="0" destOrd="0" presId="urn:microsoft.com/office/officeart/2005/8/layout/hChevron3"/>
    <dgm:cxn modelId="{94A12681-30A0-4D56-B8AA-9974EEA6372C}" srcId="{504F53CB-49BA-4B87-8E65-26B5C2FBD63A}" destId="{BFCDDB00-A211-4624-9E36-8D5C27E8019D}" srcOrd="0" destOrd="0" parTransId="{C653AA03-9F15-41DE-A283-D1D95D1CF685}" sibTransId="{270F104A-7F1C-4051-BB8B-4D8A79EBB720}"/>
    <dgm:cxn modelId="{4932F087-A99D-431B-BD63-679AEF74C059}" type="presOf" srcId="{BFCDDB00-A211-4624-9E36-8D5C27E8019D}" destId="{7D0C879E-ABDA-4D1B-B7CC-2EDDCDCCE698}" srcOrd="0" destOrd="0" presId="urn:microsoft.com/office/officeart/2005/8/layout/hChevron3"/>
    <dgm:cxn modelId="{409A9DA5-429E-41A4-8A5A-5C9763EBBE2D}" srcId="{504F53CB-49BA-4B87-8E65-26B5C2FBD63A}" destId="{80F25452-4448-4593-8466-CE94343F1B98}" srcOrd="1" destOrd="0" parTransId="{443F47D3-E63A-41C8-B10F-3970E682F807}" sibTransId="{21858398-0B9A-4F01-8A8D-C754C74EBE3E}"/>
    <dgm:cxn modelId="{AEF5F1D4-B928-4EEA-A629-CA77CBD3432C}" type="presParOf" srcId="{EE0E2E9D-0DB8-4600-ADDB-B7FBD9579978}" destId="{7D0C879E-ABDA-4D1B-B7CC-2EDDCDCCE698}" srcOrd="0" destOrd="0" presId="urn:microsoft.com/office/officeart/2005/8/layout/hChevron3"/>
    <dgm:cxn modelId="{B1E00268-91DC-4076-8BD9-6D45CC5C0873}" type="presParOf" srcId="{EE0E2E9D-0DB8-4600-ADDB-B7FBD9579978}" destId="{5B74B4EE-FCD9-4593-ACF1-0FC4D772C342}" srcOrd="1" destOrd="0" presId="urn:microsoft.com/office/officeart/2005/8/layout/hChevron3"/>
    <dgm:cxn modelId="{08F06B64-C326-41DD-9DFB-9F9CCE4089B8}" type="presParOf" srcId="{EE0E2E9D-0DB8-4600-ADDB-B7FBD9579978}" destId="{7219CA2C-22C1-4267-8978-3931DCCBE4E9}" srcOrd="2" destOrd="0" presId="urn:microsoft.com/office/officeart/2005/8/layout/hChevron3"/>
    <dgm:cxn modelId="{73AE76DD-60C0-4C8C-911C-3273448C1236}" type="presParOf" srcId="{EE0E2E9D-0DB8-4600-ADDB-B7FBD9579978}" destId="{C34DB69F-6BC5-4816-B20B-4B8613D75B50}" srcOrd="3" destOrd="0" presId="urn:microsoft.com/office/officeart/2005/8/layout/hChevron3"/>
    <dgm:cxn modelId="{47AC9322-3FCF-43F4-8950-F7BEF2D31B02}" type="presParOf" srcId="{EE0E2E9D-0DB8-4600-ADDB-B7FBD9579978}" destId="{684B3285-C514-4EFC-9910-DD1E898F39F1}" srcOrd="4" destOrd="0" presId="urn:microsoft.com/office/officeart/2005/8/layout/hChevron3"/>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73DFE9-7F87-4AE2-A384-FACFC528E728}">
      <dsp:nvSpPr>
        <dsp:cNvPr id="0" name=""/>
        <dsp:cNvSpPr/>
      </dsp:nvSpPr>
      <dsp:spPr>
        <a:xfrm>
          <a:off x="2441836" y="29184"/>
          <a:ext cx="987082" cy="987082"/>
        </a:xfrm>
        <a:prstGeom prst="ellipse">
          <a:avLst/>
        </a:prstGeom>
        <a:solidFill>
          <a:schemeClr val="bg1">
            <a:lumMod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b="1" i="0" kern="1200" dirty="0">
            <a:solidFill>
              <a:schemeClr val="tx1"/>
            </a:solidFill>
          </a:endParaRPr>
        </a:p>
      </dsp:txBody>
      <dsp:txXfrm>
        <a:off x="2586391" y="173739"/>
        <a:ext cx="697972" cy="697972"/>
      </dsp:txXfrm>
    </dsp:sp>
    <dsp:sp modelId="{E5D5597F-0EE0-45B7-A90C-9D22BAD4C07E}">
      <dsp:nvSpPr>
        <dsp:cNvPr id="0" name=""/>
        <dsp:cNvSpPr/>
      </dsp:nvSpPr>
      <dsp:spPr>
        <a:xfrm>
          <a:off x="2649124" y="1067390"/>
          <a:ext cx="572507" cy="572507"/>
        </a:xfrm>
        <a:prstGeom prst="mathPlus">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725010" y="1286317"/>
        <a:ext cx="420735" cy="134653"/>
      </dsp:txXfrm>
    </dsp:sp>
    <dsp:sp modelId="{B8325A6A-A371-4784-9988-FFF7E7AE2591}">
      <dsp:nvSpPr>
        <dsp:cNvPr id="0" name=""/>
        <dsp:cNvSpPr/>
      </dsp:nvSpPr>
      <dsp:spPr>
        <a:xfrm>
          <a:off x="2441836" y="1720049"/>
          <a:ext cx="987082" cy="987082"/>
        </a:xfrm>
        <a:prstGeom prst="ellipse">
          <a:avLst/>
        </a:prstGeom>
        <a:solidFill>
          <a:schemeClr val="bg1">
            <a:lumMod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b="1" i="0" kern="1200" dirty="0">
              <a:solidFill>
                <a:schemeClr val="tx1"/>
              </a:solidFill>
            </a:rPr>
            <a:t>Data storage</a:t>
          </a:r>
        </a:p>
      </dsp:txBody>
      <dsp:txXfrm>
        <a:off x="2586391" y="1864604"/>
        <a:ext cx="697972" cy="697972"/>
      </dsp:txXfrm>
    </dsp:sp>
    <dsp:sp modelId="{A38CE74C-355D-4C5C-A32F-ECDE42255C51}">
      <dsp:nvSpPr>
        <dsp:cNvPr id="0" name=""/>
        <dsp:cNvSpPr/>
      </dsp:nvSpPr>
      <dsp:spPr>
        <a:xfrm>
          <a:off x="2649124" y="2787283"/>
          <a:ext cx="572507" cy="572507"/>
        </a:xfrm>
        <a:prstGeom prst="mathPlus">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2725010" y="3006210"/>
        <a:ext cx="420735" cy="134653"/>
      </dsp:txXfrm>
    </dsp:sp>
    <dsp:sp modelId="{2836A077-0A78-4A1E-8A41-69807E0F06BE}">
      <dsp:nvSpPr>
        <dsp:cNvPr id="0" name=""/>
        <dsp:cNvSpPr/>
      </dsp:nvSpPr>
      <dsp:spPr>
        <a:xfrm>
          <a:off x="2441836" y="3439942"/>
          <a:ext cx="987082" cy="987082"/>
        </a:xfrm>
        <a:prstGeom prst="ellipse">
          <a:avLst/>
        </a:prstGeom>
        <a:solidFill>
          <a:schemeClr val="bg1">
            <a:lumMod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GB" sz="1400" b="1" i="0" kern="1200" dirty="0">
            <a:solidFill>
              <a:schemeClr val="tx1"/>
            </a:solidFill>
          </a:endParaRPr>
        </a:p>
      </dsp:txBody>
      <dsp:txXfrm>
        <a:off x="2586391" y="3584497"/>
        <a:ext cx="697972" cy="697972"/>
      </dsp:txXfrm>
    </dsp:sp>
    <dsp:sp modelId="{BE4EB858-4250-49AE-BDA2-637198523BB4}">
      <dsp:nvSpPr>
        <dsp:cNvPr id="0" name=""/>
        <dsp:cNvSpPr/>
      </dsp:nvSpPr>
      <dsp:spPr>
        <a:xfrm rot="21573422">
          <a:off x="3576988" y="2038333"/>
          <a:ext cx="313924" cy="367194"/>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a:p>
      </dsp:txBody>
      <dsp:txXfrm>
        <a:off x="3576989" y="2112136"/>
        <a:ext cx="219747" cy="220316"/>
      </dsp:txXfrm>
    </dsp:sp>
    <dsp:sp modelId="{B09E5550-87BE-4ED8-AA25-97B36867B082}">
      <dsp:nvSpPr>
        <dsp:cNvPr id="0" name=""/>
        <dsp:cNvSpPr/>
      </dsp:nvSpPr>
      <dsp:spPr>
        <a:xfrm>
          <a:off x="4021186" y="1453379"/>
          <a:ext cx="1582944" cy="1520423"/>
        </a:xfrm>
        <a:prstGeom prst="ellipse">
          <a:avLst/>
        </a:prstGeom>
        <a:solidFill>
          <a:schemeClr val="bg1">
            <a:lumMod val="75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GB" sz="3600" b="1" kern="1200" dirty="0">
              <a:solidFill>
                <a:schemeClr val="tx1"/>
              </a:solidFill>
            </a:rPr>
            <a:t>GNR</a:t>
          </a:r>
        </a:p>
      </dsp:txBody>
      <dsp:txXfrm>
        <a:off x="4253003" y="1676040"/>
        <a:ext cx="1119310" cy="10751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C879E-ABDA-4D1B-B7CC-2EDDCDCCE698}">
      <dsp:nvSpPr>
        <dsp:cNvPr id="0" name=""/>
        <dsp:cNvSpPr/>
      </dsp:nvSpPr>
      <dsp:spPr>
        <a:xfrm>
          <a:off x="32842" y="394777"/>
          <a:ext cx="3924478" cy="639111"/>
        </a:xfrm>
        <a:prstGeom prst="homePlate">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64008" rIns="32004" bIns="64008"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accent1"/>
              </a:solidFill>
            </a:rPr>
            <a:t>  Stakeholders</a:t>
          </a:r>
          <a:endParaRPr lang="en-GB" sz="1700" i="1" kern="1200" dirty="0">
            <a:solidFill>
              <a:schemeClr val="accent1"/>
            </a:solidFill>
          </a:endParaRPr>
        </a:p>
      </dsp:txBody>
      <dsp:txXfrm>
        <a:off x="32842" y="394777"/>
        <a:ext cx="3764700" cy="639111"/>
      </dsp:txXfrm>
    </dsp:sp>
    <dsp:sp modelId="{7219CA2C-22C1-4267-8978-3931DCCBE4E9}">
      <dsp:nvSpPr>
        <dsp:cNvPr id="0" name=""/>
        <dsp:cNvSpPr/>
      </dsp:nvSpPr>
      <dsp:spPr>
        <a:xfrm>
          <a:off x="2971898" y="394777"/>
          <a:ext cx="4182576" cy="639111"/>
        </a:xfrm>
        <a:prstGeom prst="chevron">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accent1"/>
              </a:solidFill>
            </a:rPr>
            <a:t>    Accountability</a:t>
          </a:r>
        </a:p>
      </dsp:txBody>
      <dsp:txXfrm>
        <a:off x="3291454" y="394777"/>
        <a:ext cx="3543465" cy="639111"/>
      </dsp:txXfrm>
    </dsp:sp>
    <dsp:sp modelId="{684B3285-C514-4EFC-9910-DD1E898F39F1}">
      <dsp:nvSpPr>
        <dsp:cNvPr id="0" name=""/>
        <dsp:cNvSpPr/>
      </dsp:nvSpPr>
      <dsp:spPr>
        <a:xfrm>
          <a:off x="6199264" y="394290"/>
          <a:ext cx="4776048" cy="640085"/>
        </a:xfrm>
        <a:prstGeom prst="chevron">
          <a:avLst/>
        </a:prstGeom>
        <a:solidFill>
          <a:schemeClr val="accent3"/>
        </a:solidFill>
        <a:ln w="25400" cap="flat" cmpd="sng" algn="ctr">
          <a:solidFill>
            <a:schemeClr val="accent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64008" rIns="32004" bIns="64008" numCol="1" spcCol="1270" anchor="ctr" anchorCtr="0">
          <a:noAutofit/>
        </a:bodyPr>
        <a:lstStyle/>
        <a:p>
          <a:pPr marL="0" lvl="0" indent="0" algn="l" defTabSz="1066800">
            <a:lnSpc>
              <a:spcPct val="90000"/>
            </a:lnSpc>
            <a:spcBef>
              <a:spcPct val="0"/>
            </a:spcBef>
            <a:spcAft>
              <a:spcPct val="35000"/>
            </a:spcAft>
            <a:buNone/>
          </a:pPr>
          <a:r>
            <a:rPr lang="en-GB" sz="2400" b="1" kern="1200" dirty="0">
              <a:solidFill>
                <a:schemeClr val="accent1"/>
              </a:solidFill>
            </a:rPr>
            <a:t>  Priority Setting</a:t>
          </a:r>
        </a:p>
      </dsp:txBody>
      <dsp:txXfrm>
        <a:off x="6519307" y="394290"/>
        <a:ext cx="4135963" cy="64008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CC9ED89-28C5-EB43-87C2-D39600715465}" type="datetimeFigureOut">
              <a:rPr lang="en-US" smtClean="0"/>
              <a:t>10/9/2020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3F58C6-9ED8-5B45-9BBB-AE8BE8888C8D}" type="slidenum">
              <a:rPr lang="en-US" smtClean="0"/>
              <a:t>‹#›</a:t>
            </a:fld>
            <a:endParaRPr lang="en-US"/>
          </a:p>
        </p:txBody>
      </p:sp>
    </p:spTree>
    <p:extLst>
      <p:ext uri="{BB962C8B-B14F-4D97-AF65-F5344CB8AC3E}">
        <p14:creationId xmlns:p14="http://schemas.microsoft.com/office/powerpoint/2010/main" val="20550120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441583-ECC9-954A-92D4-2357EB73EA32}" type="datetimeFigureOut">
              <a:rPr lang="en-US" smtClean="0"/>
              <a:t>10/9/2020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432E1-03CE-EB4F-B07A-653BD0E4AC67}" type="slidenum">
              <a:rPr lang="en-US" smtClean="0"/>
              <a:t>‹#›</a:t>
            </a:fld>
            <a:endParaRPr lang="en-US"/>
          </a:p>
        </p:txBody>
      </p:sp>
    </p:spTree>
    <p:extLst>
      <p:ext uri="{BB962C8B-B14F-4D97-AF65-F5344CB8AC3E}">
        <p14:creationId xmlns:p14="http://schemas.microsoft.com/office/powerpoint/2010/main" val="39142021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gov.uk/government/publications/health-matters-obesity-and-the-food-environment/health-matters-obesity-and-the-food-environment--2#:~:text=The%20overall%20cost%20of%20obesity,%C2%A349.9%20billion%20per%20yea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utritionforgrowth.org/nutrition-growth/"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lobalnutritionreport.org/reports/2014-global-nutrition-report/"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432E1-03CE-EB4F-B07A-653BD0E4A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228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CC"/>
                </a:solidFill>
                <a:highlight>
                  <a:srgbClr val="FFFF00"/>
                </a:highlight>
              </a:rPr>
              <a:t>Talking points: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highlight>
                  <a:srgbClr val="FFFF00"/>
                </a:highlight>
                <a:latin typeface="+mn-lt"/>
                <a:ea typeface="+mn-ea"/>
                <a:cs typeface="Arial" charset="0"/>
              </a:rPr>
              <a:t>Diets are suboptimal everywhere, including the UK.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highlight>
                  <a:srgbClr val="FFFF00"/>
                </a:highlight>
                <a:latin typeface="+mn-lt"/>
                <a:ea typeface="+mn-ea"/>
                <a:cs typeface="+mn-cs"/>
              </a:rPr>
              <a:t>Here we see how current average intake levels in 5 key foods and nutrients compare to optimal levels of consumption -that is levels associated with minimum disease risk- globally, in Europe and the UK.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highlight>
                  <a:srgbClr val="FFFF00"/>
                </a:highlight>
                <a:latin typeface="+mn-lt"/>
                <a:ea typeface="+mn-ea"/>
                <a:cs typeface="+mn-cs"/>
              </a:rPr>
              <a:t>The middle line shows the optimal level; for fruits for example, the optimal level is 250 g/day.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highlight>
                  <a:srgbClr val="FFFF00"/>
                </a:highlight>
                <a:latin typeface="+mn-lt"/>
                <a:ea typeface="+mn-ea"/>
                <a:cs typeface="+mn-cs"/>
              </a:rPr>
              <a:t>If intake -denoted by the colored circle- lies to the left of the middle line, then it is suboptimal for protective diet factors, such as for fruits. If it lies to the right of the middle line, then it is suboptimal for harmful diet factors, such as for sodium.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highlight>
                  <a:srgbClr val="FFFF00"/>
                </a:highlight>
                <a:latin typeface="+mn-lt"/>
                <a:ea typeface="+mn-ea"/>
                <a:cs typeface="+mn-cs"/>
              </a:rPr>
              <a:t>People are not eating enough healthy food and are eating too much of unhealthy food.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highlight>
                  <a:srgbClr val="FFFF00"/>
                </a:highlight>
                <a:latin typeface="+mn-lt"/>
                <a:ea typeface="+mn-ea"/>
                <a:cs typeface="+mn-cs"/>
              </a:rPr>
              <a:t>In the UK adults consume on average less than 3 servings of fruits and vegetables per day, half of the recommended 5 a day .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rgbClr val="000000"/>
                </a:solidFill>
                <a:highlight>
                  <a:srgbClr val="FFFF00"/>
                </a:highlight>
                <a:latin typeface="Arial"/>
                <a:ea typeface="Arial"/>
                <a:cs typeface="Arial"/>
                <a:sym typeface="Arial"/>
              </a:rPr>
              <a:t>Diets of most children and adolescents also remain poor, with tremendous consequences for metabolic diseases and other diet-related illness later in life given childhood is a critical period to establish lifelong eating habits. </a:t>
            </a:r>
            <a:endParaRPr lang="en-US" sz="1200" b="0" dirty="0">
              <a:highlight>
                <a:srgbClr val="FFFF00"/>
              </a:highligh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rgbClr val="000000"/>
                </a:solidFill>
                <a:highlight>
                  <a:srgbClr val="FFFF00"/>
                </a:highlight>
                <a:latin typeface="Arial"/>
                <a:ea typeface="Arial"/>
                <a:cs typeface="Arial"/>
                <a:sym typeface="Arial"/>
              </a:rPr>
              <a:t>Achieving healthy dietary changes to improve our health is an urgent priority. </a:t>
            </a:r>
            <a:endParaRPr lang="en-US" sz="1200" b="0" i="0" u="none" strike="noStrike" kern="1200" baseline="0" dirty="0">
              <a:solidFill>
                <a:schemeClr val="tx1"/>
              </a:solidFill>
              <a:highlight>
                <a:srgbClr val="FFFF00"/>
              </a:highligh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highlight>
                  <a:srgbClr val="FFFF00"/>
                </a:highlight>
              </a:rPr>
              <a:t>[NEXT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Global Burden of Disease, the Institute for Health Metrics and Evaluation. Notes: Men and women aged 25 and older. Chart ordered by foods/nutrients. TMREL: theoretical minimum risk exposure level.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(186 countries represented)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Scale: </a:t>
            </a:r>
            <a:r>
              <a:rPr lang="en-US" sz="1200" kern="1200" dirty="0">
                <a:solidFill>
                  <a:schemeClr val="tx1"/>
                </a:solidFill>
                <a:latin typeface="+mn-lt"/>
                <a:ea typeface="+mn-ea"/>
                <a:cs typeface="+mn-cs"/>
              </a:rPr>
              <a:t>It is % based on the optimal consumption in grams. So, for example, looking at Whole Grain, the far left is 0g/d and the far right is 250g/d.</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r>
              <a:rPr lang="en-US" sz="1200" kern="1200" dirty="0">
                <a:solidFill>
                  <a:schemeClr val="tx1"/>
                </a:solidFill>
                <a:latin typeface="+mn-lt"/>
                <a:ea typeface="+mn-ea"/>
                <a:cs typeface="+mn-cs"/>
              </a:rPr>
              <a:t>Fruit - 84.9g/d</a:t>
            </a:r>
          </a:p>
          <a:p>
            <a:r>
              <a:rPr lang="en-US" sz="1200" kern="1200" dirty="0">
                <a:solidFill>
                  <a:schemeClr val="tx1"/>
                </a:solidFill>
                <a:latin typeface="+mn-lt"/>
                <a:ea typeface="+mn-ea"/>
                <a:cs typeface="+mn-cs"/>
              </a:rPr>
              <a:t>Veg - 142.5g/d</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Using 100g/serving:</a:t>
            </a:r>
          </a:p>
          <a:p>
            <a:r>
              <a:rPr lang="en-US" sz="1200" kern="1200" dirty="0">
                <a:solidFill>
                  <a:schemeClr val="tx1"/>
                </a:solidFill>
                <a:latin typeface="+mn-lt"/>
                <a:ea typeface="+mn-ea"/>
                <a:cs typeface="+mn-cs"/>
              </a:rPr>
              <a:t>Fruit - 0.85serving/day</a:t>
            </a:r>
          </a:p>
          <a:p>
            <a:r>
              <a:rPr lang="en-US" sz="1200" kern="1200" dirty="0">
                <a:solidFill>
                  <a:schemeClr val="tx1"/>
                </a:solidFill>
                <a:latin typeface="+mn-lt"/>
                <a:ea typeface="+mn-ea"/>
                <a:cs typeface="+mn-cs"/>
              </a:rPr>
              <a:t>Veg - 1.43serving/day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WHO, British Nutrition Foundation and FAO all follow 80g. I have given these numbers below also.</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Using 80g/serving:</a:t>
            </a:r>
          </a:p>
          <a:p>
            <a:r>
              <a:rPr lang="en-US" sz="1200" kern="1200" dirty="0">
                <a:solidFill>
                  <a:schemeClr val="tx1"/>
                </a:solidFill>
                <a:latin typeface="+mn-lt"/>
                <a:ea typeface="+mn-ea"/>
                <a:cs typeface="+mn-cs"/>
              </a:rPr>
              <a:t>Fruit - 1.06serving/day</a:t>
            </a:r>
          </a:p>
          <a:p>
            <a:r>
              <a:rPr lang="en-US" sz="1200" kern="1200" dirty="0">
                <a:solidFill>
                  <a:schemeClr val="tx1"/>
                </a:solidFill>
                <a:latin typeface="+mn-lt"/>
                <a:ea typeface="+mn-ea"/>
                <a:cs typeface="+mn-cs"/>
              </a:rPr>
              <a:t>Veg - 1.78serving/day</a:t>
            </a:r>
          </a:p>
          <a:p>
            <a:endParaRPr lang="en-US" sz="1200" kern="120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432E1-03CE-EB4F-B07A-653BD0E4A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7618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sz="1200" b="1" dirty="0">
                <a:solidFill>
                  <a:srgbClr val="0000CC"/>
                </a:solidFill>
                <a:highlight>
                  <a:srgbClr val="FFFF00"/>
                </a:highlight>
              </a:rPr>
              <a:t>Talking points: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highlight>
                  <a:srgbClr val="FFFF00"/>
                </a:highlight>
                <a:latin typeface="+mn-lt"/>
                <a:ea typeface="+mn-ea"/>
                <a:cs typeface="Arial" charset="0"/>
              </a:rPr>
              <a:t>Poor diet is the number one cause of poor health and death worldwide, with similar patterns seen in nearly all parts of the world.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rgbClr val="000000"/>
                </a:solidFill>
                <a:latin typeface="Arial"/>
                <a:ea typeface="Arial"/>
                <a:cs typeface="Arial"/>
                <a:sym typeface="Arial"/>
              </a:rPr>
              <a:t>Burdens attributable to poor diet exceed the burdens attributable to many other major global health challenges and traditional risk factors, such as systolic blood pressure and blood cholesterol.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rgbClr val="000000"/>
                </a:solidFill>
                <a:latin typeface="Arial"/>
                <a:ea typeface="Arial"/>
                <a:cs typeface="Arial"/>
                <a:sym typeface="Arial"/>
              </a:rPr>
              <a:t>For decades, health systems and clinicians have focused on the medical, drug treatment-based model of disease that ignores fundamental causes such as diet and lifestyle.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rgbClr val="000000"/>
                </a:solidFill>
                <a:latin typeface="Arial"/>
                <a:ea typeface="Arial"/>
                <a:cs typeface="Arial"/>
                <a:sym typeface="Arial"/>
              </a:rPr>
              <a:t>The consequences of this narrow approach are evident: the global nutrition crisis that is now sweeping the world.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cap="none" baseline="0" dirty="0">
              <a:solidFill>
                <a:srgbClr val="000000"/>
              </a:solidFill>
              <a:latin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highlight>
                  <a:srgbClr val="FFFF00"/>
                </a:highlight>
              </a:rPr>
              <a:t>[NEXT SLIDE]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cap="none" baseline="0" dirty="0">
              <a:solidFill>
                <a:srgbClr val="000000"/>
              </a:solidFill>
              <a:latin typeface="Arial"/>
              <a:cs typeface="Arial"/>
              <a:sym typeface="Arial"/>
            </a:endParaRP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r>
              <a:rPr lang="en-US" sz="1200" b="0" i="0" u="none" strike="noStrike" cap="none" baseline="0" dirty="0">
                <a:solidFill>
                  <a:srgbClr val="000000"/>
                </a:solidFill>
                <a:latin typeface="Arial"/>
                <a:ea typeface="Arial"/>
                <a:cs typeface="Arial"/>
                <a:sym typeface="Arial"/>
              </a:rPr>
              <a:t>Notes: </a:t>
            </a:r>
          </a:p>
          <a:p>
            <a:r>
              <a:rPr lang="en-US" sz="1200" b="0" i="0" u="none" strike="noStrike" cap="none" baseline="0" dirty="0">
                <a:solidFill>
                  <a:srgbClr val="000000"/>
                </a:solidFill>
                <a:latin typeface="Arial"/>
                <a:ea typeface="Arial"/>
                <a:cs typeface="Arial"/>
                <a:sym typeface="Arial"/>
              </a:rPr>
              <a:t>The major global impacts of food insecurity and undernutrition have long been recognized, for which tremendous diet-related burdens of noncommunicable chronic diseases (NCDs) have now emerged.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200" b="0" i="0" u="none" strike="noStrike" cap="none" baseline="0" dirty="0">
                <a:solidFill>
                  <a:srgbClr val="000000"/>
                </a:solidFill>
                <a:latin typeface="Arial"/>
                <a:ea typeface="Arial"/>
                <a:cs typeface="Arial"/>
                <a:sym typeface="Arial"/>
              </a:rPr>
              <a:t>Even modest dietary changes are associated with improvements in maternal and child undernutrition and micronutrient deficiencies as well as meaningful reductions in NCDs and associated risk factors such as obesity.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sz="1200" b="0" i="0" u="none" strike="noStrike" cap="none" baseline="0" dirty="0">
              <a:solidFill>
                <a:srgbClr val="000000"/>
              </a:solidFill>
              <a:latin typeface="Arial"/>
              <a:ea typeface="Arial"/>
              <a:cs typeface="Arial"/>
              <a:sym typeface="Arial"/>
            </a:endParaRPr>
          </a:p>
          <a:p>
            <a:pPr marL="139700" indent="0">
              <a:buNone/>
            </a:pPr>
            <a:endParaRPr lang="en-US" dirty="0"/>
          </a:p>
          <a:p>
            <a:pPr marL="139700" indent="0">
              <a:buNone/>
            </a:pPr>
            <a:endParaRPr lang="en-US" dirty="0"/>
          </a:p>
        </p:txBody>
      </p:sp>
    </p:spTree>
    <p:extLst>
      <p:ext uri="{BB962C8B-B14F-4D97-AF65-F5344CB8AC3E}">
        <p14:creationId xmlns:p14="http://schemas.microsoft.com/office/powerpoint/2010/main" val="505755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00CC"/>
                </a:solidFill>
                <a:highlight>
                  <a:srgbClr val="FFFF00"/>
                </a:highlight>
              </a:rPr>
              <a:t>Talking points: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2"/>
                </a:solidFill>
                <a:effectLst/>
                <a:highlight>
                  <a:srgbClr val="FFFF00"/>
                </a:highlight>
                <a:latin typeface="+mn-lt"/>
                <a:ea typeface="+mn-ea"/>
                <a:cs typeface="Arial" charset="0"/>
              </a:rPr>
              <a:t>Perhaps the most pressing nutrition challenge around the world is the accelerating rate of diet-related chronic diseases, including obesity which is a disease itself and a major risk factor for other diseases such as diabetes, cardiovascular disease and some cancers.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2"/>
                </a:solidFill>
                <a:effectLst/>
                <a:highlight>
                  <a:srgbClr val="FFFF00"/>
                </a:highlight>
                <a:latin typeface="+mn-lt"/>
                <a:ea typeface="+mn-ea"/>
                <a:cs typeface="Arial" charset="0"/>
              </a:rPr>
              <a:t>Overweight and obesity are on the rise, and no country worldwide is spared.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2"/>
                </a:solidFill>
                <a:effectLst/>
                <a:highlight>
                  <a:srgbClr val="FFFF00"/>
                </a:highlight>
                <a:latin typeface="+mn-lt"/>
                <a:ea typeface="+mn-ea"/>
                <a:cs typeface="Arial" charset="0"/>
              </a:rPr>
              <a:t>Looking at the UK, 1 in 3 children and 2 in 3 adults are overweight or obese</a:t>
            </a:r>
            <a:r>
              <a:rPr lang="en-US" sz="1200" b="0" i="0" u="none" strike="noStrike" cap="none" baseline="0" dirty="0">
                <a:solidFill>
                  <a:srgbClr val="000000"/>
                </a:solidFill>
                <a:latin typeface="Arial"/>
                <a:ea typeface="Arial"/>
                <a:cs typeface="Arial"/>
                <a:sym typeface="Arial"/>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cap="none" baseline="0" dirty="0">
                <a:solidFill>
                  <a:srgbClr val="000000"/>
                </a:solidFill>
                <a:latin typeface="Arial"/>
                <a:ea typeface="Arial"/>
                <a:cs typeface="Arial"/>
                <a:sym typeface="Arial"/>
              </a:rPr>
              <a:t>UK’s progress in tackling overweight and obesity has been slow. Compared to Europe, the UK is a bit behind.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Reversing the obesity epidemic, a diet-related disease, would lessen the burden on our healthcare systems, as obesity is not only one of the costliest health conditions but also a major risk of Covid-19 hospitalizations and complications.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In the UK, the overall cost of obesity to wider society is estimated at 27 billion pounds/ year and is projected to reach almost 50 billion pounds by 2050. </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cap="none" baseline="0" dirty="0">
              <a:solidFill>
                <a:srgbClr val="000000"/>
              </a:solidFill>
              <a:latin typeface="Arial"/>
              <a:cs typeface="Arial"/>
              <a:sym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dirty="0">
                <a:highlight>
                  <a:srgbClr val="FFFF00"/>
                </a:highlight>
              </a:rPr>
              <a:t>[NEXT SLIDE]</a:t>
            </a:r>
          </a:p>
          <a:p>
            <a:endParaRPr lang="en-US" dirty="0"/>
          </a:p>
          <a:p>
            <a:endParaRPr lang="en-US" dirty="0"/>
          </a:p>
          <a:p>
            <a:endParaRPr lang="en-US" dirty="0"/>
          </a:p>
          <a:p>
            <a:r>
              <a:rPr lang="en-US" dirty="0"/>
              <a:t>Notes: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the UK as of 2016, around 1/3 (31%) of children and adolescents (5-19) were overweight or obese with 2/3 of adults (18+) (~64%) overweight or obese.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linkClick r:id="rId3"/>
              </a:rPr>
              <a:t>https://www.gov.uk/government/publications/health-matters-obesity-and-the-food-environment/health-matters-obesity-and-the-food-environment--2#:~:text=The%20overall%20cost%20of%20obesity,%C2%A349.9%20billion%20per%20year.</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432E1-03CE-EB4F-B07A-653BD0E4A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89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CC"/>
                </a:solidFill>
                <a:highlight>
                  <a:srgbClr val="FFFF00"/>
                </a:highlight>
              </a:rPr>
              <a:t>Talking points: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Nutrition equity is our defining opportunity to fix the global nutrition crisis.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Everyone deserves, and should have, access to healthy, affordable food and quality nutrition care, which is not simply a matter of personal choices.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Governments, businesses and civil society are accountable for </a:t>
            </a:r>
            <a:r>
              <a:rPr lang="en-US" sz="1200" b="0" i="0" u="none" strike="noStrike" kern="1200" baseline="0" dirty="0">
                <a:solidFill>
                  <a:schemeClr val="tx1"/>
                </a:solidFill>
                <a:latin typeface="+mn-lt"/>
                <a:ea typeface="+mn-ea"/>
                <a:cs typeface="+mn-cs"/>
              </a:rPr>
              <a:t>healthier and more equitable food and health systems, and must step up efforts.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need to remove systematic barriers </a:t>
            </a:r>
            <a:r>
              <a:rPr lang="en-GB" sz="1200" i="1" kern="1200" dirty="0">
                <a:solidFill>
                  <a:schemeClr val="tx1"/>
                </a:solidFill>
                <a:effectLst/>
                <a:latin typeface="+mn-lt"/>
                <a:ea typeface="+mn-ea"/>
                <a:cs typeface="+mn-cs"/>
              </a:rPr>
              <a:t>(unjust differences between people)</a:t>
            </a:r>
            <a:r>
              <a:rPr lang="en-GB" sz="1200" kern="1200" dirty="0">
                <a:solidFill>
                  <a:schemeClr val="tx1"/>
                </a:solidFill>
                <a:effectLst/>
                <a:latin typeface="+mn-lt"/>
                <a:ea typeface="+mn-ea"/>
                <a:cs typeface="+mn-cs"/>
              </a:rPr>
              <a:t> and create opportunities for everyone to achieve healthy diets and healthy lives through pro-equity nutrition actions.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Healthy, sustainable food should be the most accessible, affordable and desirable choice for all.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Nutrition care, preventive and curative, should be made universally available within our health systems.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Now is the time to act in coordination and make nutrition central to any emergency or long-term response. </a:t>
            </a:r>
          </a:p>
          <a:p>
            <a:pPr marL="0" indent="0">
              <a:buFont typeface="Arial" panose="020B0604020202020204" pitchFamily="34" charset="0"/>
              <a:buNone/>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[NEXT SLIDE]</a:t>
            </a: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Notes: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The need for more equitable, resilient and sustainable food and health systems has never been more urgent if we want to prepare our communities for future shocks and avoid a reversal of gain.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EB432E1-03CE-EB4F-B07A-653BD0E4AC67}" type="slidenum">
              <a:rPr lang="en-US" smtClean="0"/>
              <a:t>13</a:t>
            </a:fld>
            <a:endParaRPr lang="en-US"/>
          </a:p>
        </p:txBody>
      </p:sp>
    </p:spTree>
    <p:extLst>
      <p:ext uri="{BB962C8B-B14F-4D97-AF65-F5344CB8AC3E}">
        <p14:creationId xmlns:p14="http://schemas.microsoft.com/office/powerpoint/2010/main" val="161169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So how can we make our health systems and food systems more equitable?</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2020 GNR covers both, but the present presentation focuses on health systems from a global perspective.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solidFill>
                <a:srgbClr val="0000CC"/>
              </a:solidFill>
              <a:highlight>
                <a:srgbClr val="FFFF00"/>
              </a:highlight>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highlight>
                  <a:srgbClr val="FFFF00"/>
                </a:highlight>
              </a:rPr>
              <a:t>[NEXT SLIDE]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14</a:t>
            </a:fld>
            <a:endParaRPr lang="en-US"/>
          </a:p>
        </p:txBody>
      </p:sp>
    </p:spTree>
    <p:extLst>
      <p:ext uri="{BB962C8B-B14F-4D97-AF65-F5344CB8AC3E}">
        <p14:creationId xmlns:p14="http://schemas.microsoft.com/office/powerpoint/2010/main" val="1799572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indent="-171450">
              <a:buFont typeface="Arial" panose="020B0604020202020204" pitchFamily="34" charset="0"/>
              <a:buChar char="•"/>
            </a:pPr>
            <a:r>
              <a:rPr lang="en-US" sz="1200" b="0" i="0" u="none" strike="noStrike" kern="1200" baseline="0" dirty="0">
                <a:solidFill>
                  <a:schemeClr val="tx1"/>
                </a:solidFill>
                <a:highlight>
                  <a:srgbClr val="FFFF00"/>
                </a:highlight>
                <a:latin typeface="+mn-lt"/>
                <a:ea typeface="+mn-ea"/>
                <a:cs typeface="+mn-cs"/>
              </a:rPr>
              <a:t>Leadership and governance form the core of a strong health system and are critical to addressing nutrition inequities through strengthened policy frameworks, oversight and accountability. </a:t>
            </a:r>
          </a:p>
          <a:p>
            <a:pPr marL="171450" indent="-171450">
              <a:buFont typeface="Arial" panose="020B0604020202020204" pitchFamily="34" charset="0"/>
              <a:buChar char="•"/>
            </a:pPr>
            <a:r>
              <a:rPr lang="en-US" sz="1200" b="0" i="0" u="none" strike="noStrike" kern="1200" baseline="0" dirty="0">
                <a:solidFill>
                  <a:schemeClr val="tx1"/>
                </a:solidFill>
                <a:highlight>
                  <a:srgbClr val="FFFF00"/>
                </a:highlight>
                <a:latin typeface="+mn-lt"/>
                <a:ea typeface="+mn-ea"/>
                <a:cs typeface="+mn-cs"/>
              </a:rPr>
              <a:t>Looking at the inclusion of actions related to global nutrition targets in health sector plans by country income,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u="none" kern="1200" dirty="0">
                <a:solidFill>
                  <a:schemeClr val="tx1"/>
                </a:solidFill>
                <a:effectLst/>
                <a:highlight>
                  <a:srgbClr val="FFFF00"/>
                </a:highlight>
                <a:latin typeface="+mn-lt"/>
                <a:ea typeface="+mn-ea"/>
                <a:cs typeface="+mn-cs"/>
              </a:rPr>
              <a:t>[ANIMATION-click] </a:t>
            </a:r>
            <a:endParaRPr lang="en-US" sz="1200" b="0" i="0" u="none" strike="noStrike" kern="1200" baseline="0" dirty="0">
              <a:solidFill>
                <a:schemeClr val="tx1"/>
              </a:solidFill>
              <a:highlight>
                <a:srgbClr val="FFFF00"/>
              </a:highlight>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highlight>
                  <a:srgbClr val="FFFF00"/>
                </a:highlight>
                <a:latin typeface="+mn-lt"/>
                <a:ea typeface="+mn-ea"/>
                <a:cs typeface="+mn-cs"/>
              </a:rPr>
              <a:t>we see that the focus of lower-income country plans is mainly on countering undernutrition, especially through promoting exclusive breastfeeding, and reducing anemia and stunting.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u="none" kern="1200" dirty="0">
                <a:solidFill>
                  <a:schemeClr val="tx1"/>
                </a:solidFill>
                <a:effectLst/>
                <a:highlight>
                  <a:srgbClr val="FFFF00"/>
                </a:highlight>
                <a:latin typeface="+mn-lt"/>
                <a:ea typeface="+mn-ea"/>
                <a:cs typeface="+mn-cs"/>
              </a:rPr>
              <a:t>[ANIMATION-click] </a:t>
            </a:r>
            <a:endParaRPr lang="en-US" sz="1200" b="0" i="0" u="none" strike="noStrike" kern="1200" baseline="0" dirty="0">
              <a:solidFill>
                <a:schemeClr val="tx1"/>
              </a:solidFill>
              <a:highlight>
                <a:srgbClr val="FFFF00"/>
              </a:highlight>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highlight>
                  <a:srgbClr val="FFFF00"/>
                </a:highlight>
                <a:latin typeface="+mn-lt"/>
                <a:ea typeface="+mn-ea"/>
                <a:cs typeface="+mn-cs"/>
              </a:rPr>
              <a:t>In contrast, high-income countries focus more on overweight, obesity and diabetes. </a:t>
            </a:r>
          </a:p>
          <a:p>
            <a:pPr marL="171450" indent="-171450">
              <a:buFont typeface="Arial" panose="020B0604020202020204" pitchFamily="34" charset="0"/>
              <a:buChar char="•"/>
            </a:pPr>
            <a:r>
              <a:rPr lang="en-US" sz="1200" b="0" i="0" u="none" strike="noStrike" kern="1200" baseline="0" dirty="0">
                <a:solidFill>
                  <a:schemeClr val="tx1"/>
                </a:solidFill>
                <a:highlight>
                  <a:srgbClr val="FFFF00"/>
                </a:highlight>
                <a:latin typeface="+mn-lt"/>
                <a:ea typeface="+mn-ea"/>
                <a:cs typeface="+mn-cs"/>
              </a:rPr>
              <a:t>It is important for lower-income countries to not overlook diet-related chronic diseases.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u="none" kern="1200" dirty="0">
                <a:solidFill>
                  <a:schemeClr val="tx1"/>
                </a:solidFill>
                <a:effectLst/>
                <a:highlight>
                  <a:srgbClr val="FFFF00"/>
                </a:highlight>
                <a:latin typeface="+mn-lt"/>
                <a:ea typeface="+mn-ea"/>
                <a:cs typeface="+mn-cs"/>
              </a:rPr>
              <a:t>[ANIMATION-click] </a:t>
            </a:r>
            <a:endParaRPr lang="en-US" sz="1200" b="0" i="0" u="none" strike="noStrike" kern="1200" baseline="0" dirty="0">
              <a:solidFill>
                <a:schemeClr val="tx1"/>
              </a:solidFill>
              <a:highlight>
                <a:srgbClr val="FFFF00"/>
              </a:highlight>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highlight>
                  <a:srgbClr val="FFFF00"/>
                </a:highlight>
                <a:latin typeface="+mn-lt"/>
                <a:ea typeface="+mn-ea"/>
                <a:cs typeface="+mn-cs"/>
              </a:rPr>
              <a:t>Higher-income countries should also recognize the persistence of anemia and low birth weight still experienced in vulnerable populations.</a:t>
            </a:r>
          </a:p>
          <a:p>
            <a:pPr marL="171450" indent="-171450">
              <a:buFont typeface="Arial" panose="020B0604020202020204" pitchFamily="34" charset="0"/>
              <a:buChar char="•"/>
            </a:pPr>
            <a:r>
              <a:rPr lang="en-US" sz="1200" b="0" i="0" u="none" strike="noStrike" kern="1200" baseline="0" dirty="0">
                <a:solidFill>
                  <a:schemeClr val="tx1"/>
                </a:solidFill>
                <a:highlight>
                  <a:srgbClr val="FFFF00"/>
                </a:highlight>
                <a:latin typeface="+mn-lt"/>
                <a:ea typeface="+mn-ea"/>
                <a:cs typeface="+mn-cs"/>
              </a:rPr>
              <a:t>The low level of attention paid to breastfeeding in high income countries is concerning given its role as a ‘double-duty action’.</a:t>
            </a:r>
          </a:p>
          <a:p>
            <a:pPr marL="171450" indent="-171450">
              <a:buFont typeface="Arial" panose="020B0604020202020204" pitchFamily="34" charset="0"/>
              <a:buChar char="•"/>
            </a:pPr>
            <a:r>
              <a:rPr lang="en-US" sz="1200" b="0" i="0" u="none" strike="noStrike" kern="1200" baseline="0" dirty="0">
                <a:solidFill>
                  <a:schemeClr val="tx1"/>
                </a:solidFill>
                <a:highlight>
                  <a:srgbClr val="FFFF00"/>
                </a:highlight>
                <a:latin typeface="+mn-lt"/>
                <a:ea typeface="+mn-ea"/>
                <a:cs typeface="+mn-cs"/>
              </a:rPr>
              <a:t>Countries need to ensure that their policy instruments are fit to tackle both sides of malnutrition, particularly when these coexist.</a:t>
            </a:r>
          </a:p>
          <a:p>
            <a:pPr marL="0" indent="0">
              <a:buFont typeface="Arial" panose="020B0604020202020204" pitchFamily="34" charset="0"/>
              <a:buNone/>
            </a:pPr>
            <a:endParaRPr lang="en-US" sz="1200" b="0" i="0" u="none" strike="noStrike" kern="1200" baseline="0" dirty="0">
              <a:solidFill>
                <a:schemeClr val="tx1"/>
              </a:solidFill>
              <a:highlight>
                <a:srgbClr val="FFFF00"/>
              </a:highligh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highlight>
                  <a:srgbClr val="FFFF00"/>
                </a:highlight>
              </a:rPr>
              <a:t>[NEXT SLIDE]</a:t>
            </a:r>
          </a:p>
          <a:p>
            <a:pPr marL="0" indent="0">
              <a:buFont typeface="Arial" panose="020B0604020202020204" pitchFamily="34" charset="0"/>
              <a:buNone/>
            </a:pPr>
            <a:endParaRPr lang="en-US" sz="1200" b="0" i="0" u="none" strike="noStrike" kern="1200" baseline="0" dirty="0">
              <a:solidFill>
                <a:schemeClr val="tx1"/>
              </a:solidFill>
              <a:highlight>
                <a:srgbClr val="FFFF00"/>
              </a:highlight>
              <a:latin typeface="+mn-lt"/>
              <a:ea typeface="+mn-ea"/>
              <a:cs typeface="+mn-cs"/>
            </a:endParaRPr>
          </a:p>
          <a:p>
            <a:pPr marL="0" indent="0">
              <a:buFont typeface="Arial" panose="020B0604020202020204" pitchFamily="34" charset="0"/>
              <a:buNone/>
            </a:pPr>
            <a:r>
              <a:rPr lang="en-US" sz="1200" b="0" i="0" u="none" strike="noStrike" kern="1200" baseline="0" dirty="0">
                <a:solidFill>
                  <a:schemeClr val="tx1"/>
                </a:solidFill>
                <a:highlight>
                  <a:srgbClr val="FFFF00"/>
                </a:highlight>
                <a:latin typeface="+mn-lt"/>
                <a:ea typeface="+mn-ea"/>
                <a:cs typeface="+mn-cs"/>
              </a:rPr>
              <a:t>Notes</a:t>
            </a:r>
          </a:p>
          <a:p>
            <a:r>
              <a:rPr lang="en-US" sz="1200" b="0" i="0" u="none" strike="noStrike" kern="1200" baseline="0" dirty="0">
                <a:solidFill>
                  <a:schemeClr val="tx1"/>
                </a:solidFill>
                <a:highlight>
                  <a:srgbClr val="FFFF00"/>
                </a:highlight>
                <a:latin typeface="+mn-lt"/>
                <a:ea typeface="+mn-ea"/>
                <a:cs typeface="+mn-cs"/>
              </a:rPr>
              <a:t>Inclusion of goals, targets or indicators related to the global nutrition targets in health sector plans across 94 countries by country income, 2016–2017. </a:t>
            </a:r>
          </a:p>
          <a:p>
            <a:r>
              <a:rPr lang="en-US" sz="1200" b="0" i="0" u="none" strike="noStrike" kern="1200" baseline="0" dirty="0">
                <a:solidFill>
                  <a:schemeClr val="tx1"/>
                </a:solidFill>
                <a:highlight>
                  <a:srgbClr val="FFFF00"/>
                </a:highlight>
                <a:latin typeface="+mn-lt"/>
                <a:ea typeface="+mn-ea"/>
                <a:cs typeface="+mn-cs"/>
              </a:rPr>
              <a:t>Of 167 countries reporting nutrition policies in 2016–2017, 95 reported health sector plans with integral nutrition objectives.</a:t>
            </a:r>
          </a:p>
          <a:p>
            <a:r>
              <a:rPr lang="en-US" sz="1200" b="0" i="0" u="none" strike="noStrike" kern="1200" baseline="0" dirty="0" err="1">
                <a:solidFill>
                  <a:schemeClr val="tx1"/>
                </a:solidFill>
                <a:highlight>
                  <a:srgbClr val="FFFF00"/>
                </a:highlight>
                <a:latin typeface="+mn-lt"/>
                <a:ea typeface="+mn-ea"/>
                <a:cs typeface="+mn-cs"/>
              </a:rPr>
              <a:t>Generalisations</a:t>
            </a:r>
            <a:r>
              <a:rPr lang="en-US" sz="1200" b="0" i="0" u="none" strike="noStrike" kern="1200" baseline="0" dirty="0">
                <a:solidFill>
                  <a:schemeClr val="tx1"/>
                </a:solidFill>
                <a:highlight>
                  <a:srgbClr val="FFFF00"/>
                </a:highlight>
                <a:latin typeface="+mn-lt"/>
                <a:ea typeface="+mn-ea"/>
                <a:cs typeface="+mn-cs"/>
              </a:rPr>
              <a:t> may be affected by the lack of representativeness within and across country income groups. </a:t>
            </a:r>
          </a:p>
          <a:p>
            <a:pPr marL="0" indent="0">
              <a:buFont typeface="Arial" panose="020B0604020202020204" pitchFamily="34" charset="0"/>
              <a:buNone/>
            </a:pPr>
            <a:endParaRPr lang="en-US" sz="1200" b="0" i="0" u="none" strike="noStrike" kern="1200" baseline="0" dirty="0">
              <a:solidFill>
                <a:schemeClr val="tx1"/>
              </a:solidFill>
              <a:highlight>
                <a:srgbClr val="FFFF00"/>
              </a:highligh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ighlight>
                  <a:srgbClr val="FFFF00"/>
                </a:highlight>
              </a:rPr>
              <a:t>****Notes****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Inclusion of goals, targets or indicators related to the global nutrition targets in health sector plans across 94 countries by country income.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Of those, 94 (all but Niue) were classified by gross national income per capita as high- (25, 26.6%), upper-middle- (26, 27.7%), lower-middle- (27, 28.7%) and low- (16, 17.0%) income groups</a:t>
            </a:r>
            <a:endParaRPr lang="en-GB"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highlight>
                  <a:srgbClr val="FFFF00"/>
                </a:highlight>
                <a:latin typeface="+mn-lt"/>
                <a:ea typeface="+mn-ea"/>
                <a:cs typeface="+mn-cs"/>
              </a:rPr>
              <a:t>It should also promote and ensure access of services by the most vulnerable, including </a:t>
            </a:r>
            <a:r>
              <a:rPr lang="en-US" sz="1200" b="0" i="0" u="none" strike="noStrike" kern="1200" baseline="0" dirty="0" err="1">
                <a:solidFill>
                  <a:schemeClr val="tx1"/>
                </a:solidFill>
                <a:highlight>
                  <a:srgbClr val="FFFF00"/>
                </a:highlight>
                <a:latin typeface="+mn-lt"/>
                <a:ea typeface="+mn-ea"/>
                <a:cs typeface="+mn-cs"/>
              </a:rPr>
              <a:t>marginalised</a:t>
            </a:r>
            <a:r>
              <a:rPr lang="en-US" sz="1200" b="0" i="0" u="none" strike="noStrike" kern="1200" baseline="0" dirty="0">
                <a:solidFill>
                  <a:schemeClr val="tx1"/>
                </a:solidFill>
                <a:highlight>
                  <a:srgbClr val="FFFF00"/>
                </a:highlight>
                <a:latin typeface="+mn-lt"/>
                <a:ea typeface="+mn-ea"/>
                <a:cs typeface="+mn-cs"/>
              </a:rPr>
              <a:t> or traditionally overlooked population groups. This is crucial to meeting the global nutrition targets. </a:t>
            </a:r>
          </a:p>
          <a:p>
            <a:pPr marL="0" indent="0">
              <a:buFont typeface="Arial" panose="020B0604020202020204" pitchFamily="34" charset="0"/>
              <a:buNone/>
            </a:pP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15</a:t>
            </a:fld>
            <a:endParaRPr lang="en-US"/>
          </a:p>
        </p:txBody>
      </p:sp>
    </p:spTree>
    <p:extLst>
      <p:ext uri="{BB962C8B-B14F-4D97-AF65-F5344CB8AC3E}">
        <p14:creationId xmlns:p14="http://schemas.microsoft.com/office/powerpoint/2010/main" val="365143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indent="-171450">
              <a:buFont typeface="Arial" panose="020B0604020202020204" pitchFamily="34" charset="0"/>
              <a:buChar char="•"/>
            </a:pPr>
            <a:r>
              <a:rPr lang="en-US" dirty="0"/>
              <a:t>As we saw, poor diet is the leading cause of poor health and death, and the rapid rise of diet-related chronic diseases is putting an immense strain on health systems and the wider society.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Yet, nutrition care is not equitably integrated within our health systems.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Leadership and governance: </a:t>
            </a:r>
            <a:r>
              <a:rPr lang="en-US" sz="1200" dirty="0">
                <a:latin typeface="Arial" panose="020B0604020202020204" pitchFamily="34" charset="0"/>
                <a:ea typeface="Calibri" panose="020F0502020204030204" pitchFamily="34" charset="0"/>
              </a:rPr>
              <a:t>Strong government coordination on nutrition is often lacking</a:t>
            </a:r>
            <a:r>
              <a:rPr lang="en-GB" b="0" dirty="0"/>
              <a:t>, with only few countries having a designated coordinating nutrition unit.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Health workforce: </a:t>
            </a:r>
            <a:r>
              <a:rPr lang="en-GB" sz="1200" dirty="0">
                <a:solidFill>
                  <a:srgbClr val="00205B"/>
                </a:solidFill>
                <a:latin typeface="+mn-lt"/>
                <a:cs typeface="Arial" charset="0"/>
              </a:rPr>
              <a:t>The </a:t>
            </a:r>
            <a:r>
              <a:rPr lang="en-GB" sz="1200" dirty="0">
                <a:solidFill>
                  <a:srgbClr val="002060"/>
                </a:solidFill>
                <a:latin typeface="+mn-lt"/>
                <a:cs typeface="Arial" charset="0"/>
              </a:rPr>
              <a:t>number and distribution of trained nutrition professionals is not equitable. G</a:t>
            </a:r>
            <a:r>
              <a:rPr lang="en-GB" sz="1200" dirty="0">
                <a:solidFill>
                  <a:schemeClr val="tx2"/>
                </a:solidFill>
                <a:latin typeface="+mn-lt"/>
                <a:cs typeface="Arial" charset="0"/>
              </a:rPr>
              <a:t>lobally, the median number stands at only 2.3 per 100,000 people </a:t>
            </a:r>
            <a:r>
              <a:rPr lang="en-GB" sz="1200" i="1" dirty="0">
                <a:solidFill>
                  <a:schemeClr val="tx2"/>
                </a:solidFill>
                <a:latin typeface="+mn-lt"/>
                <a:cs typeface="Arial" charset="0"/>
              </a:rPr>
              <a:t>(</a:t>
            </a:r>
            <a:r>
              <a:rPr lang="en-GB" sz="1200" i="1" dirty="0">
                <a:solidFill>
                  <a:srgbClr val="5CB8B2"/>
                </a:solidFill>
                <a:latin typeface="+mn-lt"/>
                <a:cs typeface="Arial" charset="0"/>
              </a:rPr>
              <a:t>0.9</a:t>
            </a:r>
            <a:r>
              <a:rPr lang="en-GB" sz="1200" i="1" dirty="0">
                <a:solidFill>
                  <a:srgbClr val="FF0000"/>
                </a:solidFill>
                <a:latin typeface="+mn-lt"/>
                <a:cs typeface="Arial" charset="0"/>
              </a:rPr>
              <a:t> </a:t>
            </a:r>
            <a:r>
              <a:rPr lang="en-GB" sz="1200" i="1" dirty="0">
                <a:solidFill>
                  <a:schemeClr val="tx2"/>
                </a:solidFill>
                <a:latin typeface="+mn-lt"/>
                <a:cs typeface="Arial" charset="0"/>
              </a:rPr>
              <a:t>per 100,000 people in Africa, while some countries have none)</a:t>
            </a:r>
            <a:r>
              <a:rPr lang="en-GB" sz="1200" dirty="0">
                <a:solidFill>
                  <a:schemeClr val="tx2"/>
                </a:solidFill>
                <a:latin typeface="+mn-lt"/>
                <a:cs typeface="Arial" charset="0"/>
              </a:rPr>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Health system financing: </a:t>
            </a:r>
            <a:r>
              <a:rPr lang="en-GB" sz="1200" dirty="0">
                <a:solidFill>
                  <a:srgbClr val="002060"/>
                </a:solidFill>
                <a:latin typeface="+mn-lt"/>
                <a:cs typeface="Arial" charset="0"/>
              </a:rPr>
              <a:t>Nutrition actions only represent a minuscule portion of national health budgets although they can be highly cost-effective or even cost</a:t>
            </a:r>
            <a:r>
              <a:rPr lang="en-GB" sz="1200" dirty="0">
                <a:solidFill>
                  <a:srgbClr val="00205B"/>
                </a:solidFill>
                <a:latin typeface="+mn-lt"/>
                <a:cs typeface="Arial" charset="0"/>
              </a:rPr>
              <a:t>-</a:t>
            </a:r>
            <a:r>
              <a:rPr lang="en-GB" sz="1200" dirty="0">
                <a:solidFill>
                  <a:srgbClr val="002060"/>
                </a:solidFill>
                <a:latin typeface="+mn-lt"/>
                <a:cs typeface="Arial" charset="0"/>
              </a:rPr>
              <a:t>saving solutions</a:t>
            </a:r>
            <a:r>
              <a:rPr lang="en-GB" sz="1200" dirty="0">
                <a:solidFill>
                  <a:schemeClr val="tx2"/>
                </a:solidFill>
                <a:latin typeface="+mn-lt"/>
                <a:cs typeface="Arial" charset="0"/>
              </a:rPr>
              <a:t> in the long term </a:t>
            </a:r>
            <a:r>
              <a:rPr lang="en-GB" sz="1200" i="1" dirty="0">
                <a:solidFill>
                  <a:schemeClr val="tx2"/>
                </a:solidFill>
                <a:latin typeface="+mn-lt"/>
                <a:cs typeface="Arial" charset="0"/>
              </a:rPr>
              <a:t>(ex: promotion of breastfeeding as double-duty action, prescribing healthy foods)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Access to essential medicines: </a:t>
            </a:r>
            <a:r>
              <a:rPr lang="en-GB" b="0" i="0" dirty="0"/>
              <a:t>Important nutrition products and technologies </a:t>
            </a:r>
            <a:r>
              <a:rPr lang="en-GB" b="0" dirty="0"/>
              <a:t>are not readily available to all.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Health service delivery: </a:t>
            </a:r>
            <a:r>
              <a:rPr lang="en-GB" dirty="0">
                <a:solidFill>
                  <a:schemeClr val="tx1"/>
                </a:solidFill>
              </a:rPr>
              <a:t>Nutrition services are limited and largely focused on undernutrition.</a:t>
            </a:r>
            <a:endParaRPr lang="en-GB" dirty="0">
              <a:solidFill>
                <a:schemeClr val="tx1"/>
              </a:solidFill>
              <a:highlight>
                <a:srgbClr val="FFFF00"/>
              </a:highligh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Health information systems</a:t>
            </a:r>
            <a:r>
              <a:rPr lang="en-GB" i="1" dirty="0"/>
              <a:t>: </a:t>
            </a:r>
            <a:r>
              <a:rPr lang="en-GB" sz="1200" dirty="0">
                <a:latin typeface="+mn-lt"/>
                <a:cs typeface="Arial" charset="0"/>
              </a:rPr>
              <a:t>Health records and checks are not optimised to assess nutrition</a:t>
            </a:r>
            <a:r>
              <a:rPr lang="en-GB" sz="1200" dirty="0">
                <a:solidFill>
                  <a:schemeClr val="tx2"/>
                </a:solidFill>
                <a:latin typeface="+mn-lt"/>
                <a:cs typeface="Arial" charset="0"/>
              </a:rPr>
              <a:t>. And there is a lack of national surveys comprehensively and routinely assessing diets and the nutritional status of populations.</a:t>
            </a:r>
            <a:endParaRPr lang="en-GB" sz="1200" dirty="0">
              <a:solidFill>
                <a:schemeClr val="tx2"/>
              </a:solidFill>
              <a:highlight>
                <a:srgbClr val="00FFFF"/>
              </a:highlight>
              <a:latin typeface="+mn-lt"/>
              <a:cs typeface="Arial"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solidFill>
                <a:srgbClr val="0000CC"/>
              </a:solidFill>
              <a:highlight>
                <a:srgbClr val="FFFF00"/>
              </a:highlight>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highlight>
                  <a:srgbClr val="FFFF00"/>
                </a:highlight>
              </a:rPr>
              <a:t>[NEXT SLIDE]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ighlight>
                  <a:srgbClr val="FFFF00"/>
                </a:highlight>
              </a:rPr>
              <a:t>****Notes****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WHO’s six building blocks of a health system provide a helpful framework for identifying key challenges and opportunities in the comprehensive integration of nutrition into health care. </a:t>
            </a:r>
          </a:p>
          <a:p>
            <a:pPr marL="171450" indent="-171450">
              <a:buFont typeface="Arial" panose="020B0604020202020204" pitchFamily="34" charset="0"/>
              <a:buChar char="•"/>
            </a:pPr>
            <a:r>
              <a:rPr lang="en-US" sz="1200" dirty="0">
                <a:latin typeface="Arial" panose="020B0604020202020204" pitchFamily="34" charset="0"/>
                <a:ea typeface="Calibri" panose="020F0502020204030204" pitchFamily="34" charset="0"/>
              </a:rPr>
              <a:t>Lack of development opportunities for frontline workers.</a:t>
            </a: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16</a:t>
            </a:fld>
            <a:endParaRPr lang="en-US"/>
          </a:p>
        </p:txBody>
      </p:sp>
    </p:spTree>
    <p:extLst>
      <p:ext uri="{BB962C8B-B14F-4D97-AF65-F5344CB8AC3E}">
        <p14:creationId xmlns:p14="http://schemas.microsoft.com/office/powerpoint/2010/main" val="643378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To improve diets, save lives and cut healthcare costs, nutrition should be mainstreamed in health systems.</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How do we do that?</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Each of the identified challenges presents an opportunity.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Leadership and governance: </a:t>
            </a:r>
            <a:r>
              <a:rPr lang="en-GB" b="0" i="0" dirty="0"/>
              <a:t>Fully integrate nutrition care into national health sector plans. </a:t>
            </a:r>
            <a:endParaRPr lang="en-GB" b="1" i="1" dirty="0"/>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Health workforce: </a:t>
            </a:r>
            <a:r>
              <a:rPr lang="en-US" sz="1200" b="0" i="0" u="none" strike="noStrike" kern="1200" baseline="0" dirty="0">
                <a:solidFill>
                  <a:schemeClr val="tx1"/>
                </a:solidFill>
                <a:latin typeface="+mn-lt"/>
                <a:ea typeface="+mn-ea"/>
                <a:cs typeface="+mn-cs"/>
              </a:rPr>
              <a:t>Invest in human resources to increase the number of qualified nutrition professionals.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i="1" dirty="0"/>
              <a:t>Health system financing: </a:t>
            </a:r>
            <a:r>
              <a:rPr lang="en-US" sz="1200" b="0" i="0" u="none" strike="noStrike" kern="1200" baseline="0" dirty="0">
                <a:solidFill>
                  <a:schemeClr val="tx1"/>
                </a:solidFill>
                <a:latin typeface="+mn-lt"/>
                <a:ea typeface="+mn-ea"/>
                <a:cs typeface="+mn-cs"/>
              </a:rPr>
              <a:t>Develop and align costed nutrition care plans with healthcare financing plans, scaled up and sustained to cover all forms of malnutrition.</a:t>
            </a:r>
          </a:p>
          <a:p>
            <a:pPr marL="228600" indent="-228600">
              <a:buFont typeface="Arial" panose="020B0604020202020204" pitchFamily="34" charset="0"/>
              <a:buChar char="•"/>
            </a:pPr>
            <a:r>
              <a:rPr lang="en-GB" b="1" i="1" dirty="0"/>
              <a:t>Access to essential medicines: </a:t>
            </a:r>
            <a:r>
              <a:rPr lang="en-US" sz="1200" b="0" i="0" u="none" strike="noStrike" kern="1200" baseline="0" dirty="0">
                <a:solidFill>
                  <a:schemeClr val="tx1"/>
                </a:solidFill>
                <a:latin typeface="+mn-lt"/>
                <a:ea typeface="+mn-ea"/>
                <a:cs typeface="+mn-cs"/>
              </a:rPr>
              <a:t>Include nutrition-related health products like therapeutic foods and innovative technological solutions like digital nutrition counselling.</a:t>
            </a:r>
          </a:p>
          <a:p>
            <a:pPr marL="228600" indent="-228600">
              <a:buFont typeface="Arial" panose="020B0604020202020204" pitchFamily="34" charset="0"/>
              <a:buChar char="•"/>
            </a:pPr>
            <a:r>
              <a:rPr lang="en-GB" b="1" i="1" dirty="0"/>
              <a:t>Health service delivery: </a:t>
            </a:r>
            <a:r>
              <a:rPr lang="en-GB" b="0" i="0" dirty="0"/>
              <a:t>Scale up nutrition services to prevent the root causes of ill health, including poor diets and physical inactivity. </a:t>
            </a:r>
            <a:endParaRPr lang="en-GB" b="1" i="0" dirty="0"/>
          </a:p>
          <a:p>
            <a:pPr marL="228600" indent="-228600">
              <a:buFont typeface="Arial" panose="020B0604020202020204" pitchFamily="34" charset="0"/>
              <a:buChar char="•"/>
            </a:pPr>
            <a:r>
              <a:rPr lang="en-GB" b="1" i="1" dirty="0"/>
              <a:t>Health information systems</a:t>
            </a:r>
            <a:r>
              <a:rPr lang="en-GB" i="1" dirty="0"/>
              <a:t>: </a:t>
            </a:r>
            <a:r>
              <a:rPr lang="en-US" sz="1200" b="0" i="0" u="none" strike="noStrike" kern="1200" baseline="0" dirty="0">
                <a:solidFill>
                  <a:schemeClr val="tx1"/>
                </a:solidFill>
                <a:latin typeface="+mn-lt"/>
                <a:ea typeface="+mn-ea"/>
                <a:cs typeface="+mn-cs"/>
              </a:rPr>
              <a:t>Optimize health records and checks for nutrition care, and identify those in greatest need. Integrate nutrition in public health surveillance systems, to strengthen the evidence base and inform targeted priority-setting.</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Transforming our health systems to fully integrate nutrition is not easy; but it’s an essential investment if we want to save lives and release the burden on our health systems and the wider society. </a:t>
            </a:r>
          </a:p>
          <a:p>
            <a:pPr marL="228600" indent="-228600">
              <a:buFont typeface="Arial" panose="020B0604020202020204" pitchFamily="34" charset="0"/>
              <a:buChar char="•"/>
            </a:pPr>
            <a:r>
              <a:rPr lang="en-US" sz="1200" b="0" i="0" u="none" strike="noStrike" kern="1200" baseline="0" dirty="0">
                <a:solidFill>
                  <a:schemeClr val="tx1"/>
                </a:solidFill>
                <a:latin typeface="+mn-lt"/>
                <a:ea typeface="+mn-ea"/>
                <a:cs typeface="+mn-cs"/>
              </a:rPr>
              <a:t>Good nutrition is central to a healthy life, and to addressing obesity, diabetes and other diet-related diseases. This is not going to be the last pandemic, and we need resilient populations.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highlight>
                  <a:srgbClr val="FFFF00"/>
                </a:highlight>
              </a:rPr>
              <a:t>[NEXT SLIDE]</a:t>
            </a:r>
          </a:p>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17</a:t>
            </a:fld>
            <a:endParaRPr lang="en-US"/>
          </a:p>
        </p:txBody>
      </p:sp>
    </p:spTree>
    <p:extLst>
      <p:ext uri="{BB962C8B-B14F-4D97-AF65-F5344CB8AC3E}">
        <p14:creationId xmlns:p14="http://schemas.microsoft.com/office/powerpoint/2010/main" val="2954050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marR="0" lvl="0" indent="-1714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Nutritional well-being for all </a:t>
            </a:r>
            <a:r>
              <a:rPr kumimoji="0" lang="en-CA" sz="1200" b="0" i="0" u="none" strike="noStrike" kern="1200" cap="none" spc="0" normalizeH="0" baseline="0" noProof="0" dirty="0">
                <a:ln>
                  <a:noFill/>
                </a:ln>
                <a:solidFill>
                  <a:srgbClr val="475C6D"/>
                </a:solidFill>
                <a:effectLst/>
                <a:uLnTx/>
                <a:uFillTx/>
                <a:latin typeface="+mn-lt"/>
                <a:ea typeface="+mn-ea"/>
                <a:cs typeface="+mn-cs"/>
              </a:rPr>
              <a:t>takes on a new urgency </a:t>
            </a:r>
            <a:r>
              <a:rPr kumimoji="0" lang="en-US" sz="1200" b="0" i="0" u="none" strike="noStrike" kern="1200" cap="none" spc="0" normalizeH="0" baseline="0" noProof="0" dirty="0">
                <a:ln>
                  <a:noFill/>
                </a:ln>
                <a:solidFill>
                  <a:prstClr val="black"/>
                </a:solidFill>
                <a:effectLst/>
                <a:uLnTx/>
                <a:uFillTx/>
                <a:latin typeface="+mn-lt"/>
                <a:ea typeface="+mn-ea"/>
                <a:cs typeface="+mn-cs"/>
              </a:rPr>
              <a:t>given the potential for a well-nourished population to better confront chronic diseases, pandemics and global shocks..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highlight>
                  <a:srgbClr val="FFFF00"/>
                </a:highlight>
              </a:rPr>
              <a:t>[NEXT SLIDE]</a:t>
            </a:r>
          </a:p>
          <a:p>
            <a:endParaRPr kumimoji="0" lang="en-CA"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5"/>
          </p:nvPr>
        </p:nvSpPr>
        <p:spPr/>
        <p:txBody>
          <a:bodyPr/>
          <a:lstStyle/>
          <a:p>
            <a:fld id="{EEB432E1-03CE-EB4F-B07A-653BD0E4AC67}" type="slidenum">
              <a:rPr lang="en-US" smtClean="0"/>
              <a:t>18</a:t>
            </a:fld>
            <a:endParaRPr lang="en-US" dirty="0"/>
          </a:p>
        </p:txBody>
      </p:sp>
    </p:spTree>
    <p:extLst>
      <p:ext uri="{BB962C8B-B14F-4D97-AF65-F5344CB8AC3E}">
        <p14:creationId xmlns:p14="http://schemas.microsoft.com/office/powerpoint/2010/main" val="471795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The report makes the case for governments, businesses and civil society to enable faster, more equitable progress towards ending malnutrition in four key ways: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Build equitable, resilient and sustainable food and health systems, to ensure that everyone has access to healthy affordable food, and quality nutrition care.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a:ln>
                  <a:noFill/>
                </a:ln>
                <a:solidFill>
                  <a:prstClr val="black"/>
                </a:solidFill>
                <a:effectLst/>
                <a:uLnTx/>
                <a:uFillTx/>
                <a:latin typeface="+mn-lt"/>
                <a:ea typeface="+mn-ea"/>
                <a:cs typeface="+mn-cs"/>
              </a:rPr>
              <a:t>Expand financing, crucially for diet-related chronic diseases, and direct resources and programmes to the communities and populations most affected.</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Focus on joint efforts by engaging and mobilizing all sectors to act now and target those most in need. </a:t>
            </a: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Leverage key moments to renew and expand commitments and strengthen accountability to monitor pledges and commitments. </a:t>
            </a: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228600" marR="0" lvl="0" indent="-2286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highlight>
                  <a:srgbClr val="FFFF00"/>
                </a:highlight>
              </a:rPr>
              <a:t>[NEXT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endParaRPr lang="en-CA" sz="10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endParaRPr lang="en-CA" sz="10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endParaRPr lang="en-CA" sz="10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r>
              <a:rPr lang="en-CA" sz="1000" b="1" i="0" u="none" strike="noStrike" kern="1200" baseline="0" dirty="0">
                <a:solidFill>
                  <a:schemeClr val="tx1"/>
                </a:solidFill>
                <a:latin typeface="+mn-lt"/>
                <a:ea typeface="+mn-ea"/>
                <a:cs typeface="+mn-cs"/>
              </a:rPr>
              <a:t>For reference </a:t>
            </a:r>
            <a:r>
              <a:rPr lang="en-CA" sz="1000" b="0" i="0" u="none" strike="noStrike" kern="1200" baseline="0" dirty="0">
                <a:solidFill>
                  <a:schemeClr val="tx1"/>
                </a:solidFill>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mn-lt"/>
                <a:ea typeface="+mn-ea"/>
                <a:cs typeface="+mn-cs"/>
              </a:rPr>
              <a:t>In essence the report makes the case for governments, businesses and civil society to enable faster, more equitable progress towards ending malnutrition in all its forms - an opportunity for us to invest in nutrition to preserve our future. in three key ways: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00" b="0" i="0" u="none" strike="noStrike" kern="1200" baseline="0" dirty="0">
                <a:solidFill>
                  <a:schemeClr val="tx1"/>
                </a:solidFill>
                <a:latin typeface="+mn-lt"/>
                <a:ea typeface="+mn-ea"/>
                <a:cs typeface="+mn-cs"/>
              </a:rPr>
              <a:t>To drive the transformative change needed to achieve nutrition equity, and end malnutrition in all its forms, we must focus on three key areas: food systems, health </a:t>
            </a:r>
            <a:r>
              <a:rPr lang="en-GB" sz="1000" b="0" i="0" u="none" strike="noStrike" kern="1200" baseline="0" dirty="0">
                <a:solidFill>
                  <a:schemeClr val="tx1"/>
                </a:solidFill>
                <a:latin typeface="+mn-lt"/>
                <a:ea typeface="+mn-ea"/>
                <a:cs typeface="+mn-cs"/>
              </a:rPr>
              <a:t>systems and financing.</a:t>
            </a:r>
            <a:endParaRPr kumimoji="0" lang="en-CA"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endParaRPr lang="en-CA" sz="800" b="1" i="0" u="none" strike="noStrike" kern="1200" baseline="0" dirty="0">
              <a:solidFill>
                <a:schemeClr val="tx1"/>
              </a:solidFill>
              <a:latin typeface="+mn-lt"/>
              <a:ea typeface="+mn-ea"/>
              <a:cs typeface="+mn-cs"/>
            </a:endParaRPr>
          </a:p>
          <a:p>
            <a:pPr marL="0" indent="0">
              <a:buNone/>
            </a:pPr>
            <a:r>
              <a:rPr lang="en-CA" sz="1000" b="1" i="0" u="none" strike="noStrike" kern="1200" baseline="0" dirty="0">
                <a:solidFill>
                  <a:schemeClr val="tx1"/>
                </a:solidFill>
                <a:latin typeface="+mn-lt"/>
                <a:ea typeface="+mn-ea"/>
                <a:cs typeface="+mn-cs"/>
              </a:rPr>
              <a:t>Health systems: </a:t>
            </a:r>
          </a:p>
          <a:p>
            <a:pPr marL="0" indent="0">
              <a:buNone/>
            </a:pPr>
            <a:r>
              <a:rPr lang="en-CA" sz="1000" b="0" i="0" u="none" strike="noStrike" kern="1200" baseline="0" dirty="0">
                <a:solidFill>
                  <a:schemeClr val="tx1"/>
                </a:solidFill>
                <a:latin typeface="+mn-lt"/>
                <a:ea typeface="+mn-ea"/>
                <a:cs typeface="+mn-cs"/>
              </a:rPr>
              <a:t>To save lives and cut healthcare costs, sectors must work in collaboration to mainstream nutrition as a basic health service through leveraging existing infrastructure and introducing new technologies.</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Roll out nutrition services within health services by developing costed nutrition care plans, that should be scaled up and sustained to cover all forms of malnutrition, including overweight, obesity and other diet-related </a:t>
            </a:r>
            <a:r>
              <a:rPr lang="en-US" sz="1000" b="0" i="0" u="none" strike="noStrike" kern="1200" baseline="0" dirty="0" err="1">
                <a:solidFill>
                  <a:schemeClr val="tx1"/>
                </a:solidFill>
                <a:latin typeface="+mn-lt"/>
                <a:ea typeface="+mn-ea"/>
                <a:cs typeface="+mn-cs"/>
              </a:rPr>
              <a:t>NCDs</a:t>
            </a:r>
            <a:r>
              <a:rPr lang="en-US" sz="10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Invest in human resources to increase the number of qualified nutrition professionals and level out access to quality nutrition care.</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Use a variety of health professionals and workers to alleviate inequities in access and enhance their performance through educational and development opportunities.</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Include nutrition-related health products like therapeutic foods and innovative technological solutions like digital nutrition counselling, where appropriate – especially when working with more remote and harder-to-reach communities.</a:t>
            </a:r>
          </a:p>
          <a:p>
            <a:pPr marL="171450" indent="-171450">
              <a:buFont typeface="Arial" panose="020B0604020202020204" pitchFamily="34" charset="0"/>
              <a:buChar char="•"/>
            </a:pPr>
            <a:r>
              <a:rPr lang="en-US" sz="1000" b="0" i="0" u="none" strike="noStrike" kern="1200" baseline="0" dirty="0" err="1">
                <a:solidFill>
                  <a:schemeClr val="tx1"/>
                </a:solidFill>
                <a:latin typeface="+mn-lt"/>
                <a:ea typeface="+mn-ea"/>
                <a:cs typeface="+mn-cs"/>
              </a:rPr>
              <a:t>Optimise</a:t>
            </a:r>
            <a:r>
              <a:rPr lang="en-US" sz="1000" b="0" i="0" u="none" strike="noStrike" kern="1200" baseline="0" dirty="0">
                <a:solidFill>
                  <a:schemeClr val="tx1"/>
                </a:solidFill>
                <a:latin typeface="+mn-lt"/>
                <a:ea typeface="+mn-ea"/>
                <a:cs typeface="+mn-cs"/>
              </a:rPr>
              <a:t> health records and checks for nutrition care, to deliver preventive and curative nutrition services and identify those in greatest need.</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Commit to routine and systematic collection of equity-sensitive nutrition data at the community level, disaggregated by key population characteristics to strengthen the evidence base and inform targeted priority-setting.</a:t>
            </a:r>
          </a:p>
          <a:p>
            <a:pPr marL="171450" indent="-171450">
              <a:buFont typeface="Arial" panose="020B0604020202020204" pitchFamily="34" charset="0"/>
              <a:buChar char="•"/>
            </a:pPr>
            <a:endParaRPr lang="en-US" sz="10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mn-lt"/>
                <a:ea typeface="+mn-ea"/>
                <a:cs typeface="+mn-cs"/>
              </a:rPr>
              <a:t>Adequate nutrition is an essential defence strategy to protect populations against epidemics, release the burden on our health systems, deliver </a:t>
            </a:r>
            <a:r>
              <a:rPr kumimoji="0" lang="en-GB" sz="1000" b="0" i="0" u="none" strike="noStrike" kern="1200" cap="none" spc="0" normalizeH="0" baseline="0" noProof="0" dirty="0" err="1">
                <a:ln>
                  <a:noFill/>
                </a:ln>
                <a:solidFill>
                  <a:prstClr val="black"/>
                </a:solidFill>
                <a:effectLst/>
                <a:uLnTx/>
                <a:uFillTx/>
                <a:latin typeface="+mn-lt"/>
                <a:ea typeface="+mn-ea"/>
                <a:cs typeface="+mn-cs"/>
              </a:rPr>
              <a:t>UHC</a:t>
            </a:r>
            <a:r>
              <a:rPr kumimoji="0" lang="en-GB" sz="1000" b="0" i="0" u="none" strike="noStrike" kern="1200" cap="none" spc="0" normalizeH="0" baseline="0" noProof="0" dirty="0">
                <a:ln>
                  <a:noFill/>
                </a:ln>
                <a:solidFill>
                  <a:prstClr val="black"/>
                </a:solidFill>
                <a:effectLst/>
                <a:uLnTx/>
                <a:uFillTx/>
                <a:latin typeface="+mn-lt"/>
                <a:ea typeface="+mn-ea"/>
                <a:cs typeface="+mn-cs"/>
              </a:rPr>
              <a:t> and save lives. It should be at the centre of our response.  </a:t>
            </a:r>
          </a:p>
          <a:p>
            <a:pPr marL="0" indent="0">
              <a:buFont typeface="Arial" panose="020B0604020202020204" pitchFamily="34" charset="0"/>
              <a:buNone/>
            </a:pPr>
            <a:endParaRPr lang="en-CA" sz="1000" b="0" i="0" u="none" strike="noStrike" kern="1200" baseline="0" dirty="0">
              <a:solidFill>
                <a:schemeClr val="tx1"/>
              </a:solidFill>
              <a:latin typeface="+mn-lt"/>
              <a:ea typeface="+mn-ea"/>
              <a:cs typeface="+mn-cs"/>
            </a:endParaRPr>
          </a:p>
          <a:p>
            <a:endParaRPr lang="en-CA" sz="1000" b="0" i="0" u="none" strike="noStrike" kern="1200" baseline="0" dirty="0">
              <a:solidFill>
                <a:schemeClr val="tx1"/>
              </a:solidFill>
              <a:latin typeface="+mn-lt"/>
              <a:ea typeface="+mn-ea"/>
              <a:cs typeface="+mn-cs"/>
            </a:endParaRPr>
          </a:p>
          <a:p>
            <a:r>
              <a:rPr lang="en-CA" sz="1000" b="1" i="0" u="none" strike="noStrike" kern="1200" baseline="0" dirty="0">
                <a:solidFill>
                  <a:schemeClr val="tx1"/>
                </a:solidFill>
                <a:latin typeface="+mn-lt"/>
                <a:ea typeface="+mn-ea"/>
                <a:cs typeface="+mn-cs"/>
              </a:rPr>
              <a:t>Food Systems:</a:t>
            </a:r>
          </a:p>
          <a:p>
            <a:r>
              <a:rPr lang="en-CA" sz="1000" b="0" i="0" u="none" strike="noStrike" kern="1200" baseline="0" dirty="0">
                <a:solidFill>
                  <a:schemeClr val="tx1"/>
                </a:solidFill>
                <a:latin typeface="+mn-lt"/>
                <a:ea typeface="+mn-ea"/>
                <a:cs typeface="+mn-cs"/>
              </a:rPr>
              <a:t>To ensure that healthy and sustainably produced food is the most accessible, affordable and desirable choice for all, sectors must work together to mainstream nutrition into all elements of the food system.</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Implement strong regulatory and policy frameworks to support healthier diets for all at country and community level and across sectors, from production to consumption. </a:t>
            </a:r>
          </a:p>
          <a:p>
            <a:pPr marL="171450" indent="-171450">
              <a:buFont typeface="Arial" panose="020B0604020202020204" pitchFamily="34" charset="0"/>
              <a:buChar char="•"/>
            </a:pPr>
            <a:r>
              <a:rPr lang="en-US" sz="1000" b="0" i="0" u="none" strike="noStrike" kern="1200" baseline="0" dirty="0" err="1">
                <a:solidFill>
                  <a:schemeClr val="tx1"/>
                </a:solidFill>
                <a:latin typeface="+mn-lt"/>
                <a:ea typeface="+mn-ea"/>
                <a:cs typeface="+mn-cs"/>
              </a:rPr>
              <a:t>Optimise</a:t>
            </a:r>
            <a:r>
              <a:rPr lang="en-US" sz="1000" b="0" i="0" u="none" strike="noStrike" kern="1200" baseline="0" dirty="0">
                <a:solidFill>
                  <a:schemeClr val="tx1"/>
                </a:solidFill>
                <a:latin typeface="+mn-lt"/>
                <a:ea typeface="+mn-ea"/>
                <a:cs typeface="+mn-cs"/>
              </a:rPr>
              <a:t> agricultural subsidies and increase public investment for producing a broader range of more diverse and healthier foods. </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Provide support for public transport schemes and shorter supply chains for fresh-food delivery products, particularly to the most nutritionally disadvantaged or harder-to-reach groups.</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Implement, monitor and evaluate evidence-based food policies to support healthy, sustainable and equitable diets, such as fiscal, reformulation, school- and worksite-based, labelling and </a:t>
            </a:r>
            <a:r>
              <a:rPr lang="en-GB" sz="1000" b="0" i="0" u="none" strike="noStrike" kern="1200" baseline="0" dirty="0">
                <a:solidFill>
                  <a:schemeClr val="tx1"/>
                </a:solidFill>
                <a:latin typeface="+mn-lt"/>
                <a:ea typeface="+mn-ea"/>
                <a:cs typeface="+mn-cs"/>
              </a:rPr>
              <a:t>marketing policies.</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Hold the food industry accountable for producing and marketing healthier and more sustainable food products through strengthened mechanisms.</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Strengthen and increase research spending to address major nutrition questions, identify cost-effective </a:t>
            </a:r>
            <a:r>
              <a:rPr lang="en-GB" sz="1000" b="0" i="0" u="none" strike="noStrike" kern="1200" baseline="0" dirty="0">
                <a:solidFill>
                  <a:schemeClr val="tx1"/>
                </a:solidFill>
                <a:latin typeface="+mn-lt"/>
                <a:ea typeface="+mn-ea"/>
                <a:cs typeface="+mn-cs"/>
              </a:rPr>
              <a:t>solutions and stimulate innovation.</a:t>
            </a:r>
            <a:endParaRPr lang="en-CA" sz="1000" b="0" i="0" u="none" strike="noStrike" kern="1200" baseline="0" dirty="0">
              <a:solidFill>
                <a:schemeClr val="tx1"/>
              </a:solidFill>
              <a:latin typeface="+mn-lt"/>
              <a:ea typeface="+mn-ea"/>
              <a:cs typeface="+mn-cs"/>
            </a:endParaRPr>
          </a:p>
          <a:p>
            <a:endParaRPr lang="en-CA" sz="1000" b="0" i="0" u="none" strike="noStrike" kern="1200" baseline="0" dirty="0">
              <a:solidFill>
                <a:schemeClr val="tx1"/>
              </a:solidFill>
              <a:latin typeface="+mn-lt"/>
              <a:ea typeface="+mn-ea"/>
              <a:cs typeface="+mn-cs"/>
            </a:endParaRPr>
          </a:p>
          <a:p>
            <a:r>
              <a:rPr lang="en-US" sz="1000" b="1" i="0" u="none" strike="noStrike" kern="1200" baseline="0" dirty="0">
                <a:solidFill>
                  <a:schemeClr val="tx1"/>
                </a:solidFill>
                <a:latin typeface="+mn-lt"/>
                <a:ea typeface="+mn-ea"/>
                <a:cs typeface="+mn-cs"/>
              </a:rPr>
              <a:t>Nutrition financing </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Increase domestic financing to respond to the needs of communities most affected by malnutrition – including undernutrition, as well as overweight, obesity and other diet-related </a:t>
            </a:r>
            <a:r>
              <a:rPr lang="en-US" sz="1000" b="0" i="0" u="none" strike="noStrike" kern="1200" baseline="0" dirty="0" err="1">
                <a:solidFill>
                  <a:schemeClr val="tx1"/>
                </a:solidFill>
                <a:latin typeface="+mn-lt"/>
                <a:ea typeface="+mn-ea"/>
                <a:cs typeface="+mn-cs"/>
              </a:rPr>
              <a:t>NCDs</a:t>
            </a:r>
            <a:r>
              <a:rPr lang="en-US" sz="1000" b="0" i="0" u="none" strike="noStrike" kern="1200" baseline="0" dirty="0">
                <a:solidFill>
                  <a:schemeClr val="tx1"/>
                </a:solidFill>
                <a:latin typeface="+mn-lt"/>
                <a:ea typeface="+mn-ea"/>
                <a:cs typeface="+mn-cs"/>
              </a:rPr>
              <a:t>.</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Invest in data management systems to strengthen data on financial flows, enabling alignment </a:t>
            </a:r>
            <a:r>
              <a:rPr lang="en-GB" sz="1000" b="0" i="0" u="none" strike="noStrike" kern="1200" baseline="0" dirty="0">
                <a:solidFill>
                  <a:schemeClr val="tx1"/>
                </a:solidFill>
                <a:latin typeface="+mn-lt"/>
                <a:ea typeface="+mn-ea"/>
                <a:cs typeface="+mn-cs"/>
              </a:rPr>
              <a:t>with national nutrition priorities.</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Increase international nutrition financing and coordination, targeting populations most in need – especially in fragile and conflict-affected countries and in those with limited possibility for </a:t>
            </a:r>
            <a:r>
              <a:rPr lang="en-GB" sz="1000" b="0" i="0" u="none" strike="noStrike" kern="1200" baseline="0" dirty="0">
                <a:solidFill>
                  <a:schemeClr val="tx1"/>
                </a:solidFill>
                <a:latin typeface="+mn-lt"/>
                <a:ea typeface="+mn-ea"/>
                <a:cs typeface="+mn-cs"/>
              </a:rPr>
              <a:t>domestic resource mobilisation.</a:t>
            </a:r>
          </a:p>
          <a:p>
            <a:endParaRPr lang="en-CA" sz="1000" b="0" i="0" u="none" strike="noStrike" kern="1200" baseline="0" dirty="0">
              <a:solidFill>
                <a:schemeClr val="tx1"/>
              </a:solidFill>
              <a:latin typeface="+mn-lt"/>
              <a:ea typeface="+mn-ea"/>
              <a:cs typeface="+mn-cs"/>
            </a:endParaRPr>
          </a:p>
          <a:p>
            <a:endParaRPr lang="en-CA" sz="1000" b="1" dirty="0"/>
          </a:p>
          <a:p>
            <a:r>
              <a:rPr lang="en-CA" sz="1000" b="1" dirty="0"/>
              <a:t>Joint efforts:</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000" b="0" i="0" u="none" strike="noStrike" kern="1200" baseline="0" dirty="0">
                <a:solidFill>
                  <a:schemeClr val="tx1"/>
                </a:solidFill>
                <a:latin typeface="+mn-lt"/>
                <a:ea typeface="+mn-ea"/>
                <a:cs typeface="+mn-cs"/>
              </a:rPr>
              <a:t>Sectors must work in partnership to develop complementary funding and accountability mechanisms focused on directing resources and programmes to the communities and people most affected by malnutrition.</a:t>
            </a:r>
            <a:endParaRPr lang="en-CA" sz="1000" b="1" dirty="0"/>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Establish an international system of governance and accountability to address power imbalances in the food and health system and hold to account those responsible for creating inequities in food and health systems.</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Establish support spaces for dialogue on coordinated action to achieve nutrition equity and </a:t>
            </a:r>
            <a:r>
              <a:rPr lang="en-US" sz="1000" b="0" i="0" u="none" strike="noStrike" kern="1200" baseline="0" dirty="0" err="1">
                <a:solidFill>
                  <a:schemeClr val="tx1"/>
                </a:solidFill>
                <a:latin typeface="+mn-lt"/>
                <a:ea typeface="+mn-ea"/>
                <a:cs typeface="+mn-cs"/>
              </a:rPr>
              <a:t>sensitise</a:t>
            </a:r>
            <a:r>
              <a:rPr lang="en-US" sz="1000" b="0" i="0" u="none" strike="noStrike" kern="1200" baseline="0" dirty="0">
                <a:solidFill>
                  <a:schemeClr val="tx1"/>
                </a:solidFill>
                <a:latin typeface="+mn-lt"/>
                <a:ea typeface="+mn-ea"/>
                <a:cs typeface="+mn-cs"/>
              </a:rPr>
              <a:t> the policy space through lobbying for community involvement – from design to evaluation.</a:t>
            </a:r>
          </a:p>
          <a:p>
            <a:pPr marL="171450" indent="-171450">
              <a:buFont typeface="Arial" panose="020B0604020202020204" pitchFamily="34" charset="0"/>
              <a:buChar char="•"/>
            </a:pPr>
            <a:r>
              <a:rPr lang="en-US" sz="1000" b="0" i="0" u="none" strike="noStrike" kern="1200" baseline="0" dirty="0">
                <a:solidFill>
                  <a:schemeClr val="tx1"/>
                </a:solidFill>
                <a:latin typeface="+mn-lt"/>
                <a:ea typeface="+mn-ea"/>
                <a:cs typeface="+mn-cs"/>
              </a:rPr>
              <a:t>Undertake situational assessments to identify bottlenecks in food, health, education and social protection, to remove barriers to improving nutrition outcomes.</a:t>
            </a:r>
            <a:endParaRPr lang="en-CA" sz="10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1" i="0" u="none" strike="noStrike" kern="1200" cap="none" spc="0" normalizeH="0" baseline="0" noProof="0" dirty="0">
                <a:ln>
                  <a:noFill/>
                </a:ln>
                <a:solidFill>
                  <a:prstClr val="black"/>
                </a:solidFill>
                <a:effectLst/>
                <a:uLnTx/>
                <a:uFillTx/>
                <a:latin typeface="+mn-lt"/>
                <a:ea typeface="+mn-ea"/>
                <a:cs typeface="+mn-cs"/>
              </a:rPr>
              <a:t>Leverage key moments to renew and expand commitments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000" b="0" i="0" u="none" strike="noStrike" kern="1200" cap="none" spc="0" normalizeH="0" baseline="0" noProof="0" dirty="0">
                <a:ln>
                  <a:noFill/>
                </a:ln>
                <a:solidFill>
                  <a:prstClr val="black"/>
                </a:solidFill>
                <a:effectLst/>
                <a:uLnTx/>
                <a:uFillTx/>
                <a:latin typeface="+mn-lt"/>
                <a:ea typeface="+mn-ea"/>
                <a:cs typeface="+mn-cs"/>
              </a:rPr>
              <a:t>2020 marks the midpoint of the UN Decade of Action on Nutrition to eradicate  hunger and prevent all forms of malnutrition worldwide. There are only five years left to achieve the global nutrition targets and just a decade remaining to realise the 2030 Agenda for Sustainable Development.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A" sz="10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mn-lt"/>
                <a:ea typeface="+mn-ea"/>
                <a:cs typeface="+mn-cs"/>
              </a:rPr>
              <a:t>Investing in nutrition, renewing and expanding commitments, and strengthening accountability is urgent to prepare our systems for future shocks such as COVID-19  and avoid a reversal of gain. </a:t>
            </a:r>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endParaRPr kumimoji="0" lang="en-CA" sz="8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r>
              <a:rPr kumimoji="0" lang="en-CA" sz="800" b="0" i="0" u="none" strike="noStrike" kern="1200" cap="none" spc="0" normalizeH="0" baseline="0" noProof="0" dirty="0">
                <a:ln>
                  <a:noFill/>
                </a:ln>
                <a:solidFill>
                  <a:prstClr val="black"/>
                </a:solidFill>
                <a:effectLst/>
                <a:uLnTx/>
                <a:uFillTx/>
                <a:latin typeface="+mn-lt"/>
                <a:ea typeface="+mn-ea"/>
                <a:cs typeface="+mn-cs"/>
              </a:rPr>
              <a:t>Over the next two years, there are key opportunities for world leaders to prioritise nutrition in policy agendas and to rethink our food and health systems. although postpone, t</a:t>
            </a:r>
            <a:r>
              <a:rPr kumimoji="0" lang="en-US" sz="800" b="0" i="0" u="none" strike="noStrike" kern="1200" cap="none" spc="0" normalizeH="0" baseline="0" noProof="0" dirty="0">
                <a:ln>
                  <a:noFill/>
                </a:ln>
                <a:solidFill>
                  <a:prstClr val="black"/>
                </a:solidFill>
                <a:effectLst/>
                <a:uLnTx/>
                <a:uFillTx/>
                <a:latin typeface="+mn-lt"/>
                <a:ea typeface="+mn-ea"/>
                <a:cs typeface="+mn-cs"/>
              </a:rPr>
              <a:t>h</a:t>
            </a:r>
            <a:r>
              <a:rPr kumimoji="0" lang="en-CA" sz="800" b="0" i="0" u="none" strike="noStrike" kern="1200" cap="none" spc="0" normalizeH="0" baseline="0" noProof="0" dirty="0">
                <a:ln>
                  <a:noFill/>
                </a:ln>
                <a:solidFill>
                  <a:prstClr val="black"/>
                </a:solidFill>
                <a:effectLst/>
                <a:uLnTx/>
                <a:uFillTx/>
                <a:latin typeface="+mn-lt"/>
                <a:ea typeface="+mn-ea"/>
                <a:cs typeface="+mn-cs"/>
              </a:rPr>
              <a:t>e future  Nutrition for Growth Summit is specifically an opportunity to:</a:t>
            </a:r>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endParaRPr kumimoji="0" lang="en-CA"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457200" rtl="0" eaLnBrk="1" fontAlgn="auto" latinLnBrk="0" hangingPunct="1">
              <a:lnSpc>
                <a:spcPct val="100000"/>
              </a:lnSpc>
              <a:spcBef>
                <a:spcPct val="20000"/>
              </a:spcBef>
              <a:spcAft>
                <a:spcPts val="0"/>
              </a:spcAft>
              <a:buClr>
                <a:srgbClr val="007495"/>
              </a:buClr>
              <a:buSzTx/>
              <a:buFontTx/>
              <a:buChar char="-"/>
              <a:tabLst/>
              <a:defRPr/>
            </a:pPr>
            <a:r>
              <a:rPr kumimoji="0" lang="en-CA" sz="800" b="0" i="0" u="none" strike="noStrike" kern="1200" cap="none" spc="0" normalizeH="0" baseline="0" noProof="0" dirty="0">
                <a:ln>
                  <a:noFill/>
                </a:ln>
                <a:solidFill>
                  <a:prstClr val="black"/>
                </a:solidFill>
                <a:effectLst/>
                <a:uLnTx/>
                <a:uFillTx/>
                <a:latin typeface="+mn-lt"/>
                <a:ea typeface="+mn-ea"/>
                <a:cs typeface="+mn-cs"/>
              </a:rPr>
              <a:t>Renew and expand financial commitments, strengthen accountability mechanisms to measure progress on stakeholder pledges and promises</a:t>
            </a:r>
          </a:p>
          <a:p>
            <a:pPr marL="171450" marR="0" lvl="0" indent="-171450" algn="l" defTabSz="457200" rtl="0" eaLnBrk="1" fontAlgn="auto" latinLnBrk="0" hangingPunct="1">
              <a:lnSpc>
                <a:spcPct val="100000"/>
              </a:lnSpc>
              <a:spcBef>
                <a:spcPct val="20000"/>
              </a:spcBef>
              <a:spcAft>
                <a:spcPts val="0"/>
              </a:spcAft>
              <a:buClr>
                <a:srgbClr val="007495"/>
              </a:buClr>
              <a:buSzTx/>
              <a:buFontTx/>
              <a:buChar char="-"/>
              <a:tabLst/>
              <a:defRPr/>
            </a:pPr>
            <a:r>
              <a:rPr kumimoji="0" lang="en-CA" sz="800" b="0" i="0" u="none" strike="noStrike" kern="1200" cap="none" spc="0" normalizeH="0" baseline="0" noProof="0" dirty="0">
                <a:ln>
                  <a:noFill/>
                </a:ln>
                <a:solidFill>
                  <a:prstClr val="black"/>
                </a:solidFill>
                <a:effectLst/>
                <a:uLnTx/>
                <a:uFillTx/>
                <a:latin typeface="+mn-lt"/>
                <a:ea typeface="+mn-ea"/>
                <a:cs typeface="+mn-cs"/>
              </a:rPr>
              <a:t>Ensure that stakeholders make nutrition commitments that are ambitious and SMART.</a:t>
            </a:r>
          </a:p>
          <a:p>
            <a:pPr marL="171450" marR="0" lvl="0" indent="-171450" algn="l" defTabSz="457200" rtl="0" eaLnBrk="1" fontAlgn="auto" latinLnBrk="0" hangingPunct="1">
              <a:lnSpc>
                <a:spcPct val="100000"/>
              </a:lnSpc>
              <a:spcBef>
                <a:spcPct val="20000"/>
              </a:spcBef>
              <a:spcAft>
                <a:spcPts val="0"/>
              </a:spcAft>
              <a:buClr>
                <a:srgbClr val="007495"/>
              </a:buClr>
              <a:buSzTx/>
              <a:buFontTx/>
              <a:buChar char="-"/>
              <a:tabLst/>
              <a:defRPr/>
            </a:pPr>
            <a:r>
              <a:rPr kumimoji="0" lang="en-CA" sz="800" b="0" i="0" u="none" strike="noStrike" kern="1200" cap="none" spc="0" normalizeH="0" baseline="0" noProof="0" dirty="0">
                <a:ln>
                  <a:noFill/>
                </a:ln>
                <a:solidFill>
                  <a:prstClr val="black"/>
                </a:solidFill>
                <a:effectLst/>
                <a:uLnTx/>
                <a:uFillTx/>
                <a:latin typeface="+mn-lt"/>
                <a:ea typeface="+mn-ea"/>
                <a:cs typeface="+mn-cs"/>
              </a:rPr>
              <a:t>Ensure that pledges are targeted prioritising areas and populations in greatest need. </a:t>
            </a:r>
          </a:p>
          <a:p>
            <a:pPr marL="171450" marR="0" lvl="0" indent="-171450" algn="l" defTabSz="457200" rtl="0" eaLnBrk="1" fontAlgn="auto" latinLnBrk="0" hangingPunct="1">
              <a:lnSpc>
                <a:spcPct val="100000"/>
              </a:lnSpc>
              <a:spcBef>
                <a:spcPct val="20000"/>
              </a:spcBef>
              <a:spcAft>
                <a:spcPts val="0"/>
              </a:spcAft>
              <a:buClr>
                <a:srgbClr val="007495"/>
              </a:buClr>
              <a:buSzTx/>
              <a:buFontTx/>
              <a:buChar char="-"/>
              <a:tabLst/>
              <a:defRPr/>
            </a:pPr>
            <a:r>
              <a:rPr kumimoji="0" lang="en-CA" sz="800" b="0" i="0" u="none" strike="noStrike" kern="1200" cap="none" spc="0" normalizeH="0" baseline="0" noProof="0" dirty="0">
                <a:ln>
                  <a:noFill/>
                </a:ln>
                <a:solidFill>
                  <a:prstClr val="black"/>
                </a:solidFill>
                <a:effectLst/>
                <a:uLnTx/>
                <a:uFillTx/>
                <a:latin typeface="+mn-lt"/>
                <a:ea typeface="+mn-ea"/>
                <a:cs typeface="+mn-cs"/>
              </a:rPr>
              <a:t>Pool the resources of existing initiatives for a joint output with the engagement of all stakeholders</a:t>
            </a:r>
          </a:p>
          <a:p>
            <a:pPr marL="171450" marR="0" lvl="0" indent="-171450" algn="l" defTabSz="457200" rtl="0" eaLnBrk="1" fontAlgn="auto" latinLnBrk="0" hangingPunct="1">
              <a:lnSpc>
                <a:spcPct val="100000"/>
              </a:lnSpc>
              <a:spcBef>
                <a:spcPct val="20000"/>
              </a:spcBef>
              <a:spcAft>
                <a:spcPts val="0"/>
              </a:spcAft>
              <a:buClr>
                <a:srgbClr val="007495"/>
              </a:buClr>
              <a:buSzTx/>
              <a:buFontTx/>
              <a:buChar char="-"/>
              <a:tabLst/>
              <a:defRPr/>
            </a:pPr>
            <a:r>
              <a:rPr kumimoji="0" lang="en-CA" sz="800" b="0" i="0" u="none" strike="noStrike" kern="1200" cap="none" spc="0" normalizeH="0" baseline="0" noProof="0" dirty="0">
                <a:ln>
                  <a:noFill/>
                </a:ln>
                <a:solidFill>
                  <a:prstClr val="black"/>
                </a:solidFill>
                <a:effectLst/>
                <a:uLnTx/>
                <a:uFillTx/>
                <a:latin typeface="+mn-lt"/>
                <a:ea typeface="+mn-ea"/>
                <a:cs typeface="+mn-cs"/>
              </a:rPr>
              <a:t>Develop an accountability strategy to ensure that stakeholders are effectively held accountable to their commitments. </a:t>
            </a:r>
            <a:endParaRPr kumimoji="0" lang="en-GB" sz="800" b="1" i="0" u="none" strike="noStrike" kern="1200" cap="none" spc="0" normalizeH="0" baseline="0" noProof="0" dirty="0">
              <a:ln>
                <a:noFill/>
              </a:ln>
              <a:solidFill>
                <a:prstClr val="black"/>
              </a:solidFill>
              <a:effectLst/>
              <a:uLnTx/>
              <a:uFillTx/>
              <a:latin typeface="+mn-lt"/>
              <a:ea typeface="+mn-ea"/>
              <a:cs typeface="+mn-cs"/>
            </a:endParaRPr>
          </a:p>
          <a:p>
            <a:endParaRPr lang="en-CA" sz="800" dirty="0"/>
          </a:p>
          <a:p>
            <a:pPr marL="0" marR="0" lvl="0" indent="0" algn="l" defTabSz="457200" rtl="0" eaLnBrk="1" fontAlgn="auto" latinLnBrk="0" hangingPunct="1">
              <a:lnSpc>
                <a:spcPct val="100000"/>
              </a:lnSpc>
              <a:spcBef>
                <a:spcPct val="20000"/>
              </a:spcBef>
              <a:spcAft>
                <a:spcPts val="0"/>
              </a:spcAft>
              <a:buClr>
                <a:srgbClr val="007495"/>
              </a:buClr>
              <a:buSzTx/>
              <a:buFontTx/>
              <a:buNone/>
              <a:tabLst/>
              <a:defRPr/>
            </a:pPr>
            <a:endParaRPr lang="en-CA" sz="10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432E1-03CE-EB4F-B07A-653BD0E4A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250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indent="-171450">
              <a:buFont typeface="Arial" panose="020B0604020202020204" pitchFamily="34" charset="0"/>
              <a:buChar char="•"/>
            </a:pPr>
            <a:r>
              <a:rPr lang="en-GB" dirty="0"/>
              <a:t>Thank you everyone for joining us. </a:t>
            </a:r>
          </a:p>
          <a:p>
            <a:pPr marL="171450" indent="-171450">
              <a:buFont typeface="Arial" panose="020B0604020202020204" pitchFamily="34" charset="0"/>
              <a:buChar char="•"/>
            </a:pPr>
            <a:r>
              <a:rPr lang="en-GB" dirty="0"/>
              <a:t>I am Renata Micha, one of the two co-chairs of the Independent Expert Group of the Global Nutrition Report. </a:t>
            </a:r>
          </a:p>
          <a:p>
            <a:pPr marL="171450" indent="-171450">
              <a:buFont typeface="Arial" panose="020B0604020202020204" pitchFamily="34" charset="0"/>
              <a:buChar char="•"/>
            </a:pPr>
            <a:r>
              <a:rPr lang="en-GB" dirty="0"/>
              <a:t>It is with great pleasure that I will be presenting you the 2020 Global Nutrition Report. </a:t>
            </a:r>
          </a:p>
          <a:p>
            <a:pPr marL="171450" indent="-171450">
              <a:buFont typeface="Arial" panose="020B0604020202020204" pitchFamily="34" charset="0"/>
              <a:buChar char="•"/>
            </a:pPr>
            <a:r>
              <a:rPr lang="en-GB" dirty="0"/>
              <a:t>This year’s report highlights action on equity to end malnutrition. </a:t>
            </a:r>
          </a:p>
          <a:p>
            <a:endParaRPr lang="en-GB" dirty="0"/>
          </a:p>
          <a:p>
            <a:r>
              <a:rPr lang="en-GB" b="1" dirty="0"/>
              <a:t>[NEXT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fld id="{EEB432E1-03CE-EB4F-B07A-653BD0E4AC67}" type="slidenum">
              <a:rPr lang="en-US" smtClean="0"/>
              <a:t>2</a:t>
            </a:fld>
            <a:endParaRPr lang="en-US"/>
          </a:p>
        </p:txBody>
      </p:sp>
    </p:spTree>
    <p:extLst>
      <p:ext uri="{BB962C8B-B14F-4D97-AF65-F5344CB8AC3E}">
        <p14:creationId xmlns:p14="http://schemas.microsoft.com/office/powerpoint/2010/main" val="1706532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CC"/>
                </a:solidFill>
                <a:highlight>
                  <a:srgbClr val="FFFF00"/>
                </a:highlight>
              </a:rPr>
              <a:t>Talking points: </a:t>
            </a:r>
          </a:p>
          <a:p>
            <a:pPr marL="171450" indent="-171450">
              <a:buFont typeface="Arial" panose="020B0604020202020204" pitchFamily="34" charset="0"/>
              <a:buChar char="•"/>
            </a:pPr>
            <a:r>
              <a:rPr lang="en-CA" sz="1200" dirty="0"/>
              <a:t>The COVID-19 pandemic has changed the world around us, and has also made clear that food and nutrition and now more important than ever. </a:t>
            </a:r>
          </a:p>
          <a:p>
            <a:pPr marL="171450" indent="-171450">
              <a:buFont typeface="Arial" panose="020B0604020202020204" pitchFamily="34" charset="0"/>
              <a:buChar char="•"/>
            </a:pPr>
            <a:r>
              <a:rPr lang="en-CA" sz="1200" dirty="0"/>
              <a:t>2020 must represent a turning point for nutrition. </a:t>
            </a:r>
          </a:p>
          <a:p>
            <a:pPr marL="171450" indent="-171450">
              <a:buFont typeface="Arial" panose="020B0604020202020204" pitchFamily="34" charset="0"/>
              <a:buChar char="•"/>
            </a:pPr>
            <a:r>
              <a:rPr lang="en-US" sz="1200" dirty="0"/>
              <a:t>As governments, businesses and civil society increasingly recognize the depth and breadth of the global nutrition crisis they are compelled to act. </a:t>
            </a:r>
          </a:p>
          <a:p>
            <a:pPr marL="171450" indent="-171450">
              <a:buFont typeface="Arial" panose="020B0604020202020204" pitchFamily="34" charset="0"/>
              <a:buChar char="•"/>
            </a:pPr>
            <a:r>
              <a:rPr lang="en-CA" sz="1200" dirty="0"/>
              <a:t>Investing in nutrition, expanding commitments and strengthening accountability has now become urgent if we want to prepare our food and health systems for imminent shocks, and preserve our future. </a:t>
            </a:r>
          </a:p>
          <a:p>
            <a:pPr marL="0" indent="0">
              <a:buFont typeface="Arial" panose="020B0604020202020204" pitchFamily="34" charset="0"/>
              <a:buNone/>
            </a:pPr>
            <a:endParaRPr lang="en-CA" sz="1200" dirty="0"/>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Thank you.</a:t>
            </a:r>
            <a:endParaRPr lang="en-CA" sz="1200" dirty="0">
              <a:solidFill>
                <a:srgbClr val="FFFF00"/>
              </a:solidFill>
            </a:endParaRPr>
          </a:p>
          <a:p>
            <a:endParaRPr lang="en-CA" sz="1200" dirty="0">
              <a:solidFill>
                <a:srgbClr val="FFFF00"/>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432E1-03CE-EB4F-B07A-653BD0E4A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6340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432E1-03CE-EB4F-B07A-653BD0E4A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4491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indent="-171450">
              <a:buFont typeface="Arial" panose="020B0604020202020204" pitchFamily="34" charset="0"/>
              <a:buChar char="•"/>
            </a:pPr>
            <a:r>
              <a:rPr lang="en-GB" dirty="0"/>
              <a:t>Before I take you through the key findings of this year’s report, I wished to give everyone a brief overview of what the Global Nutrition Report is about. </a:t>
            </a:r>
          </a:p>
          <a:p>
            <a:endParaRPr lang="en-GB" b="1" dirty="0"/>
          </a:p>
          <a:p>
            <a:r>
              <a:rPr lang="en-GB" b="1"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fld id="{EEB432E1-03CE-EB4F-B07A-653BD0E4AC67}" type="slidenum">
              <a:rPr lang="en-US" smtClean="0"/>
              <a:t>3</a:t>
            </a:fld>
            <a:endParaRPr lang="en-US"/>
          </a:p>
        </p:txBody>
      </p:sp>
    </p:spTree>
    <p:extLst>
      <p:ext uri="{BB962C8B-B14F-4D97-AF65-F5344CB8AC3E}">
        <p14:creationId xmlns:p14="http://schemas.microsoft.com/office/powerpoint/2010/main" val="373695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a:t>
            </a:r>
          </a:p>
          <a:p>
            <a:pPr marL="171450" indent="-171450">
              <a:buFont typeface="Arial" panose="020B0604020202020204" pitchFamily="34" charset="0"/>
              <a:buChar char="•"/>
            </a:pPr>
            <a:r>
              <a:rPr lang="en-US" dirty="0"/>
              <a:t>The global nutrition report was conceived following the first Nutrition for Growth Summit in 2013 to track stakeholder* </a:t>
            </a:r>
            <a:r>
              <a:rPr lang="en-US" sz="1200" b="0" i="0" kern="1200" dirty="0">
                <a:solidFill>
                  <a:schemeClr val="tx1"/>
                </a:solidFill>
                <a:effectLst/>
                <a:latin typeface="+mn-lt"/>
                <a:ea typeface="+mn-ea"/>
                <a:cs typeface="+mn-cs"/>
              </a:rPr>
              <a:t>commitments and inspire action.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Today, it represents the world’s leading independent assessment of the state of global nutrition.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provide the best available data, in-depth analysis and expert opinion rooted in evidence to help drive action on nutrition where it is urgently needed. </a:t>
            </a:r>
          </a:p>
          <a:p>
            <a:pPr marL="0" indent="0">
              <a:buFont typeface="Arial" panose="020B0604020202020204" pitchFamily="34" charset="0"/>
              <a:buNone/>
            </a:pPr>
            <a:endParaRPr lang="en-GB" b="1" dirty="0"/>
          </a:p>
          <a:p>
            <a:r>
              <a:rPr lang="en-GB" b="1" dirty="0"/>
              <a:t>[NEXT SLIDE]</a:t>
            </a:r>
          </a:p>
          <a:p>
            <a:endParaRPr lang="en-US" dirty="0"/>
          </a:p>
          <a:p>
            <a:endParaRPr lang="en-US" dirty="0"/>
          </a:p>
          <a:p>
            <a:r>
              <a:rPr lang="en-US" dirty="0"/>
              <a:t>*</a:t>
            </a:r>
            <a:r>
              <a:rPr lang="en-US" sz="1200" b="0" i="0" kern="1200" dirty="0">
                <a:solidFill>
                  <a:schemeClr val="tx1"/>
                </a:solidFill>
                <a:effectLst/>
                <a:latin typeface="+mn-lt"/>
                <a:ea typeface="+mn-ea"/>
                <a:cs typeface="+mn-cs"/>
              </a:rPr>
              <a:t>governments, businesses, civil society, the UN and donors</a:t>
            </a:r>
            <a:endParaRPr lang="en-US" dirty="0"/>
          </a:p>
          <a:p>
            <a:r>
              <a:rPr lang="en-US" dirty="0"/>
              <a:t>Notes from website:</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The Global Nutrition Report was conceived following the first </a:t>
            </a:r>
            <a:r>
              <a:rPr lang="en-US" sz="1200" b="0" i="0" u="sng" kern="1200" dirty="0">
                <a:solidFill>
                  <a:schemeClr val="tx1"/>
                </a:solidFill>
                <a:effectLst/>
                <a:latin typeface="+mn-lt"/>
                <a:ea typeface="+mn-ea"/>
                <a:cs typeface="+mn-cs"/>
                <a:hlinkClick r:id="rId3"/>
              </a:rPr>
              <a:t>Nutrition for Growth Initiative Summit</a:t>
            </a:r>
            <a:r>
              <a:rPr lang="en-US" sz="1200" b="0" i="0" kern="1200" dirty="0">
                <a:solidFill>
                  <a:schemeClr val="tx1"/>
                </a:solidFill>
                <a:effectLst/>
                <a:latin typeface="+mn-lt"/>
                <a:ea typeface="+mn-ea"/>
                <a:cs typeface="+mn-cs"/>
              </a:rPr>
              <a:t> (N4G) in 2013 as a mechanism for tracking the commitments made by 100 stakeholders spanning governments, aid donors, civil society, the UN and businesses. The following year, </a:t>
            </a:r>
            <a:r>
              <a:rPr lang="en-US" sz="1200" b="0" i="0" u="sng" kern="1200" dirty="0">
                <a:solidFill>
                  <a:schemeClr val="tx1"/>
                </a:solidFill>
                <a:effectLst/>
                <a:latin typeface="+mn-lt"/>
                <a:ea typeface="+mn-ea"/>
                <a:cs typeface="+mn-cs"/>
                <a:hlinkClick r:id="rId4"/>
              </a:rPr>
              <a:t>the first of these annual reports</a:t>
            </a:r>
            <a:r>
              <a:rPr lang="en-US" sz="1200" b="0" i="0" kern="1200" dirty="0">
                <a:solidFill>
                  <a:schemeClr val="tx1"/>
                </a:solidFill>
                <a:effectLst/>
                <a:latin typeface="+mn-lt"/>
                <a:ea typeface="+mn-ea"/>
                <a:cs typeface="+mn-cs"/>
              </a:rPr>
              <a:t> was published.</a:t>
            </a:r>
          </a:p>
          <a:p>
            <a:pPr marL="171450" indent="-171450" fontAlgn="base">
              <a:buFont typeface="Arial" panose="020B0604020202020204" pitchFamily="34" charset="0"/>
              <a:buChar char="•"/>
            </a:pPr>
            <a:r>
              <a:rPr lang="en-US" sz="1200" b="0" i="0" kern="1200" dirty="0">
                <a:solidFill>
                  <a:schemeClr val="tx1"/>
                </a:solidFill>
                <a:effectLst/>
                <a:latin typeface="+mn-lt"/>
                <a:ea typeface="+mn-ea"/>
                <a:cs typeface="+mn-cs"/>
              </a:rPr>
              <a:t>Today, the Global Nutrition Report is the world’s leading independent assessment of the state of global nutrition. It is data-led and produced independently each year to cast a light on where progress has been made and identify where challenges remain. The report aims to inspire governments, civil society and private stakeholders to act to end malnutrition in all its forms. It also plays the important role of helping hold stakeholders to account on the commitments they have made towards tackling malnutrition.</a:t>
            </a:r>
          </a:p>
          <a:p>
            <a:endParaRPr lang="en-US" dirty="0"/>
          </a:p>
          <a:p>
            <a:endParaRPr lang="en-US" b="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B432E1-03CE-EB4F-B07A-653BD0E4AC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638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indent="-171450">
              <a:buFont typeface="Arial" panose="020B0604020202020204" pitchFamily="34" charset="0"/>
              <a:buChar char="•"/>
            </a:pPr>
            <a:r>
              <a:rPr lang="en-US" dirty="0"/>
              <a:t>One of the key functions of the GNR is to track progress against the global nutrition targets and the commitments made by stakeholders worldwide to reach them. </a:t>
            </a:r>
          </a:p>
          <a:p>
            <a:pPr marL="171450" indent="-171450">
              <a:buFont typeface="Arial" panose="020B0604020202020204" pitchFamily="34" charset="0"/>
              <a:buChar char="•"/>
            </a:pPr>
            <a:r>
              <a:rPr lang="en-US" dirty="0"/>
              <a:t>Given this important mandate, the GNR has a central role to play in leading and coordinating a much needed strengthened nutrition accountability framework.</a:t>
            </a:r>
          </a:p>
          <a:p>
            <a:pPr marL="171450" indent="-171450">
              <a:buFont typeface="Arial" panose="020B0604020202020204" pitchFamily="34" charset="0"/>
              <a:buChar char="•"/>
            </a:pPr>
            <a:r>
              <a:rPr lang="en-US" dirty="0"/>
              <a:t>This would be in partnership with other key existing accountability mechanisms, to hold </a:t>
            </a:r>
            <a:r>
              <a:rPr lang="en-GB" sz="1200" kern="1200" dirty="0">
                <a:solidFill>
                  <a:schemeClr val="tx1"/>
                </a:solidFill>
                <a:effectLst/>
                <a:latin typeface="+mn-lt"/>
                <a:ea typeface="+mn-ea"/>
                <a:cs typeface="+mn-cs"/>
              </a:rPr>
              <a:t>governments, businesses, civil society, and philanthropic organizations accountable</a:t>
            </a:r>
            <a:r>
              <a:rPr lang="en-US" dirty="0"/>
              <a:t>. </a:t>
            </a:r>
          </a:p>
          <a:p>
            <a:pPr marL="171450" indent="-171450">
              <a:buFont typeface="Arial" panose="020B0604020202020204" pitchFamily="34" charset="0"/>
              <a:buChar char="•"/>
            </a:pPr>
            <a:r>
              <a:rPr lang="en-US" dirty="0"/>
              <a:t>Strengthening global nutrition accountability surveillance is essential if we wish to inform priority-setting, ensure the appropriate actions are being taken and tackle immense nutrition-related health, economic and environmental burdens. </a:t>
            </a:r>
          </a:p>
          <a:p>
            <a:pPr marL="0" indent="0">
              <a:buFont typeface="Arial" panose="020B0604020202020204" pitchFamily="34" charset="0"/>
              <a:buNone/>
            </a:pPr>
            <a:endParaRPr lang="en-GB" b="1" dirty="0"/>
          </a:p>
          <a:p>
            <a:r>
              <a:rPr lang="en-GB" b="1" dirty="0"/>
              <a:t>[NEXT SLIDE]</a:t>
            </a:r>
          </a:p>
          <a:p>
            <a:endParaRPr lang="en-GB" dirty="0"/>
          </a:p>
          <a:p>
            <a:endParaRPr lang="en-GB" dirty="0"/>
          </a:p>
          <a:p>
            <a:r>
              <a:rPr lang="en-GB" dirty="0"/>
              <a:t>Notes: </a:t>
            </a:r>
          </a:p>
          <a:p>
            <a:r>
              <a:rPr lang="en-GB" dirty="0"/>
              <a:t>AM: Accountability Mechanisms </a:t>
            </a:r>
          </a:p>
          <a:p>
            <a:r>
              <a:rPr lang="en-GB" b="1" i="0" dirty="0"/>
              <a:t>Recommendations from the Accountability WG proposal </a:t>
            </a:r>
          </a:p>
          <a:p>
            <a:r>
              <a:rPr lang="en-US" dirty="0"/>
              <a:t>Given the above landscape the Accountability WG proposes the following: </a:t>
            </a:r>
          </a:p>
          <a:p>
            <a:pPr marL="228600" indent="-228600">
              <a:buFont typeface="+mj-lt"/>
              <a:buAutoNum type="arabicPeriod"/>
            </a:pPr>
            <a:r>
              <a:rPr lang="en-US" dirty="0"/>
              <a:t>Form an independent, coherent, streamlined, unified, well-financed and cost-effective “Nutrition Accountability Framework”, formed by the Global Nutrition Report and other key existing “Accountability Mechanisms”.  </a:t>
            </a:r>
          </a:p>
          <a:p>
            <a:pPr marL="228600" indent="-228600">
              <a:buFont typeface="+mj-lt"/>
              <a:buAutoNum type="arabicPeriod"/>
            </a:pPr>
            <a:r>
              <a:rPr lang="en-US" dirty="0"/>
              <a:t>The GNR will lead, coordinate and implement recommendations that follow, contingent on available funds and resources (see section on Financing below). The GNR should also collaboratively lead  a </a:t>
            </a:r>
            <a:r>
              <a:rPr lang="en-US" dirty="0" err="1"/>
              <a:t>nd</a:t>
            </a:r>
            <a:r>
              <a:rPr lang="en-US" dirty="0"/>
              <a:t> implement accountability criteria and mechanisms for constituencies that currently do not have an accountability mechanism in place. </a:t>
            </a:r>
          </a:p>
          <a:p>
            <a:pPr marL="228600" indent="-228600">
              <a:buFont typeface="+mj-lt"/>
              <a:buAutoNum type="arabicPeriod"/>
            </a:pPr>
            <a:r>
              <a:rPr lang="en-US" dirty="0"/>
              <a:t>Leverage and realign existing “Accountability Mechanisms” to enable better central coordination and analysis of data. Although several different “accountability mechanisms” exist that serve distinct and/or common purposes and priorities, there is a clear need to bring those together, identify requirements and areas of improvement/focus, maximize use of resources, avoid duplication of effort and minimize reporting burden. This should allow for the nuances of different accountability mechanisms whilst ensuring cohesion within one structure. </a:t>
            </a:r>
          </a:p>
          <a:p>
            <a:pPr marL="228600" indent="-228600">
              <a:buFont typeface="+mj-lt"/>
              <a:buAutoNum type="arabicPeriod"/>
            </a:pPr>
            <a:r>
              <a:rPr lang="en-US" dirty="0"/>
              <a:t>The GNR and the “Accountability Mechanisms” should jointly establish common principles for improving global nutrition accountability surveillance based on an evidence- and consensus-based processes following established criteria (e.g., Delphi method). </a:t>
            </a:r>
          </a:p>
          <a:p>
            <a:pPr marL="228600" indent="-228600">
              <a:buFont typeface="+mj-lt"/>
              <a:buAutoNum type="arabicPeriod"/>
            </a:pPr>
            <a:r>
              <a:rPr lang="en-US" dirty="0"/>
              <a:t>Harmonize -to the extent possible- the methodology, design, collection, processing and reporting of data by each of the accountability mechanisms; the GNR should be the central repository of all data and be responsible for the analysis  and dissemination of all findings in a single place. </a:t>
            </a:r>
          </a:p>
          <a:p>
            <a:pPr marL="228600" indent="-228600">
              <a:buFont typeface="+mj-lt"/>
              <a:buAutoNum type="arabicPeriod"/>
            </a:pPr>
            <a:r>
              <a:rPr lang="en-US" dirty="0"/>
              <a:t>Create a publicly accessible and interactive database of commitments and actions that can be used to generate key accountability indicators. </a:t>
            </a:r>
          </a:p>
          <a:p>
            <a:pPr marL="228600" indent="-228600">
              <a:buFont typeface="+mj-lt"/>
              <a:buAutoNum type="arabicPeriod"/>
            </a:pPr>
            <a:r>
              <a:rPr lang="en-US" dirty="0"/>
              <a:t>Develop and validate accountability indicators that can be standardized, collected and monitored at a local, national, sub-regional, regional, and global level. </a:t>
            </a:r>
          </a:p>
          <a:p>
            <a:pPr marL="228600" indent="-228600">
              <a:buFont typeface="+mj-lt"/>
              <a:buAutoNum type="arabicPeriod"/>
            </a:pPr>
            <a:r>
              <a:rPr lang="en-US" dirty="0"/>
              <a:t>Accountability frameworks should be </a:t>
            </a:r>
            <a:r>
              <a:rPr lang="en-US" dirty="0" err="1"/>
              <a:t>institutionalised</a:t>
            </a:r>
            <a:r>
              <a:rPr lang="en-US" dirty="0"/>
              <a:t>.  The commitments should not rely on individuals, but institutions should ensure a monitoring system is in place for sustainability of tracking and reporting.</a:t>
            </a:r>
          </a:p>
          <a:p>
            <a:pPr marL="228600" indent="-228600">
              <a:buFont typeface="+mj-lt"/>
              <a:buAutoNum type="arabicPeriod"/>
            </a:pPr>
            <a:r>
              <a:rPr lang="en-US" dirty="0"/>
              <a:t>Expand nutrition accountability surveillance in all countries worldwide and for all relevant stakeholders, ensuring it becomes an annual reporting requirement with appropriate technical support and guidelines.   </a:t>
            </a:r>
          </a:p>
          <a:p>
            <a:pPr marL="228600" indent="-228600">
              <a:buFont typeface="+mj-lt"/>
              <a:buAutoNum type="arabicPeriod"/>
            </a:pPr>
            <a:r>
              <a:rPr lang="en-US" dirty="0"/>
              <a:t>Disseminate the findings of nutrition accountability surveillance activities, including feedback from stakeholders and end users. </a:t>
            </a:r>
          </a:p>
          <a:p>
            <a:pPr marL="228600" indent="-228600">
              <a:buFont typeface="+mj-lt"/>
              <a:buAutoNum type="arabicPeriod"/>
            </a:pPr>
            <a:r>
              <a:rPr lang="en-US" dirty="0"/>
              <a:t>Ensure sustainability of global nutrition accountability surveillance through leveraging existing resources and infrastructures, and continuous funding.  </a:t>
            </a:r>
          </a:p>
          <a:p>
            <a:pPr marL="228600" indent="-228600">
              <a:buFont typeface="+mj-lt"/>
              <a:buAutoNum type="arabicPeriod"/>
            </a:pPr>
            <a:r>
              <a:rPr lang="en-US" dirty="0"/>
              <a:t>Continuously monitor and evaluate the "Nutrition Accountability Framework” in order to drive better data, stronger commitments, and enable faster, efficient, effective and real-world adaptations.</a:t>
            </a:r>
          </a:p>
          <a:p>
            <a:endParaRPr lang="en-GB" dirty="0"/>
          </a:p>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5</a:t>
            </a:fld>
            <a:endParaRPr lang="en-US"/>
          </a:p>
        </p:txBody>
      </p:sp>
    </p:spTree>
    <p:extLst>
      <p:ext uri="{BB962C8B-B14F-4D97-AF65-F5344CB8AC3E}">
        <p14:creationId xmlns:p14="http://schemas.microsoft.com/office/powerpoint/2010/main" val="347828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rgbClr val="0000CC"/>
                </a:solidFill>
                <a:highlight>
                  <a:srgbClr val="FFFF00"/>
                </a:highlight>
              </a:rPr>
              <a:t>And now back to the 2020 report – this year’s GNR </a:t>
            </a:r>
            <a:r>
              <a:rPr lang="en-US" b="0" dirty="0">
                <a:solidFill>
                  <a:srgbClr val="0000CC"/>
                </a:solidFill>
              </a:rPr>
              <a:t>focuses on the need to tackle malnutrition through action on equity.</a:t>
            </a:r>
            <a:endParaRPr lang="en-GB" b="0" dirty="0">
              <a:solidFill>
                <a:srgbClr val="0000CC"/>
              </a:solidFill>
              <a:highlight>
                <a:srgbClr val="FFFF00"/>
              </a:highligh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Why action on equity?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Because we will never end malnutrition, unless everyone is treated fairly and according to need.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[NEXT SLIDE]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endParaRPr lang="en-US" b="1" dirty="0"/>
          </a:p>
          <a:p>
            <a:endParaRPr lang="en-US" b="1" dirty="0"/>
          </a:p>
        </p:txBody>
      </p:sp>
      <p:sp>
        <p:nvSpPr>
          <p:cNvPr id="4" name="Slide Number Placeholder 3"/>
          <p:cNvSpPr>
            <a:spLocks noGrp="1"/>
          </p:cNvSpPr>
          <p:nvPr>
            <p:ph type="sldNum" sz="quarter" idx="5"/>
          </p:nvPr>
        </p:nvSpPr>
        <p:spPr/>
        <p:txBody>
          <a:bodyPr/>
          <a:lstStyle/>
          <a:p>
            <a:fld id="{EEB432E1-03CE-EB4F-B07A-653BD0E4AC67}" type="slidenum">
              <a:rPr lang="en-US" smtClean="0"/>
              <a:t>6</a:t>
            </a:fld>
            <a:endParaRPr lang="en-US"/>
          </a:p>
        </p:txBody>
      </p:sp>
    </p:spTree>
    <p:extLst>
      <p:ext uri="{BB962C8B-B14F-4D97-AF65-F5344CB8AC3E}">
        <p14:creationId xmlns:p14="http://schemas.microsoft.com/office/powerpoint/2010/main" val="201664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solidFill>
                  <a:srgbClr val="0000CC"/>
                </a:solidFill>
                <a:highlight>
                  <a:srgbClr val="FFFF00"/>
                </a:highlight>
              </a:rPr>
              <a:t>Talking points: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Although the </a:t>
            </a:r>
            <a:r>
              <a:rPr lang="en-US" sz="1200" b="0" i="1" kern="1200" dirty="0">
                <a:solidFill>
                  <a:schemeClr val="tx1"/>
                </a:solidFill>
                <a:effectLst/>
                <a:latin typeface="+mn-lt"/>
                <a:ea typeface="+mn-ea"/>
                <a:cs typeface="+mn-cs"/>
              </a:rPr>
              <a:t>2020 Global Nutrition Report</a:t>
            </a:r>
            <a:r>
              <a:rPr lang="en-US" sz="1200" b="0" i="0" kern="1200" dirty="0">
                <a:solidFill>
                  <a:schemeClr val="tx1"/>
                </a:solidFill>
                <a:effectLst/>
                <a:latin typeface="+mn-lt"/>
                <a:ea typeface="+mn-ea"/>
                <a:cs typeface="+mn-cs"/>
              </a:rPr>
              <a:t> was written before the current coronavirus pandemic, its emphasis on nutritional well-being for all, particularly the most vulnerable, has a heightened significance in the face of this new global threat.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need for more equitable, resilient and sustainable food and health systems has never been more urgent.</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Covid-19 does not treat us equally: </a:t>
            </a:r>
            <a:r>
              <a:rPr lang="en-US" sz="1200" b="0" i="0" kern="1200" dirty="0">
                <a:solidFill>
                  <a:schemeClr val="tx1"/>
                </a:solidFill>
                <a:effectLst/>
                <a:latin typeface="+mn-lt"/>
                <a:ea typeface="+mn-ea"/>
                <a:cs typeface="+mn-cs"/>
              </a:rPr>
              <a:t>On one hand, undernourished people have weaker immune systems, that may put them at greater risk of severe illness due to the virus. At the same time, poor metabolic health, including obesity and diabetes, has been strongly linked to worse Covid-19 outcomes, such as risk of hospitalization and death. Focusing on nutritional wellbeing for all should be at the center of our response. </a:t>
            </a:r>
            <a:endParaRPr lang="en-US" sz="1200" b="1"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Covid-19 exposes the vulnerability of our food systems</a:t>
            </a:r>
            <a:r>
              <a:rPr lang="en-US" sz="1200" b="0" i="0" kern="1200" dirty="0">
                <a:solidFill>
                  <a:schemeClr val="tx1"/>
                </a:solidFill>
                <a:effectLst/>
                <a:latin typeface="+mn-lt"/>
                <a:ea typeface="+mn-ea"/>
                <a:cs typeface="+mn-cs"/>
              </a:rPr>
              <a:t>: People who already suffer as a consequence of inequities, including the poor, women and children, the unsheltered, are particularly affected by the impact of containment measures, </a:t>
            </a:r>
            <a:r>
              <a:rPr lang="en-GB" sz="1200" kern="1200" dirty="0">
                <a:solidFill>
                  <a:schemeClr val="tx1"/>
                </a:solidFill>
                <a:effectLst/>
                <a:latin typeface="+mn-lt"/>
                <a:ea typeface="+mn-ea"/>
                <a:cs typeface="+mn-cs"/>
              </a:rPr>
              <a:t>which caused food shortages and inaccessibility to food assistance programmes they rely upon. Millions in formerly food-secure regions have fallen into food insecurity (with the threat that hunger and malnutrition could double in 2020). </a:t>
            </a:r>
            <a:r>
              <a:rPr lang="en-US" sz="1200" kern="1200" dirty="0">
                <a:solidFill>
                  <a:schemeClr val="tx1"/>
                </a:solidFill>
                <a:effectLst/>
                <a:latin typeface="+mn-lt"/>
                <a:ea typeface="+mn-ea"/>
                <a:cs typeface="+mn-cs"/>
              </a:rPr>
              <a:t>W</a:t>
            </a:r>
            <a:r>
              <a:rPr lang="en-US" sz="1200" b="0" i="0" kern="1200" dirty="0">
                <a:solidFill>
                  <a:schemeClr val="tx1"/>
                </a:solidFill>
                <a:effectLst/>
                <a:latin typeface="+mn-lt"/>
                <a:ea typeface="+mn-ea"/>
                <a:cs typeface="+mn-cs"/>
              </a:rPr>
              <a:t>e must ensure that there is enough healthy food, distributed fairly, to cover basic nutrition needs – especially for the most vulnerable. </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Covid-19 exposes deadly healthcare disparities</a:t>
            </a:r>
            <a:r>
              <a:rPr lang="en-US" sz="1200" b="0" i="0" kern="1200" dirty="0">
                <a:solidFill>
                  <a:schemeClr val="tx1"/>
                </a:solidFill>
                <a:effectLst/>
                <a:latin typeface="+mn-lt"/>
                <a:ea typeface="+mn-ea"/>
                <a:cs typeface="+mn-cs"/>
              </a:rPr>
              <a:t>: Even the strongest health systems are struggling with high healthcare costs and a shortage of medical personnel, equipment and facilities. We need to fully integrate nutrition into our health systems to save lives and reduce healthcare spending, while ensuring that no one is left behind.</a:t>
            </a:r>
          </a:p>
          <a:p>
            <a:pPr marL="171450" indent="-171450">
              <a:buFont typeface="Arial" panose="020B0604020202020204" pitchFamily="34" charset="0"/>
              <a:buChar char="•"/>
            </a:pPr>
            <a:r>
              <a:rPr lang="en-US" sz="1200" b="1" i="0" kern="1200" dirty="0">
                <a:solidFill>
                  <a:schemeClr val="tx1"/>
                </a:solidFill>
                <a:effectLst/>
                <a:latin typeface="+mn-lt"/>
                <a:ea typeface="+mn-ea"/>
                <a:cs typeface="+mn-cs"/>
              </a:rPr>
              <a:t>The way forward is through strengthened coordination, financing and accountability</a:t>
            </a:r>
            <a:r>
              <a:rPr lang="en-US" sz="1200" b="0" i="0" kern="1200" dirty="0">
                <a:solidFill>
                  <a:schemeClr val="tx1"/>
                </a:solidFill>
                <a:effectLst/>
                <a:latin typeface="+mn-lt"/>
                <a:ea typeface="+mn-ea"/>
                <a:cs typeface="+mn-cs"/>
              </a:rPr>
              <a:t>: Looking beyond the present emergency, there is a need for well-functioning, well-funded and coordinated preventive public health strategies that pay attention to food, nutrition, health and social protection. We must learn from the challenges posed by Covid-19 and turn them into opportunities to accelerate actions needed to address malnutrition in all its forms. </a:t>
            </a:r>
          </a:p>
          <a:p>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[NEXT SLIDE]</a:t>
            </a:r>
          </a:p>
          <a:p>
            <a:endParaRPr lang="en-US" sz="1200" b="0" i="0" kern="1200" dirty="0">
              <a:solidFill>
                <a:schemeClr val="tx1"/>
              </a:solidFill>
              <a:effectLst/>
              <a:latin typeface="+mn-lt"/>
              <a:ea typeface="+mn-ea"/>
              <a:cs typeface="+mn-cs"/>
            </a:endParaRPr>
          </a:p>
          <a:p>
            <a:endParaRPr lang="en-GB" dirty="0"/>
          </a:p>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7</a:t>
            </a:fld>
            <a:endParaRPr lang="en-US"/>
          </a:p>
        </p:txBody>
      </p:sp>
    </p:spTree>
    <p:extLst>
      <p:ext uri="{BB962C8B-B14F-4D97-AF65-F5344CB8AC3E}">
        <p14:creationId xmlns:p14="http://schemas.microsoft.com/office/powerpoint/2010/main" val="2196262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CC"/>
                </a:solidFill>
                <a:highlight>
                  <a:srgbClr val="FFFF00"/>
                </a:highlight>
              </a:rPr>
              <a:t>Talking points: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highlight>
                  <a:srgbClr val="FFFF00"/>
                </a:highlight>
                <a:latin typeface="+mn-lt"/>
                <a:ea typeface="+mn-ea"/>
                <a:cs typeface="Arial" charset="0"/>
              </a:rPr>
              <a:t>Inequity is our defining challenge in ending malnutrition in all its forms. </a:t>
            </a:r>
            <a:endParaRPr lang="en-US" sz="1200" kern="1200" dirty="0">
              <a:solidFill>
                <a:schemeClr val="tx1"/>
              </a:solidFill>
              <a:effectLst/>
              <a:highlight>
                <a:srgbClr val="FFFF00"/>
              </a:highligh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highlight>
                  <a:srgbClr val="FFFF00"/>
                </a:highlight>
                <a:latin typeface="+mn-lt"/>
                <a:ea typeface="+mn-ea"/>
                <a:cs typeface="+mn-cs"/>
              </a:rPr>
              <a:t>Most people cannot access or afford a healthy diet or quality nutrition care</a:t>
            </a:r>
            <a:r>
              <a:rPr lang="en-GB" sz="1200" kern="1200" dirty="0">
                <a:solidFill>
                  <a:schemeClr val="tx1"/>
                </a:solidFill>
                <a:effectLst/>
                <a:highlight>
                  <a:srgbClr val="FFFF00"/>
                </a:highligh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kern="1200" dirty="0">
                <a:solidFill>
                  <a:schemeClr val="tx1"/>
                </a:solidFill>
                <a:effectLst/>
                <a:highlight>
                  <a:srgbClr val="FFFF00"/>
                </a:highlight>
                <a:latin typeface="+mn-lt"/>
                <a:ea typeface="+mn-ea"/>
                <a:cs typeface="+mn-cs"/>
              </a:rPr>
              <a:t>[ANIMATION-click]</a:t>
            </a:r>
          </a:p>
          <a:p>
            <a:pPr marL="171450" indent="-171450">
              <a:buFont typeface="Arial" panose="020B0604020202020204" pitchFamily="34" charset="0"/>
              <a:buChar char="•"/>
            </a:pPr>
            <a:r>
              <a:rPr lang="en-GB" sz="1200" kern="1200" dirty="0">
                <a:solidFill>
                  <a:schemeClr val="tx1"/>
                </a:solidFill>
                <a:effectLst/>
                <a:highlight>
                  <a:srgbClr val="FFFF00"/>
                </a:highlight>
                <a:latin typeface="+mn-lt"/>
                <a:ea typeface="+mn-ea"/>
                <a:cs typeface="+mn-cs"/>
              </a:rPr>
              <a:t>This access is hindered by unjust systems and processes, holding people back from healthy diets and lives.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highlight>
                  <a:srgbClr val="FFFF00"/>
                </a:highlight>
                <a:latin typeface="+mn-lt"/>
                <a:ea typeface="+mn-ea"/>
                <a:cs typeface="+mn-cs"/>
              </a:rPr>
              <a:t>Unfairness, injustice and social exclusion are determined by social factors, such as wealth, sociocultural perception of age, gender and ethnicity, that in turn impact everyday living conditions.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highlight>
                  <a:srgbClr val="FFFF00"/>
                </a:highlight>
                <a:latin typeface="+mn-lt"/>
                <a:ea typeface="+mn-ea"/>
                <a:cs typeface="+mn-cs"/>
              </a:rPr>
              <a:t>These social determinants are the root causes of nutrition inequity that can lead to unequal nutrition outcomes.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1" kern="1200" dirty="0">
                <a:solidFill>
                  <a:schemeClr val="tx1"/>
                </a:solidFill>
                <a:effectLst/>
                <a:highlight>
                  <a:srgbClr val="FFFF00"/>
                </a:highlight>
                <a:latin typeface="+mn-lt"/>
                <a:ea typeface="+mn-ea"/>
                <a:cs typeface="+mn-cs"/>
              </a:rPr>
              <a:t>[ANIMATION-click]</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highlight>
                  <a:srgbClr val="FFFF00"/>
                </a:highlight>
                <a:latin typeface="+mn-lt"/>
                <a:ea typeface="+mn-ea"/>
                <a:cs typeface="+mn-cs"/>
              </a:rPr>
              <a:t>For example, poorer people may not be able to afford healthy food, or such options may not even be readily available in their communities, leading to worse nutrition outcomes.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highlight>
                  <a:srgbClr val="FFFF00"/>
                </a:highlight>
                <a:latin typeface="+mn-lt"/>
                <a:ea typeface="+mn-ea"/>
                <a:cs typeface="+mn-cs"/>
              </a:rPr>
              <a:t>This in turn can lead to more inequity –as a sickened person may be less able to work- perpetuating a vicious cycle. </a:t>
            </a:r>
            <a:endParaRPr lang="en-GB" sz="1200" kern="1200" dirty="0">
              <a:solidFill>
                <a:schemeClr val="tx1"/>
              </a:solidFill>
              <a:effectLst/>
              <a:highlight>
                <a:srgbClr val="FFFF00"/>
              </a:highligh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highlight>
                  <a:srgbClr val="FFFF00"/>
                </a:highlight>
                <a:latin typeface="+mn-lt"/>
                <a:ea typeface="+mn-ea"/>
                <a:cs typeface="+mn-cs"/>
              </a:rPr>
              <a:t>The consequences of nutrition inequity are evident.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highlight>
                  <a:srgbClr val="FFFF00"/>
                </a:highlight>
                <a:latin typeface="+mn-lt"/>
                <a:ea typeface="+mn-ea"/>
                <a:cs typeface="+mn-cs"/>
              </a:rPr>
              <a:t>We live in a world where </a:t>
            </a:r>
            <a:r>
              <a:rPr lang="en-GB" sz="1200" dirty="0">
                <a:solidFill>
                  <a:schemeClr val="tx2"/>
                </a:solidFill>
                <a:highlight>
                  <a:srgbClr val="FFFF00"/>
                </a:highlight>
                <a:latin typeface="+mn-lt"/>
                <a:cs typeface="Arial" charset="0"/>
              </a:rPr>
              <a:t>1 in 9 people are hungry or undernourished, and 1 in 3 people are overweight or obese. </a:t>
            </a:r>
            <a:endParaRPr lang="en-US" sz="1200" kern="1200" dirty="0">
              <a:solidFill>
                <a:schemeClr val="tx1"/>
              </a:solidFill>
              <a:effectLst/>
              <a:highlight>
                <a:srgbClr val="FFFF00"/>
              </a:highligh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[NEXT SLIDE]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a:t>For reference from Chapter 1: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basic level of the framework is particularly useful for highlighting how someone’s social position can significantly affect their human capital and potential.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At the underlying level, nutrition inequity is caused by the way that people’s everyday social, psychological/</a:t>
            </a:r>
            <a:r>
              <a:rPr lang="en-US" sz="1200" b="0" i="0" u="none" strike="noStrike" kern="1200" baseline="0" dirty="0" err="1">
                <a:solidFill>
                  <a:schemeClr val="tx1"/>
                </a:solidFill>
                <a:latin typeface="+mn-lt"/>
                <a:ea typeface="+mn-ea"/>
                <a:cs typeface="+mn-cs"/>
              </a:rPr>
              <a:t>behavioural</a:t>
            </a:r>
            <a:r>
              <a:rPr lang="en-US" sz="1200" b="0" i="0" u="none" strike="noStrike" kern="1200" baseline="0" dirty="0">
                <a:solidFill>
                  <a:schemeClr val="tx1"/>
                </a:solidFill>
                <a:latin typeface="+mn-lt"/>
                <a:ea typeface="+mn-ea"/>
                <a:cs typeface="+mn-cs"/>
              </a:rPr>
              <a:t> and material circumstances interact with their wider environments.</a:t>
            </a:r>
          </a:p>
          <a:p>
            <a:pPr marL="171450" indent="-171450">
              <a:buFont typeface="Arial" panose="020B0604020202020204" pitchFamily="34" charset="0"/>
              <a:buChar char="•"/>
            </a:pPr>
            <a:r>
              <a:rPr lang="en-US" dirty="0"/>
              <a:t>While a focus on inequality is about understanding the differences in nutrition outcomes, such as diet and disease patterns, among different population groups, looking at inequity shifts the focus to the underling system and processes that generate unequal distribution of outcomes.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For reference from the Glossary:</a:t>
            </a:r>
          </a:p>
          <a:p>
            <a:r>
              <a:rPr lang="en-GB" sz="1200" b="1" kern="1200" dirty="0">
                <a:solidFill>
                  <a:schemeClr val="tx1"/>
                </a:solidFill>
                <a:effectLst/>
                <a:latin typeface="+mn-lt"/>
                <a:ea typeface="+mn-ea"/>
                <a:cs typeface="+mn-cs"/>
              </a:rPr>
              <a:t>Equality &amp; inequality </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Inequality refers to differences, variations and disparities in health and living conditions among people (individuals and population groups) that are the outcome (or consequence) of unjust systems and processes that structure everyday conditions (see “Equity and inequity”). Nutrition inequalities are differences in people’s nutritional outcomes, such as dietary intakes, nutritional status and related conditions/ diseases, influenced for example by location, age, gender, ethnicity and wealth.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Equity and </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inequity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Equity focuses on opportunities rather than outcomes and encompasses the idea of fairness or justice. Inequity adds a moral dimension, and can be defined as ‘unfairness of opportunity’, or lack of equitable access to systems and processes that structure everyday conditions, leading to inequalities (or unequal outcomes/ consequences). In other words, equality of opportunity, or equity, influences equality of outcome. Nutrition equity here focuses on opportunities and barriers within food systems and health systems that impact access to healthy, affordable food, and quality nutrition care, thus leading to unequal nutrition outcomes (or nutrition inequalities). </a:t>
            </a: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endParaRPr lang="en-GB" dirty="0"/>
          </a:p>
          <a:p>
            <a:endParaRPr lang="en-GB" dirty="0"/>
          </a:p>
        </p:txBody>
      </p:sp>
      <p:sp>
        <p:nvSpPr>
          <p:cNvPr id="4" name="Slide Number Placeholder 3"/>
          <p:cNvSpPr>
            <a:spLocks noGrp="1"/>
          </p:cNvSpPr>
          <p:nvPr>
            <p:ph type="sldNum" sz="quarter" idx="5"/>
          </p:nvPr>
        </p:nvSpPr>
        <p:spPr/>
        <p:txBody>
          <a:bodyPr/>
          <a:lstStyle/>
          <a:p>
            <a:fld id="{EEB432E1-03CE-EB4F-B07A-653BD0E4AC67}" type="slidenum">
              <a:rPr lang="en-US" smtClean="0"/>
              <a:t>8</a:t>
            </a:fld>
            <a:endParaRPr lang="en-US"/>
          </a:p>
        </p:txBody>
      </p:sp>
    </p:spTree>
    <p:extLst>
      <p:ext uri="{BB962C8B-B14F-4D97-AF65-F5344CB8AC3E}">
        <p14:creationId xmlns:p14="http://schemas.microsoft.com/office/powerpoint/2010/main" val="2630964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CC"/>
                </a:solidFill>
                <a:highlight>
                  <a:srgbClr val="FFFF00"/>
                </a:highlight>
              </a:rPr>
              <a:t>Talking points: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2"/>
                </a:solidFill>
                <a:effectLst/>
                <a:highlight>
                  <a:srgbClr val="FFFF00"/>
                </a:highlight>
                <a:latin typeface="+mn-lt"/>
                <a:ea typeface="+mn-ea"/>
                <a:cs typeface="Arial" charset="0"/>
              </a:rPr>
              <a:t>Let’s now have a look at the state of nutrition in the UK. </a:t>
            </a:r>
            <a:endParaRPr lang="en-US" sz="1200" kern="1200" dirty="0">
              <a:solidFill>
                <a:schemeClr val="tx1"/>
              </a:solidFill>
              <a:effectLst/>
              <a:highlight>
                <a:srgbClr val="FFFF00"/>
              </a:highligh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[NEXT SLIDE]</a:t>
            </a:r>
          </a:p>
          <a:p>
            <a:endParaRPr lang="en-US" dirty="0"/>
          </a:p>
          <a:p>
            <a:endParaRPr lang="en-US" dirty="0"/>
          </a:p>
        </p:txBody>
      </p:sp>
      <p:sp>
        <p:nvSpPr>
          <p:cNvPr id="4" name="Slide Number Placeholder 3"/>
          <p:cNvSpPr>
            <a:spLocks noGrp="1"/>
          </p:cNvSpPr>
          <p:nvPr>
            <p:ph type="sldNum" sz="quarter" idx="5"/>
          </p:nvPr>
        </p:nvSpPr>
        <p:spPr/>
        <p:txBody>
          <a:bodyPr/>
          <a:lstStyle/>
          <a:p>
            <a:fld id="{EEB432E1-03CE-EB4F-B07A-653BD0E4AC67}" type="slidenum">
              <a:rPr lang="en-US" smtClean="0"/>
              <a:t>9</a:t>
            </a:fld>
            <a:endParaRPr lang="en-US"/>
          </a:p>
        </p:txBody>
      </p:sp>
    </p:spTree>
    <p:extLst>
      <p:ext uri="{BB962C8B-B14F-4D97-AF65-F5344CB8AC3E}">
        <p14:creationId xmlns:p14="http://schemas.microsoft.com/office/powerpoint/2010/main" val="26806974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7.emf"/><Relationship Id="rId4"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CE9577B-918E-DD4D-ADF7-3126F02452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Text Placeholder 10"/>
          <p:cNvSpPr>
            <a:spLocks noGrp="1"/>
          </p:cNvSpPr>
          <p:nvPr>
            <p:ph type="body" sz="quarter" idx="14" hasCustomPrompt="1"/>
          </p:nvPr>
        </p:nvSpPr>
        <p:spPr>
          <a:xfrm>
            <a:off x="725300" y="4819910"/>
            <a:ext cx="4382655" cy="480796"/>
          </a:xfrm>
        </p:spPr>
        <p:txBody>
          <a:bodyPr anchor="ctr">
            <a:normAutofit/>
          </a:bodyPr>
          <a:lstStyle>
            <a:lvl1pPr marL="0" indent="0">
              <a:buNone/>
              <a:defRPr sz="2000" b="1">
                <a:solidFill>
                  <a:schemeClr val="tx1"/>
                </a:solidFill>
              </a:defRPr>
            </a:lvl1pPr>
          </a:lstStyle>
          <a:p>
            <a:pPr lvl="0"/>
            <a:r>
              <a:rPr lang="en-GB" dirty="0"/>
              <a:t>Month Year</a:t>
            </a:r>
            <a:endParaRPr lang="en-US" dirty="0"/>
          </a:p>
        </p:txBody>
      </p:sp>
      <p:sp>
        <p:nvSpPr>
          <p:cNvPr id="11" name="Text Placeholder 10"/>
          <p:cNvSpPr>
            <a:spLocks noGrp="1"/>
          </p:cNvSpPr>
          <p:nvPr>
            <p:ph type="body" sz="quarter" idx="13" hasCustomPrompt="1"/>
          </p:nvPr>
        </p:nvSpPr>
        <p:spPr>
          <a:xfrm>
            <a:off x="725303" y="2687997"/>
            <a:ext cx="5508229" cy="677108"/>
          </a:xfrm>
        </p:spPr>
        <p:txBody>
          <a:bodyPr wrap="square" anchor="t" anchorCtr="0">
            <a:spAutoFit/>
          </a:bodyPr>
          <a:lstStyle>
            <a:lvl1pPr marL="0" indent="0">
              <a:buNone/>
              <a:defRPr sz="4400" b="1" baseline="0">
                <a:solidFill>
                  <a:schemeClr val="tx1"/>
                </a:solidFill>
              </a:defRPr>
            </a:lvl1pPr>
          </a:lstStyle>
          <a:p>
            <a:pPr lvl="0"/>
            <a:r>
              <a:rPr lang="en-GB" dirty="0"/>
              <a:t>Title of presentation</a:t>
            </a:r>
          </a:p>
        </p:txBody>
      </p:sp>
      <p:cxnSp>
        <p:nvCxnSpPr>
          <p:cNvPr id="17" name="Straight Connector 16">
            <a:extLst>
              <a:ext uri="{FF2B5EF4-FFF2-40B4-BE49-F238E27FC236}">
                <a16:creationId xmlns:a16="http://schemas.microsoft.com/office/drawing/2014/main" id="{3A7F168F-BF0C-5E44-87F5-5BA3AA7DC4F9}"/>
              </a:ext>
            </a:extLst>
          </p:cNvPr>
          <p:cNvCxnSpPr/>
          <p:nvPr userDrawn="1"/>
        </p:nvCxnSpPr>
        <p:spPr>
          <a:xfrm>
            <a:off x="736453" y="2386046"/>
            <a:ext cx="1329629" cy="0"/>
          </a:xfrm>
          <a:prstGeom prst="line">
            <a:avLst/>
          </a:prstGeom>
          <a:ln w="1079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1662DC5C-923A-D948-B0B1-8BCBEFD51827}"/>
              </a:ext>
            </a:extLst>
          </p:cNvPr>
          <p:cNvPicPr>
            <a:picLocks noChangeAspect="1"/>
          </p:cNvPicPr>
          <p:nvPr userDrawn="1"/>
        </p:nvPicPr>
        <p:blipFill>
          <a:blip r:embed="rId3"/>
          <a:stretch>
            <a:fillRect/>
          </a:stretch>
        </p:blipFill>
        <p:spPr>
          <a:xfrm>
            <a:off x="10518542" y="603250"/>
            <a:ext cx="1079500" cy="1079500"/>
          </a:xfrm>
          <a:prstGeom prst="rect">
            <a:avLst/>
          </a:prstGeom>
        </p:spPr>
      </p:pic>
    </p:spTree>
    <p:extLst>
      <p:ext uri="{BB962C8B-B14F-4D97-AF65-F5344CB8AC3E}">
        <p14:creationId xmlns:p14="http://schemas.microsoft.com/office/powerpoint/2010/main" val="409514556"/>
      </p:ext>
    </p:extLst>
  </p:cSld>
  <p:clrMapOvr>
    <a:masterClrMapping/>
  </p:clrMapOvr>
  <p:extLst>
    <p:ext uri="{DCECCB84-F9BA-43D5-87BE-67443E8EF086}">
      <p15:sldGuideLst xmlns:p15="http://schemas.microsoft.com/office/powerpoint/2012/main">
        <p15:guide id="1" orient="horz" pos="3249"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only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B82DBCB-3A0B-2143-A544-990ADE5B36EF}"/>
              </a:ext>
            </a:extLst>
          </p:cNvPr>
          <p:cNvCxnSpPr/>
          <p:nvPr userDrawn="1"/>
        </p:nvCxnSpPr>
        <p:spPr>
          <a:xfrm>
            <a:off x="0" y="6258128"/>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3" name="Table Placeholder 2">
            <a:extLst>
              <a:ext uri="{FF2B5EF4-FFF2-40B4-BE49-F238E27FC236}">
                <a16:creationId xmlns:a16="http://schemas.microsoft.com/office/drawing/2014/main" id="{E0666503-46E7-4D98-B362-DA065605D0DF}"/>
              </a:ext>
            </a:extLst>
          </p:cNvPr>
          <p:cNvSpPr>
            <a:spLocks noGrp="1"/>
          </p:cNvSpPr>
          <p:nvPr>
            <p:ph type="tbl" sz="quarter" idx="10" hasCustomPrompt="1"/>
          </p:nvPr>
        </p:nvSpPr>
        <p:spPr>
          <a:xfrm>
            <a:off x="609600" y="1214438"/>
            <a:ext cx="11064875" cy="4574662"/>
          </a:xfrm>
        </p:spPr>
        <p:txBody>
          <a:bodyPr/>
          <a:lstStyle>
            <a:lvl1pPr>
              <a:defRPr>
                <a:solidFill>
                  <a:schemeClr val="tx1"/>
                </a:solidFill>
              </a:defRPr>
            </a:lvl1pPr>
          </a:lstStyle>
          <a:p>
            <a:r>
              <a:rPr lang="en-GB" dirty="0"/>
              <a:t>Insert table here</a:t>
            </a:r>
          </a:p>
        </p:txBody>
      </p:sp>
      <p:sp>
        <p:nvSpPr>
          <p:cNvPr id="9" name="Footer Placeholder 4">
            <a:extLst>
              <a:ext uri="{FF2B5EF4-FFF2-40B4-BE49-F238E27FC236}">
                <a16:creationId xmlns:a16="http://schemas.microsoft.com/office/drawing/2014/main" id="{349EDB65-B1B9-47B6-AA5C-B84481A89526}"/>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r>
              <a:rPr lang="en-US"/>
              <a:t>Presentation title</a:t>
            </a:r>
            <a:endParaRPr lang="en-US" dirty="0"/>
          </a:p>
        </p:txBody>
      </p:sp>
      <p:sp>
        <p:nvSpPr>
          <p:cNvPr id="7" name="Text Placeholder 2">
            <a:extLst>
              <a:ext uri="{FF2B5EF4-FFF2-40B4-BE49-F238E27FC236}">
                <a16:creationId xmlns:a16="http://schemas.microsoft.com/office/drawing/2014/main" id="{F9911193-7DFA-EC41-9CE3-0AA0CC02CC47}"/>
              </a:ext>
            </a:extLst>
          </p:cNvPr>
          <p:cNvSpPr>
            <a:spLocks noGrp="1"/>
          </p:cNvSpPr>
          <p:nvPr>
            <p:ph type="body" sz="quarter" idx="17" hasCustomPrompt="1"/>
          </p:nvPr>
        </p:nvSpPr>
        <p:spPr>
          <a:xfrm>
            <a:off x="609600" y="370112"/>
            <a:ext cx="10972800" cy="596722"/>
          </a:xfrm>
        </p:spPr>
        <p:txBody>
          <a:bodyPr/>
          <a:lstStyle>
            <a:lvl1pPr>
              <a:defRPr sz="4000" b="1">
                <a:solidFill>
                  <a:schemeClr val="accent4"/>
                </a:solidFill>
              </a:defRPr>
            </a:lvl1pPr>
          </a:lstStyle>
          <a:p>
            <a:pPr lvl="0"/>
            <a:r>
              <a:rPr lang="en-GB" dirty="0"/>
              <a:t>Click to edit title</a:t>
            </a:r>
            <a:endParaRPr lang="en-US" dirty="0"/>
          </a:p>
        </p:txBody>
      </p:sp>
      <p:pic>
        <p:nvPicPr>
          <p:cNvPr id="8" name="Picture 7">
            <a:extLst>
              <a:ext uri="{FF2B5EF4-FFF2-40B4-BE49-F238E27FC236}">
                <a16:creationId xmlns:a16="http://schemas.microsoft.com/office/drawing/2014/main" id="{53EA0AF1-B25F-5F43-84F2-56880C68DD93}"/>
              </a:ext>
            </a:extLst>
          </p:cNvPr>
          <p:cNvPicPr>
            <a:picLocks noChangeAspect="1"/>
          </p:cNvPicPr>
          <p:nvPr userDrawn="1"/>
        </p:nvPicPr>
        <p:blipFill>
          <a:blip r:embed="rId2"/>
          <a:stretch>
            <a:fillRect/>
          </a:stretch>
        </p:blipFill>
        <p:spPr>
          <a:xfrm>
            <a:off x="10932105" y="5884126"/>
            <a:ext cx="741600" cy="741600"/>
          </a:xfrm>
          <a:prstGeom prst="rect">
            <a:avLst/>
          </a:prstGeom>
        </p:spPr>
      </p:pic>
    </p:spTree>
    <p:extLst>
      <p:ext uri="{BB962C8B-B14F-4D97-AF65-F5344CB8AC3E}">
        <p14:creationId xmlns:p14="http://schemas.microsoft.com/office/powerpoint/2010/main" val="64752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49A32C-A451-CD41-B83E-29056B3E209B}"/>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BE329E53-DD3D-C64E-AB79-7120C8E48A5F}"/>
              </a:ext>
            </a:extLst>
          </p:cNvPr>
          <p:cNvSpPr>
            <a:spLocks noGrp="1"/>
          </p:cNvSpPr>
          <p:nvPr>
            <p:ph type="body" sz="quarter" idx="12" hasCustomPrompt="1"/>
          </p:nvPr>
        </p:nvSpPr>
        <p:spPr>
          <a:xfrm>
            <a:off x="583233" y="4673221"/>
            <a:ext cx="4075396" cy="1087972"/>
          </a:xfrm>
        </p:spPr>
        <p:txBody>
          <a:bodyPr/>
          <a:lstStyle>
            <a:lvl1pPr>
              <a:defRPr sz="1400">
                <a:solidFill>
                  <a:schemeClr val="tx1"/>
                </a:solidFill>
              </a:defRPr>
            </a:lvl1pPr>
          </a:lstStyle>
          <a:p>
            <a:pPr lvl="0"/>
            <a:r>
              <a:rPr lang="en-US" dirty="0"/>
              <a:t>Address here</a:t>
            </a:r>
          </a:p>
        </p:txBody>
      </p:sp>
      <p:sp>
        <p:nvSpPr>
          <p:cNvPr id="13" name="Text Placeholder 6">
            <a:extLst>
              <a:ext uri="{FF2B5EF4-FFF2-40B4-BE49-F238E27FC236}">
                <a16:creationId xmlns:a16="http://schemas.microsoft.com/office/drawing/2014/main" id="{CA62BA51-F87B-DF44-BE62-FCB7A7731509}"/>
              </a:ext>
            </a:extLst>
          </p:cNvPr>
          <p:cNvSpPr>
            <a:spLocks noGrp="1"/>
          </p:cNvSpPr>
          <p:nvPr>
            <p:ph type="body" sz="quarter" idx="13" hasCustomPrompt="1"/>
          </p:nvPr>
        </p:nvSpPr>
        <p:spPr>
          <a:xfrm>
            <a:off x="583233" y="6230587"/>
            <a:ext cx="4075396" cy="285716"/>
          </a:xfrm>
        </p:spPr>
        <p:txBody>
          <a:bodyPr/>
          <a:lstStyle>
            <a:lvl1pPr>
              <a:defRPr sz="1400" b="1">
                <a:solidFill>
                  <a:schemeClr val="tx1"/>
                </a:solidFill>
              </a:defRPr>
            </a:lvl1pPr>
          </a:lstStyle>
          <a:p>
            <a:pPr lvl="0"/>
            <a:r>
              <a:rPr lang="en-US" dirty="0" err="1"/>
              <a:t>www.url.org</a:t>
            </a:r>
            <a:endParaRPr lang="en-US" dirty="0"/>
          </a:p>
        </p:txBody>
      </p:sp>
      <p:pic>
        <p:nvPicPr>
          <p:cNvPr id="9" name="Picture 8">
            <a:extLst>
              <a:ext uri="{FF2B5EF4-FFF2-40B4-BE49-F238E27FC236}">
                <a16:creationId xmlns:a16="http://schemas.microsoft.com/office/drawing/2014/main" id="{2BAC708F-9603-7140-9C62-2BF8529CEF53}"/>
              </a:ext>
            </a:extLst>
          </p:cNvPr>
          <p:cNvPicPr>
            <a:picLocks noChangeAspect="1"/>
          </p:cNvPicPr>
          <p:nvPr userDrawn="1"/>
        </p:nvPicPr>
        <p:blipFill>
          <a:blip r:embed="rId4"/>
          <a:stretch>
            <a:fillRect/>
          </a:stretch>
        </p:blipFill>
        <p:spPr>
          <a:xfrm>
            <a:off x="583200" y="3236400"/>
            <a:ext cx="1206000" cy="1206000"/>
          </a:xfrm>
          <a:prstGeom prst="rect">
            <a:avLst/>
          </a:prstGeom>
        </p:spPr>
      </p:pic>
      <p:pic>
        <p:nvPicPr>
          <p:cNvPr id="12" name="Picture 11">
            <a:extLst>
              <a:ext uri="{FF2B5EF4-FFF2-40B4-BE49-F238E27FC236}">
                <a16:creationId xmlns:a16="http://schemas.microsoft.com/office/drawing/2014/main" id="{5EE70D4D-0962-0341-AD32-C0FF240E512D}"/>
              </a:ext>
            </a:extLst>
          </p:cNvPr>
          <p:cNvPicPr>
            <a:picLocks noChangeAspect="1"/>
          </p:cNvPicPr>
          <p:nvPr userDrawn="1"/>
        </p:nvPicPr>
        <p:blipFill rotWithShape="1">
          <a:blip r:embed="rId5">
            <a:extLst>
              <a:ext uri="{28A0092B-C50C-407E-A947-70E740481C1C}">
                <a14:useLocalDpi xmlns:a14="http://schemas.microsoft.com/office/drawing/2010/main"/>
              </a:ext>
            </a:extLst>
          </a:blip>
          <a:srcRect l="39275" t="-1" r="10389" b="19515"/>
          <a:stretch/>
        </p:blipFill>
        <p:spPr>
          <a:xfrm>
            <a:off x="5252224" y="0"/>
            <a:ext cx="5798635" cy="6858000"/>
          </a:xfrm>
          <a:prstGeom prst="rect">
            <a:avLst/>
          </a:prstGeom>
        </p:spPr>
      </p:pic>
    </p:spTree>
    <p:extLst>
      <p:ext uri="{BB962C8B-B14F-4D97-AF65-F5344CB8AC3E}">
        <p14:creationId xmlns:p14="http://schemas.microsoft.com/office/powerpoint/2010/main" val="3366086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9F633-F2FB-47FE-882C-6DF567260F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CE0E976-7C03-4432-A4ED-5189199F48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7E0BDA-BE0E-49AF-9867-52B66091F29E}"/>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5" name="Footer Placeholder 4">
            <a:extLst>
              <a:ext uri="{FF2B5EF4-FFF2-40B4-BE49-F238E27FC236}">
                <a16:creationId xmlns:a16="http://schemas.microsoft.com/office/drawing/2014/main" id="{A413D00F-551D-4E92-B9AE-98D2102DF097}"/>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C90D1A99-5C29-4DCC-B556-AD843FE0133C}"/>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3894414066"/>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AA81E-E176-47CD-B2F5-0BB80410592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92E95F-67DD-4937-BCAE-95DA9FE85D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050ECFC-ECF5-40BE-B816-3002285299F2}"/>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5" name="Footer Placeholder 4">
            <a:extLst>
              <a:ext uri="{FF2B5EF4-FFF2-40B4-BE49-F238E27FC236}">
                <a16:creationId xmlns:a16="http://schemas.microsoft.com/office/drawing/2014/main" id="{D24C4EF9-FD96-4F4D-936A-1F392556B569}"/>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1A04ECBE-2530-4F53-9913-32EE100C17A4}"/>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159653747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E6AED-B052-4FE2-85EE-5731CBC1F6B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3D11A85-483B-4848-8883-72622215A0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44E8F34-883F-4F55-B6A1-088583683148}"/>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5" name="Footer Placeholder 4">
            <a:extLst>
              <a:ext uri="{FF2B5EF4-FFF2-40B4-BE49-F238E27FC236}">
                <a16:creationId xmlns:a16="http://schemas.microsoft.com/office/drawing/2014/main" id="{AEECDB91-720D-48D7-ABBB-71D698446460}"/>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A9B72BF5-F5F4-469A-B787-F96B0CC23D8F}"/>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130142735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AF92F-7CDE-4933-9EBF-655613156CB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C2DA79-0EDF-4CBF-A863-98CA314A7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5D19535-D4C3-4835-9307-269D6C0038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7815ED-5C70-4D3C-A2AE-44265BA847FC}"/>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6" name="Footer Placeholder 5">
            <a:extLst>
              <a:ext uri="{FF2B5EF4-FFF2-40B4-BE49-F238E27FC236}">
                <a16:creationId xmlns:a16="http://schemas.microsoft.com/office/drawing/2014/main" id="{5259B3DA-C70D-4927-B2CA-F4E9F6E29C55}"/>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D14B32E6-CCF6-4318-B26E-7D4059D18CB3}"/>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3530939735"/>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15294-6E5C-4A64-8AEB-D513DC915F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3F1476-ABDC-4E06-AEBB-6F383DFA2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0ED4D-5D58-4BD8-BB1C-529925F353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7C0A55-F784-4BE9-9B9B-5BE9417D1D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8CEB5A-BC94-4FAA-81C8-2A9580DAA1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F3265D2-5DE7-4604-8A7D-CA0B8D908AFA}"/>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8" name="Footer Placeholder 7">
            <a:extLst>
              <a:ext uri="{FF2B5EF4-FFF2-40B4-BE49-F238E27FC236}">
                <a16:creationId xmlns:a16="http://schemas.microsoft.com/office/drawing/2014/main" id="{5DAF32AF-7A3E-4F46-81DC-2C97B4533397}"/>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9C01548-866F-4B3D-887B-5C0046EE327E}"/>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155319167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1D93-DEF1-4675-8F20-6B28AFA048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E86B50C-E2C1-4AC0-8B2A-C5C8F3CAC37E}"/>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4" name="Footer Placeholder 3">
            <a:extLst>
              <a:ext uri="{FF2B5EF4-FFF2-40B4-BE49-F238E27FC236}">
                <a16:creationId xmlns:a16="http://schemas.microsoft.com/office/drawing/2014/main" id="{9E0FD3DE-2FAC-43CE-98D5-F6CEBCB34F9F}"/>
              </a:ext>
            </a:extLst>
          </p:cNvPr>
          <p:cNvSpPr>
            <a:spLocks noGrp="1"/>
          </p:cNvSpPr>
          <p:nvPr>
            <p:ph type="ftr" sz="quarter" idx="11"/>
          </p:nvPr>
        </p:nvSpPr>
        <p:spPr/>
        <p:txBody>
          <a:bodyPr/>
          <a:lstStyle/>
          <a:p>
            <a:pPr algn="l"/>
            <a:endParaRPr lang="en-US" dirty="0"/>
          </a:p>
        </p:txBody>
      </p:sp>
      <p:sp>
        <p:nvSpPr>
          <p:cNvPr id="5" name="Slide Number Placeholder 4">
            <a:extLst>
              <a:ext uri="{FF2B5EF4-FFF2-40B4-BE49-F238E27FC236}">
                <a16:creationId xmlns:a16="http://schemas.microsoft.com/office/drawing/2014/main" id="{C03E7560-BD05-4C43-B53C-81EEB41FBF28}"/>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340528224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C65E68-A18D-44BE-A3A2-AE09682CBD11}"/>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3" name="Footer Placeholder 2">
            <a:extLst>
              <a:ext uri="{FF2B5EF4-FFF2-40B4-BE49-F238E27FC236}">
                <a16:creationId xmlns:a16="http://schemas.microsoft.com/office/drawing/2014/main" id="{FDDDCDE4-0B5B-4045-B96B-C3FD6B1AE2B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F7734A8-75A3-41E2-914F-87BDD72742B1}"/>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3666164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53EF-3FBE-4425-A8FB-A0539D2BD2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F5F952C-4163-4A86-ADEC-7FE14B174B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B4E761F-7378-4742-8B17-C6694455F0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50B36-2A6D-4E74-A734-64AC97080DFA}"/>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6" name="Footer Placeholder 5">
            <a:extLst>
              <a:ext uri="{FF2B5EF4-FFF2-40B4-BE49-F238E27FC236}">
                <a16:creationId xmlns:a16="http://schemas.microsoft.com/office/drawing/2014/main" id="{A78405EA-A8DD-4BB1-9D30-06BB995F5C2E}"/>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D2877709-F6EE-42E8-8E0E-342BE99D4212}"/>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322219593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10"/>
          <p:cNvSpPr>
            <a:spLocks noGrp="1"/>
          </p:cNvSpPr>
          <p:nvPr>
            <p:ph type="body" sz="quarter" idx="14" hasCustomPrompt="1"/>
          </p:nvPr>
        </p:nvSpPr>
        <p:spPr>
          <a:xfrm>
            <a:off x="725300" y="4819910"/>
            <a:ext cx="4382655" cy="480796"/>
          </a:xfrm>
        </p:spPr>
        <p:txBody>
          <a:bodyPr anchor="ctr">
            <a:normAutofit/>
          </a:bodyPr>
          <a:lstStyle>
            <a:lvl1pPr marL="0" indent="0">
              <a:buNone/>
              <a:defRPr sz="2000" b="1">
                <a:solidFill>
                  <a:schemeClr val="tx1"/>
                </a:solidFill>
              </a:defRPr>
            </a:lvl1pPr>
          </a:lstStyle>
          <a:p>
            <a:pPr lvl="0"/>
            <a:r>
              <a:rPr lang="en-GB" dirty="0"/>
              <a:t>Month Year</a:t>
            </a:r>
            <a:endParaRPr lang="en-US" dirty="0"/>
          </a:p>
        </p:txBody>
      </p:sp>
      <p:sp>
        <p:nvSpPr>
          <p:cNvPr id="11" name="Text Placeholder 10"/>
          <p:cNvSpPr>
            <a:spLocks noGrp="1"/>
          </p:cNvSpPr>
          <p:nvPr>
            <p:ph type="body" sz="quarter" idx="13" hasCustomPrompt="1"/>
          </p:nvPr>
        </p:nvSpPr>
        <p:spPr>
          <a:xfrm>
            <a:off x="725303" y="2687997"/>
            <a:ext cx="5508229" cy="677108"/>
          </a:xfrm>
        </p:spPr>
        <p:txBody>
          <a:bodyPr wrap="square" anchor="t" anchorCtr="0">
            <a:spAutoFit/>
          </a:bodyPr>
          <a:lstStyle>
            <a:lvl1pPr marL="0" indent="0">
              <a:buNone/>
              <a:defRPr sz="4400" b="1" baseline="0">
                <a:solidFill>
                  <a:schemeClr val="tx1"/>
                </a:solidFill>
              </a:defRPr>
            </a:lvl1pPr>
          </a:lstStyle>
          <a:p>
            <a:pPr lvl="0"/>
            <a:r>
              <a:rPr lang="en-GB" dirty="0"/>
              <a:t>Title of presentation</a:t>
            </a:r>
          </a:p>
        </p:txBody>
      </p:sp>
      <p:cxnSp>
        <p:nvCxnSpPr>
          <p:cNvPr id="17" name="Straight Connector 16">
            <a:extLst>
              <a:ext uri="{FF2B5EF4-FFF2-40B4-BE49-F238E27FC236}">
                <a16:creationId xmlns:a16="http://schemas.microsoft.com/office/drawing/2014/main" id="{3A7F168F-BF0C-5E44-87F5-5BA3AA7DC4F9}"/>
              </a:ext>
            </a:extLst>
          </p:cNvPr>
          <p:cNvCxnSpPr/>
          <p:nvPr userDrawn="1"/>
        </p:nvCxnSpPr>
        <p:spPr>
          <a:xfrm>
            <a:off x="736453" y="2386046"/>
            <a:ext cx="1329629" cy="0"/>
          </a:xfrm>
          <a:prstGeom prst="line">
            <a:avLst/>
          </a:prstGeom>
          <a:ln w="10795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1662DC5C-923A-D948-B0B1-8BCBEFD51827}"/>
              </a:ext>
            </a:extLst>
          </p:cNvPr>
          <p:cNvPicPr>
            <a:picLocks noChangeAspect="1"/>
          </p:cNvPicPr>
          <p:nvPr userDrawn="1"/>
        </p:nvPicPr>
        <p:blipFill>
          <a:blip r:embed="rId2"/>
          <a:stretch>
            <a:fillRect/>
          </a:stretch>
        </p:blipFill>
        <p:spPr>
          <a:xfrm>
            <a:off x="10518542" y="603250"/>
            <a:ext cx="1079500" cy="1079500"/>
          </a:xfrm>
          <a:prstGeom prst="rect">
            <a:avLst/>
          </a:prstGeom>
        </p:spPr>
      </p:pic>
      <p:sp>
        <p:nvSpPr>
          <p:cNvPr id="3" name="AutoShape 3">
            <a:extLst>
              <a:ext uri="{FF2B5EF4-FFF2-40B4-BE49-F238E27FC236}">
                <a16:creationId xmlns:a16="http://schemas.microsoft.com/office/drawing/2014/main" id="{39DD6D91-F8BD-4465-940F-DC17BCDA7206}"/>
              </a:ext>
            </a:extLst>
          </p:cNvPr>
          <p:cNvSpPr>
            <a:spLocks noChangeAspect="1" noChangeArrowheads="1" noTextEdit="1"/>
          </p:cNvSpPr>
          <p:nvPr userDrawn="1"/>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5">
            <a:extLst>
              <a:ext uri="{FF2B5EF4-FFF2-40B4-BE49-F238E27FC236}">
                <a16:creationId xmlns:a16="http://schemas.microsoft.com/office/drawing/2014/main" id="{4C62A6C9-2EEC-46F8-97FF-9879BB22DA5E}"/>
              </a:ext>
            </a:extLst>
          </p:cNvPr>
          <p:cNvSpPr>
            <a:spLocks/>
          </p:cNvSpPr>
          <p:nvPr userDrawn="1"/>
        </p:nvSpPr>
        <p:spPr bwMode="auto">
          <a:xfrm>
            <a:off x="0" y="0"/>
            <a:ext cx="12207875" cy="6867525"/>
          </a:xfrm>
          <a:custGeom>
            <a:avLst/>
            <a:gdLst>
              <a:gd name="T0" fmla="*/ 0 w 12801"/>
              <a:gd name="T1" fmla="*/ 7199 h 7199"/>
              <a:gd name="T2" fmla="*/ 0 w 12801"/>
              <a:gd name="T3" fmla="*/ 7199 h 7199"/>
              <a:gd name="T4" fmla="*/ 12801 w 12801"/>
              <a:gd name="T5" fmla="*/ 7199 h 7199"/>
              <a:gd name="T6" fmla="*/ 12801 w 12801"/>
              <a:gd name="T7" fmla="*/ 0 h 7199"/>
              <a:gd name="T8" fmla="*/ 0 w 12801"/>
              <a:gd name="T9" fmla="*/ 0 h 7199"/>
              <a:gd name="T10" fmla="*/ 0 w 12801"/>
              <a:gd name="T11" fmla="*/ 7199 h 7199"/>
            </a:gdLst>
            <a:ahLst/>
            <a:cxnLst>
              <a:cxn ang="0">
                <a:pos x="T0" y="T1"/>
              </a:cxn>
              <a:cxn ang="0">
                <a:pos x="T2" y="T3"/>
              </a:cxn>
              <a:cxn ang="0">
                <a:pos x="T4" y="T5"/>
              </a:cxn>
              <a:cxn ang="0">
                <a:pos x="T6" y="T7"/>
              </a:cxn>
              <a:cxn ang="0">
                <a:pos x="T8" y="T9"/>
              </a:cxn>
              <a:cxn ang="0">
                <a:pos x="T10" y="T11"/>
              </a:cxn>
            </a:cxnLst>
            <a:rect l="0" t="0" r="r" b="b"/>
            <a:pathLst>
              <a:path w="12801" h="7199">
                <a:moveTo>
                  <a:pt x="0" y="7199"/>
                </a:moveTo>
                <a:lnTo>
                  <a:pt x="0" y="7199"/>
                </a:lnTo>
                <a:lnTo>
                  <a:pt x="12801" y="7199"/>
                </a:lnTo>
                <a:lnTo>
                  <a:pt x="12801" y="0"/>
                </a:lnTo>
                <a:lnTo>
                  <a:pt x="0" y="0"/>
                </a:lnTo>
                <a:lnTo>
                  <a:pt x="0" y="7199"/>
                </a:lnTo>
                <a:close/>
              </a:path>
            </a:pathLst>
          </a:custGeom>
          <a:solidFill>
            <a:srgbClr val="A5DAC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6" name="Freeform 6">
            <a:extLst>
              <a:ext uri="{FF2B5EF4-FFF2-40B4-BE49-F238E27FC236}">
                <a16:creationId xmlns:a16="http://schemas.microsoft.com/office/drawing/2014/main" id="{AA4085C1-9FB4-47D9-90D9-4A299BB890CC}"/>
              </a:ext>
            </a:extLst>
          </p:cNvPr>
          <p:cNvSpPr>
            <a:spLocks/>
          </p:cNvSpPr>
          <p:nvPr userDrawn="1"/>
        </p:nvSpPr>
        <p:spPr bwMode="auto">
          <a:xfrm>
            <a:off x="0" y="5414963"/>
            <a:ext cx="12206288" cy="1452563"/>
          </a:xfrm>
          <a:custGeom>
            <a:avLst/>
            <a:gdLst>
              <a:gd name="T0" fmla="*/ 0 w 12801"/>
              <a:gd name="T1" fmla="*/ 1522 h 1522"/>
              <a:gd name="T2" fmla="*/ 0 w 12801"/>
              <a:gd name="T3" fmla="*/ 1522 h 1522"/>
              <a:gd name="T4" fmla="*/ 12801 w 12801"/>
              <a:gd name="T5" fmla="*/ 1522 h 1522"/>
              <a:gd name="T6" fmla="*/ 12801 w 12801"/>
              <a:gd name="T7" fmla="*/ 0 h 1522"/>
              <a:gd name="T8" fmla="*/ 0 w 12801"/>
              <a:gd name="T9" fmla="*/ 0 h 1522"/>
              <a:gd name="T10" fmla="*/ 0 w 12801"/>
              <a:gd name="T11" fmla="*/ 1522 h 1522"/>
            </a:gdLst>
            <a:ahLst/>
            <a:cxnLst>
              <a:cxn ang="0">
                <a:pos x="T0" y="T1"/>
              </a:cxn>
              <a:cxn ang="0">
                <a:pos x="T2" y="T3"/>
              </a:cxn>
              <a:cxn ang="0">
                <a:pos x="T4" y="T5"/>
              </a:cxn>
              <a:cxn ang="0">
                <a:pos x="T6" y="T7"/>
              </a:cxn>
              <a:cxn ang="0">
                <a:pos x="T8" y="T9"/>
              </a:cxn>
              <a:cxn ang="0">
                <a:pos x="T10" y="T11"/>
              </a:cxn>
            </a:cxnLst>
            <a:rect l="0" t="0" r="r" b="b"/>
            <a:pathLst>
              <a:path w="12801" h="1522">
                <a:moveTo>
                  <a:pt x="0" y="1522"/>
                </a:moveTo>
                <a:lnTo>
                  <a:pt x="0" y="1522"/>
                </a:lnTo>
                <a:lnTo>
                  <a:pt x="12801" y="1522"/>
                </a:lnTo>
                <a:lnTo>
                  <a:pt x="12801" y="0"/>
                </a:lnTo>
                <a:lnTo>
                  <a:pt x="0" y="0"/>
                </a:lnTo>
                <a:lnTo>
                  <a:pt x="0" y="1522"/>
                </a:lnTo>
                <a:close/>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E73A383A-1319-4ECA-98A8-F09ACDE5D5AC}"/>
              </a:ext>
            </a:extLst>
          </p:cNvPr>
          <p:cNvSpPr>
            <a:spLocks/>
          </p:cNvSpPr>
          <p:nvPr userDrawn="1"/>
        </p:nvSpPr>
        <p:spPr bwMode="auto">
          <a:xfrm>
            <a:off x="0" y="0"/>
            <a:ext cx="12206288" cy="1947863"/>
          </a:xfrm>
          <a:custGeom>
            <a:avLst/>
            <a:gdLst>
              <a:gd name="T0" fmla="*/ 0 w 12801"/>
              <a:gd name="T1" fmla="*/ 2042 h 2042"/>
              <a:gd name="T2" fmla="*/ 0 w 12801"/>
              <a:gd name="T3" fmla="*/ 2042 h 2042"/>
              <a:gd name="T4" fmla="*/ 12801 w 12801"/>
              <a:gd name="T5" fmla="*/ 2042 h 2042"/>
              <a:gd name="T6" fmla="*/ 12801 w 12801"/>
              <a:gd name="T7" fmla="*/ 0 h 2042"/>
              <a:gd name="T8" fmla="*/ 0 w 12801"/>
              <a:gd name="T9" fmla="*/ 0 h 2042"/>
              <a:gd name="T10" fmla="*/ 0 w 12801"/>
              <a:gd name="T11" fmla="*/ 2042 h 2042"/>
            </a:gdLst>
            <a:ahLst/>
            <a:cxnLst>
              <a:cxn ang="0">
                <a:pos x="T0" y="T1"/>
              </a:cxn>
              <a:cxn ang="0">
                <a:pos x="T2" y="T3"/>
              </a:cxn>
              <a:cxn ang="0">
                <a:pos x="T4" y="T5"/>
              </a:cxn>
              <a:cxn ang="0">
                <a:pos x="T6" y="T7"/>
              </a:cxn>
              <a:cxn ang="0">
                <a:pos x="T8" y="T9"/>
              </a:cxn>
              <a:cxn ang="0">
                <a:pos x="T10" y="T11"/>
              </a:cxn>
            </a:cxnLst>
            <a:rect l="0" t="0" r="r" b="b"/>
            <a:pathLst>
              <a:path w="12801" h="2042">
                <a:moveTo>
                  <a:pt x="0" y="2042"/>
                </a:moveTo>
                <a:lnTo>
                  <a:pt x="0" y="2042"/>
                </a:lnTo>
                <a:lnTo>
                  <a:pt x="12801" y="2042"/>
                </a:lnTo>
                <a:lnTo>
                  <a:pt x="12801" y="0"/>
                </a:lnTo>
                <a:lnTo>
                  <a:pt x="0" y="0"/>
                </a:lnTo>
                <a:lnTo>
                  <a:pt x="0" y="2042"/>
                </a:lnTo>
                <a:close/>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5183906F-EE96-4764-AFFA-B22C2CB4440A}"/>
              </a:ext>
            </a:extLst>
          </p:cNvPr>
          <p:cNvSpPr>
            <a:spLocks/>
          </p:cNvSpPr>
          <p:nvPr userDrawn="1"/>
        </p:nvSpPr>
        <p:spPr bwMode="auto">
          <a:xfrm>
            <a:off x="10633075" y="2971800"/>
            <a:ext cx="1135063" cy="2149475"/>
          </a:xfrm>
          <a:custGeom>
            <a:avLst/>
            <a:gdLst>
              <a:gd name="T0" fmla="*/ 1177 w 1190"/>
              <a:gd name="T1" fmla="*/ 814 h 2253"/>
              <a:gd name="T2" fmla="*/ 1177 w 1190"/>
              <a:gd name="T3" fmla="*/ 814 h 2253"/>
              <a:gd name="T4" fmla="*/ 1085 w 1190"/>
              <a:gd name="T5" fmla="*/ 257 h 2253"/>
              <a:gd name="T6" fmla="*/ 1063 w 1190"/>
              <a:gd name="T7" fmla="*/ 163 h 2253"/>
              <a:gd name="T8" fmla="*/ 761 w 1190"/>
              <a:gd name="T9" fmla="*/ 0 h 2253"/>
              <a:gd name="T10" fmla="*/ 595 w 1190"/>
              <a:gd name="T11" fmla="*/ 0 h 2253"/>
              <a:gd name="T12" fmla="*/ 429 w 1190"/>
              <a:gd name="T13" fmla="*/ 0 h 2253"/>
              <a:gd name="T14" fmla="*/ 127 w 1190"/>
              <a:gd name="T15" fmla="*/ 163 h 2253"/>
              <a:gd name="T16" fmla="*/ 106 w 1190"/>
              <a:gd name="T17" fmla="*/ 257 h 2253"/>
              <a:gd name="T18" fmla="*/ 13 w 1190"/>
              <a:gd name="T19" fmla="*/ 814 h 2253"/>
              <a:gd name="T20" fmla="*/ 117 w 1190"/>
              <a:gd name="T21" fmla="*/ 988 h 2253"/>
              <a:gd name="T22" fmla="*/ 226 w 1190"/>
              <a:gd name="T23" fmla="*/ 966 h 2253"/>
              <a:gd name="T24" fmla="*/ 225 w 1190"/>
              <a:gd name="T25" fmla="*/ 969 h 2253"/>
              <a:gd name="T26" fmla="*/ 244 w 1190"/>
              <a:gd name="T27" fmla="*/ 2069 h 2253"/>
              <a:gd name="T28" fmla="*/ 433 w 1190"/>
              <a:gd name="T29" fmla="*/ 2253 h 2253"/>
              <a:gd name="T30" fmla="*/ 605 w 1190"/>
              <a:gd name="T31" fmla="*/ 2068 h 2253"/>
              <a:gd name="T32" fmla="*/ 776 w 1190"/>
              <a:gd name="T33" fmla="*/ 2253 h 2253"/>
              <a:gd name="T34" fmla="*/ 965 w 1190"/>
              <a:gd name="T35" fmla="*/ 2069 h 2253"/>
              <a:gd name="T36" fmla="*/ 948 w 1190"/>
              <a:gd name="T37" fmla="*/ 960 h 2253"/>
              <a:gd name="T38" fmla="*/ 946 w 1190"/>
              <a:gd name="T39" fmla="*/ 949 h 2253"/>
              <a:gd name="T40" fmla="*/ 1073 w 1190"/>
              <a:gd name="T41" fmla="*/ 988 h 2253"/>
              <a:gd name="T42" fmla="*/ 1177 w 1190"/>
              <a:gd name="T43" fmla="*/ 814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0" h="2253">
                <a:moveTo>
                  <a:pt x="1177" y="814"/>
                </a:moveTo>
                <a:lnTo>
                  <a:pt x="1177" y="814"/>
                </a:lnTo>
                <a:lnTo>
                  <a:pt x="1085" y="257"/>
                </a:lnTo>
                <a:cubicBezTo>
                  <a:pt x="1085" y="257"/>
                  <a:pt x="1077" y="192"/>
                  <a:pt x="1063" y="163"/>
                </a:cubicBezTo>
                <a:cubicBezTo>
                  <a:pt x="1030" y="91"/>
                  <a:pt x="892" y="0"/>
                  <a:pt x="761" y="0"/>
                </a:cubicBezTo>
                <a:lnTo>
                  <a:pt x="595" y="0"/>
                </a:lnTo>
                <a:lnTo>
                  <a:pt x="429" y="0"/>
                </a:lnTo>
                <a:cubicBezTo>
                  <a:pt x="299" y="0"/>
                  <a:pt x="160" y="91"/>
                  <a:pt x="127" y="163"/>
                </a:cubicBezTo>
                <a:cubicBezTo>
                  <a:pt x="113" y="192"/>
                  <a:pt x="106" y="257"/>
                  <a:pt x="106" y="257"/>
                </a:cubicBezTo>
                <a:lnTo>
                  <a:pt x="13" y="814"/>
                </a:lnTo>
                <a:cubicBezTo>
                  <a:pt x="0" y="891"/>
                  <a:pt x="47" y="969"/>
                  <a:pt x="117" y="988"/>
                </a:cubicBezTo>
                <a:cubicBezTo>
                  <a:pt x="156" y="998"/>
                  <a:pt x="195" y="989"/>
                  <a:pt x="226" y="966"/>
                </a:cubicBezTo>
                <a:lnTo>
                  <a:pt x="225" y="969"/>
                </a:lnTo>
                <a:lnTo>
                  <a:pt x="244" y="2069"/>
                </a:lnTo>
                <a:cubicBezTo>
                  <a:pt x="254" y="2170"/>
                  <a:pt x="339" y="2253"/>
                  <a:pt x="433" y="2253"/>
                </a:cubicBezTo>
                <a:cubicBezTo>
                  <a:pt x="527" y="2253"/>
                  <a:pt x="605" y="2170"/>
                  <a:pt x="605" y="2068"/>
                </a:cubicBezTo>
                <a:cubicBezTo>
                  <a:pt x="605" y="2170"/>
                  <a:pt x="682" y="2253"/>
                  <a:pt x="776" y="2253"/>
                </a:cubicBezTo>
                <a:cubicBezTo>
                  <a:pt x="871" y="2253"/>
                  <a:pt x="956" y="2170"/>
                  <a:pt x="965" y="2069"/>
                </a:cubicBezTo>
                <a:lnTo>
                  <a:pt x="948" y="960"/>
                </a:lnTo>
                <a:lnTo>
                  <a:pt x="946" y="949"/>
                </a:lnTo>
                <a:cubicBezTo>
                  <a:pt x="979" y="984"/>
                  <a:pt x="1027" y="1000"/>
                  <a:pt x="1073" y="988"/>
                </a:cubicBezTo>
                <a:cubicBezTo>
                  <a:pt x="1143" y="969"/>
                  <a:pt x="1190" y="891"/>
                  <a:pt x="1177" y="814"/>
                </a:cubicBezTo>
                <a:close/>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 name="Freeform 9">
            <a:extLst>
              <a:ext uri="{FF2B5EF4-FFF2-40B4-BE49-F238E27FC236}">
                <a16:creationId xmlns:a16="http://schemas.microsoft.com/office/drawing/2014/main" id="{C5CCF116-C0F5-41DA-8908-2D7AECEA3E6A}"/>
              </a:ext>
            </a:extLst>
          </p:cNvPr>
          <p:cNvSpPr>
            <a:spLocks/>
          </p:cNvSpPr>
          <p:nvPr userDrawn="1"/>
        </p:nvSpPr>
        <p:spPr bwMode="auto">
          <a:xfrm>
            <a:off x="10872788" y="2317750"/>
            <a:ext cx="654050" cy="654050"/>
          </a:xfrm>
          <a:custGeom>
            <a:avLst/>
            <a:gdLst>
              <a:gd name="T0" fmla="*/ 686 w 686"/>
              <a:gd name="T1" fmla="*/ 342 h 685"/>
              <a:gd name="T2" fmla="*/ 686 w 686"/>
              <a:gd name="T3" fmla="*/ 342 h 685"/>
              <a:gd name="T4" fmla="*/ 343 w 686"/>
              <a:gd name="T5" fmla="*/ 0 h 685"/>
              <a:gd name="T6" fmla="*/ 0 w 686"/>
              <a:gd name="T7" fmla="*/ 342 h 685"/>
              <a:gd name="T8" fmla="*/ 343 w 686"/>
              <a:gd name="T9" fmla="*/ 685 h 685"/>
              <a:gd name="T10" fmla="*/ 686 w 686"/>
              <a:gd name="T11" fmla="*/ 342 h 685"/>
            </a:gdLst>
            <a:ahLst/>
            <a:cxnLst>
              <a:cxn ang="0">
                <a:pos x="T0" y="T1"/>
              </a:cxn>
              <a:cxn ang="0">
                <a:pos x="T2" y="T3"/>
              </a:cxn>
              <a:cxn ang="0">
                <a:pos x="T4" y="T5"/>
              </a:cxn>
              <a:cxn ang="0">
                <a:pos x="T6" y="T7"/>
              </a:cxn>
              <a:cxn ang="0">
                <a:pos x="T8" y="T9"/>
              </a:cxn>
              <a:cxn ang="0">
                <a:pos x="T10" y="T11"/>
              </a:cxn>
            </a:cxnLst>
            <a:rect l="0" t="0" r="r" b="b"/>
            <a:pathLst>
              <a:path w="686" h="685">
                <a:moveTo>
                  <a:pt x="686" y="342"/>
                </a:moveTo>
                <a:lnTo>
                  <a:pt x="686" y="342"/>
                </a:lnTo>
                <a:cubicBezTo>
                  <a:pt x="686" y="153"/>
                  <a:pt x="533" y="0"/>
                  <a:pt x="343" y="0"/>
                </a:cubicBezTo>
                <a:cubicBezTo>
                  <a:pt x="154" y="0"/>
                  <a:pt x="0" y="153"/>
                  <a:pt x="0" y="342"/>
                </a:cubicBezTo>
                <a:cubicBezTo>
                  <a:pt x="0" y="532"/>
                  <a:pt x="154" y="685"/>
                  <a:pt x="343" y="685"/>
                </a:cubicBezTo>
                <a:cubicBezTo>
                  <a:pt x="533" y="685"/>
                  <a:pt x="686" y="532"/>
                  <a:pt x="686" y="342"/>
                </a:cubicBezTo>
                <a:close/>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2CF1CAB9-DE03-4FB4-97E2-5F5EA0D27489}"/>
              </a:ext>
            </a:extLst>
          </p:cNvPr>
          <p:cNvSpPr>
            <a:spLocks/>
          </p:cNvSpPr>
          <p:nvPr userDrawn="1"/>
        </p:nvSpPr>
        <p:spPr bwMode="auto">
          <a:xfrm>
            <a:off x="8220075" y="3278188"/>
            <a:ext cx="2190750" cy="1843088"/>
          </a:xfrm>
          <a:custGeom>
            <a:avLst/>
            <a:gdLst>
              <a:gd name="T0" fmla="*/ 2297 w 2297"/>
              <a:gd name="T1" fmla="*/ 0 h 1932"/>
              <a:gd name="T2" fmla="*/ 2297 w 2297"/>
              <a:gd name="T3" fmla="*/ 0 h 1932"/>
              <a:gd name="T4" fmla="*/ 2297 w 2297"/>
              <a:gd name="T5" fmla="*/ 1537 h 1932"/>
              <a:gd name="T6" fmla="*/ 1902 w 2297"/>
              <a:gd name="T7" fmla="*/ 1932 h 1932"/>
              <a:gd name="T8" fmla="*/ 394 w 2297"/>
              <a:gd name="T9" fmla="*/ 1932 h 1932"/>
              <a:gd name="T10" fmla="*/ 0 w 2297"/>
              <a:gd name="T11" fmla="*/ 1537 h 1932"/>
              <a:gd name="T12" fmla="*/ 0 w 2297"/>
              <a:gd name="T13" fmla="*/ 0 h 1932"/>
            </a:gdLst>
            <a:ahLst/>
            <a:cxnLst>
              <a:cxn ang="0">
                <a:pos x="T0" y="T1"/>
              </a:cxn>
              <a:cxn ang="0">
                <a:pos x="T2" y="T3"/>
              </a:cxn>
              <a:cxn ang="0">
                <a:pos x="T4" y="T5"/>
              </a:cxn>
              <a:cxn ang="0">
                <a:pos x="T6" y="T7"/>
              </a:cxn>
              <a:cxn ang="0">
                <a:pos x="T8" y="T9"/>
              </a:cxn>
              <a:cxn ang="0">
                <a:pos x="T10" y="T11"/>
              </a:cxn>
              <a:cxn ang="0">
                <a:pos x="T12" y="T13"/>
              </a:cxn>
            </a:cxnLst>
            <a:rect l="0" t="0" r="r" b="b"/>
            <a:pathLst>
              <a:path w="2297" h="1932">
                <a:moveTo>
                  <a:pt x="2297" y="0"/>
                </a:moveTo>
                <a:lnTo>
                  <a:pt x="2297" y="0"/>
                </a:lnTo>
                <a:lnTo>
                  <a:pt x="2297" y="1537"/>
                </a:lnTo>
                <a:cubicBezTo>
                  <a:pt x="2297" y="1754"/>
                  <a:pt x="2119" y="1932"/>
                  <a:pt x="1902" y="1932"/>
                </a:cubicBezTo>
                <a:lnTo>
                  <a:pt x="394" y="1932"/>
                </a:lnTo>
                <a:cubicBezTo>
                  <a:pt x="177" y="1932"/>
                  <a:pt x="0" y="1754"/>
                  <a:pt x="0" y="1537"/>
                </a:cubicBezTo>
                <a:lnTo>
                  <a:pt x="0" y="0"/>
                </a:lnTo>
              </a:path>
            </a:pathLst>
          </a:custGeom>
          <a:noFill/>
          <a:ln w="31750"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A8B01D19-765A-47AC-B3EF-E9325F5BF422}"/>
              </a:ext>
            </a:extLst>
          </p:cNvPr>
          <p:cNvSpPr>
            <a:spLocks/>
          </p:cNvSpPr>
          <p:nvPr userDrawn="1"/>
        </p:nvSpPr>
        <p:spPr bwMode="auto">
          <a:xfrm>
            <a:off x="9445625" y="3460750"/>
            <a:ext cx="690563" cy="901700"/>
          </a:xfrm>
          <a:custGeom>
            <a:avLst/>
            <a:gdLst>
              <a:gd name="T0" fmla="*/ 675 w 724"/>
              <a:gd name="T1" fmla="*/ 271 h 945"/>
              <a:gd name="T2" fmla="*/ 675 w 724"/>
              <a:gd name="T3" fmla="*/ 271 h 945"/>
              <a:gd name="T4" fmla="*/ 632 w 724"/>
              <a:gd name="T5" fmla="*/ 49 h 945"/>
              <a:gd name="T6" fmla="*/ 411 w 724"/>
              <a:gd name="T7" fmla="*/ 93 h 945"/>
              <a:gd name="T8" fmla="*/ 395 w 724"/>
              <a:gd name="T9" fmla="*/ 121 h 945"/>
              <a:gd name="T10" fmla="*/ 25 w 724"/>
              <a:gd name="T11" fmla="*/ 812 h 945"/>
              <a:gd name="T12" fmla="*/ 46 w 724"/>
              <a:gd name="T13" fmla="*/ 921 h 945"/>
              <a:gd name="T14" fmla="*/ 155 w 724"/>
              <a:gd name="T15" fmla="*/ 900 h 945"/>
              <a:gd name="T16" fmla="*/ 655 w 724"/>
              <a:gd name="T17" fmla="*/ 295 h 945"/>
              <a:gd name="T18" fmla="*/ 675 w 724"/>
              <a:gd name="T19" fmla="*/ 271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4" h="945">
                <a:moveTo>
                  <a:pt x="675" y="271"/>
                </a:moveTo>
                <a:lnTo>
                  <a:pt x="675" y="271"/>
                </a:lnTo>
                <a:cubicBezTo>
                  <a:pt x="724" y="198"/>
                  <a:pt x="705" y="99"/>
                  <a:pt x="632" y="49"/>
                </a:cubicBezTo>
                <a:cubicBezTo>
                  <a:pt x="559" y="0"/>
                  <a:pt x="460" y="20"/>
                  <a:pt x="411" y="93"/>
                </a:cubicBezTo>
                <a:cubicBezTo>
                  <a:pt x="404" y="102"/>
                  <a:pt x="399" y="111"/>
                  <a:pt x="395" y="121"/>
                </a:cubicBezTo>
                <a:lnTo>
                  <a:pt x="25" y="812"/>
                </a:lnTo>
                <a:cubicBezTo>
                  <a:pt x="0" y="848"/>
                  <a:pt x="10" y="897"/>
                  <a:pt x="46" y="921"/>
                </a:cubicBezTo>
                <a:cubicBezTo>
                  <a:pt x="82" y="945"/>
                  <a:pt x="131" y="936"/>
                  <a:pt x="155" y="900"/>
                </a:cubicBezTo>
                <a:lnTo>
                  <a:pt x="655" y="295"/>
                </a:lnTo>
                <a:cubicBezTo>
                  <a:pt x="662" y="288"/>
                  <a:pt x="669" y="280"/>
                  <a:pt x="675" y="271"/>
                </a:cubicBezTo>
                <a:close/>
              </a:path>
            </a:pathLst>
          </a:custGeom>
          <a:solidFill>
            <a:srgbClr val="F9BD6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Freeform 14">
            <a:extLst>
              <a:ext uri="{FF2B5EF4-FFF2-40B4-BE49-F238E27FC236}">
                <a16:creationId xmlns:a16="http://schemas.microsoft.com/office/drawing/2014/main" id="{1DE97B6C-C327-4F97-9163-74993BAFD75D}"/>
              </a:ext>
            </a:extLst>
          </p:cNvPr>
          <p:cNvSpPr>
            <a:spLocks/>
          </p:cNvSpPr>
          <p:nvPr userDrawn="1"/>
        </p:nvSpPr>
        <p:spPr bwMode="auto">
          <a:xfrm>
            <a:off x="9445625" y="3460750"/>
            <a:ext cx="690563" cy="901700"/>
          </a:xfrm>
          <a:custGeom>
            <a:avLst/>
            <a:gdLst>
              <a:gd name="T0" fmla="*/ 675 w 724"/>
              <a:gd name="T1" fmla="*/ 271 h 945"/>
              <a:gd name="T2" fmla="*/ 675 w 724"/>
              <a:gd name="T3" fmla="*/ 271 h 945"/>
              <a:gd name="T4" fmla="*/ 632 w 724"/>
              <a:gd name="T5" fmla="*/ 49 h 945"/>
              <a:gd name="T6" fmla="*/ 411 w 724"/>
              <a:gd name="T7" fmla="*/ 93 h 945"/>
              <a:gd name="T8" fmla="*/ 395 w 724"/>
              <a:gd name="T9" fmla="*/ 121 h 945"/>
              <a:gd name="T10" fmla="*/ 25 w 724"/>
              <a:gd name="T11" fmla="*/ 812 h 945"/>
              <a:gd name="T12" fmla="*/ 46 w 724"/>
              <a:gd name="T13" fmla="*/ 921 h 945"/>
              <a:gd name="T14" fmla="*/ 155 w 724"/>
              <a:gd name="T15" fmla="*/ 900 h 945"/>
              <a:gd name="T16" fmla="*/ 655 w 724"/>
              <a:gd name="T17" fmla="*/ 295 h 945"/>
              <a:gd name="T18" fmla="*/ 675 w 724"/>
              <a:gd name="T19" fmla="*/ 271 h 945"/>
              <a:gd name="T20" fmla="*/ 675 w 724"/>
              <a:gd name="T21" fmla="*/ 271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4" h="945">
                <a:moveTo>
                  <a:pt x="675" y="271"/>
                </a:moveTo>
                <a:lnTo>
                  <a:pt x="675" y="271"/>
                </a:lnTo>
                <a:cubicBezTo>
                  <a:pt x="724" y="198"/>
                  <a:pt x="705" y="99"/>
                  <a:pt x="632" y="49"/>
                </a:cubicBezTo>
                <a:cubicBezTo>
                  <a:pt x="559" y="0"/>
                  <a:pt x="460" y="20"/>
                  <a:pt x="411" y="93"/>
                </a:cubicBezTo>
                <a:cubicBezTo>
                  <a:pt x="404" y="102"/>
                  <a:pt x="399" y="111"/>
                  <a:pt x="395" y="121"/>
                </a:cubicBezTo>
                <a:lnTo>
                  <a:pt x="25" y="812"/>
                </a:lnTo>
                <a:cubicBezTo>
                  <a:pt x="0" y="848"/>
                  <a:pt x="10" y="897"/>
                  <a:pt x="46" y="921"/>
                </a:cubicBezTo>
                <a:cubicBezTo>
                  <a:pt x="82" y="945"/>
                  <a:pt x="131" y="936"/>
                  <a:pt x="155" y="900"/>
                </a:cubicBezTo>
                <a:lnTo>
                  <a:pt x="655" y="295"/>
                </a:lnTo>
                <a:cubicBezTo>
                  <a:pt x="662" y="288"/>
                  <a:pt x="669" y="280"/>
                  <a:pt x="675" y="271"/>
                </a:cubicBezTo>
                <a:lnTo>
                  <a:pt x="675" y="271"/>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Freeform 15">
            <a:extLst>
              <a:ext uri="{FF2B5EF4-FFF2-40B4-BE49-F238E27FC236}">
                <a16:creationId xmlns:a16="http://schemas.microsoft.com/office/drawing/2014/main" id="{25808EA0-D68D-48FF-82B6-C92696CF769E}"/>
              </a:ext>
            </a:extLst>
          </p:cNvPr>
          <p:cNvSpPr>
            <a:spLocks/>
          </p:cNvSpPr>
          <p:nvPr userDrawn="1"/>
        </p:nvSpPr>
        <p:spPr bwMode="auto">
          <a:xfrm>
            <a:off x="9490075" y="3506788"/>
            <a:ext cx="646113" cy="855663"/>
          </a:xfrm>
          <a:custGeom>
            <a:avLst/>
            <a:gdLst>
              <a:gd name="T0" fmla="*/ 0 w 678"/>
              <a:gd name="T1" fmla="*/ 872 h 896"/>
              <a:gd name="T2" fmla="*/ 0 w 678"/>
              <a:gd name="T3" fmla="*/ 872 h 896"/>
              <a:gd name="T4" fmla="*/ 109 w 678"/>
              <a:gd name="T5" fmla="*/ 851 h 896"/>
              <a:gd name="T6" fmla="*/ 609 w 678"/>
              <a:gd name="T7" fmla="*/ 246 h 896"/>
              <a:gd name="T8" fmla="*/ 629 w 678"/>
              <a:gd name="T9" fmla="*/ 222 h 896"/>
              <a:gd name="T10" fmla="*/ 586 w 678"/>
              <a:gd name="T11" fmla="*/ 0 h 896"/>
            </a:gdLst>
            <a:ahLst/>
            <a:cxnLst>
              <a:cxn ang="0">
                <a:pos x="T0" y="T1"/>
              </a:cxn>
              <a:cxn ang="0">
                <a:pos x="T2" y="T3"/>
              </a:cxn>
              <a:cxn ang="0">
                <a:pos x="T4" y="T5"/>
              </a:cxn>
              <a:cxn ang="0">
                <a:pos x="T6" y="T7"/>
              </a:cxn>
              <a:cxn ang="0">
                <a:pos x="T8" y="T9"/>
              </a:cxn>
              <a:cxn ang="0">
                <a:pos x="T10" y="T11"/>
              </a:cxn>
            </a:cxnLst>
            <a:rect l="0" t="0" r="r" b="b"/>
            <a:pathLst>
              <a:path w="678" h="896">
                <a:moveTo>
                  <a:pt x="0" y="872"/>
                </a:moveTo>
                <a:lnTo>
                  <a:pt x="0" y="872"/>
                </a:lnTo>
                <a:cubicBezTo>
                  <a:pt x="36" y="896"/>
                  <a:pt x="85" y="887"/>
                  <a:pt x="109" y="851"/>
                </a:cubicBezTo>
                <a:lnTo>
                  <a:pt x="609" y="246"/>
                </a:lnTo>
                <a:cubicBezTo>
                  <a:pt x="616" y="239"/>
                  <a:pt x="623" y="231"/>
                  <a:pt x="629" y="222"/>
                </a:cubicBezTo>
                <a:cubicBezTo>
                  <a:pt x="678" y="149"/>
                  <a:pt x="659" y="50"/>
                  <a:pt x="586" y="0"/>
                </a:cubicBezTo>
              </a:path>
            </a:pathLst>
          </a:custGeom>
          <a:solidFill>
            <a:srgbClr val="F58412"/>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Freeform 16">
            <a:extLst>
              <a:ext uri="{FF2B5EF4-FFF2-40B4-BE49-F238E27FC236}">
                <a16:creationId xmlns:a16="http://schemas.microsoft.com/office/drawing/2014/main" id="{726F93E4-6260-4FAC-A68B-469758BD6394}"/>
              </a:ext>
            </a:extLst>
          </p:cNvPr>
          <p:cNvSpPr>
            <a:spLocks/>
          </p:cNvSpPr>
          <p:nvPr userDrawn="1"/>
        </p:nvSpPr>
        <p:spPr bwMode="auto">
          <a:xfrm>
            <a:off x="9490075" y="3506788"/>
            <a:ext cx="646113" cy="855663"/>
          </a:xfrm>
          <a:custGeom>
            <a:avLst/>
            <a:gdLst>
              <a:gd name="T0" fmla="*/ 0 w 678"/>
              <a:gd name="T1" fmla="*/ 872 h 896"/>
              <a:gd name="T2" fmla="*/ 0 w 678"/>
              <a:gd name="T3" fmla="*/ 872 h 896"/>
              <a:gd name="T4" fmla="*/ 109 w 678"/>
              <a:gd name="T5" fmla="*/ 851 h 896"/>
              <a:gd name="T6" fmla="*/ 609 w 678"/>
              <a:gd name="T7" fmla="*/ 246 h 896"/>
              <a:gd name="T8" fmla="*/ 629 w 678"/>
              <a:gd name="T9" fmla="*/ 222 h 896"/>
              <a:gd name="T10" fmla="*/ 586 w 678"/>
              <a:gd name="T11" fmla="*/ 0 h 896"/>
            </a:gdLst>
            <a:ahLst/>
            <a:cxnLst>
              <a:cxn ang="0">
                <a:pos x="T0" y="T1"/>
              </a:cxn>
              <a:cxn ang="0">
                <a:pos x="T2" y="T3"/>
              </a:cxn>
              <a:cxn ang="0">
                <a:pos x="T4" y="T5"/>
              </a:cxn>
              <a:cxn ang="0">
                <a:pos x="T6" y="T7"/>
              </a:cxn>
              <a:cxn ang="0">
                <a:pos x="T8" y="T9"/>
              </a:cxn>
              <a:cxn ang="0">
                <a:pos x="T10" y="T11"/>
              </a:cxn>
            </a:cxnLst>
            <a:rect l="0" t="0" r="r" b="b"/>
            <a:pathLst>
              <a:path w="678" h="896">
                <a:moveTo>
                  <a:pt x="0" y="872"/>
                </a:moveTo>
                <a:lnTo>
                  <a:pt x="0" y="872"/>
                </a:lnTo>
                <a:cubicBezTo>
                  <a:pt x="36" y="896"/>
                  <a:pt x="85" y="887"/>
                  <a:pt x="109" y="851"/>
                </a:cubicBezTo>
                <a:lnTo>
                  <a:pt x="609" y="246"/>
                </a:lnTo>
                <a:cubicBezTo>
                  <a:pt x="616" y="239"/>
                  <a:pt x="623" y="231"/>
                  <a:pt x="629" y="222"/>
                </a:cubicBezTo>
                <a:cubicBezTo>
                  <a:pt x="678" y="149"/>
                  <a:pt x="659" y="50"/>
                  <a:pt x="586" y="0"/>
                </a:cubicBez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Freeform 17">
            <a:extLst>
              <a:ext uri="{FF2B5EF4-FFF2-40B4-BE49-F238E27FC236}">
                <a16:creationId xmlns:a16="http://schemas.microsoft.com/office/drawing/2014/main" id="{7EE381CD-AC11-4EC2-A532-90DC9054AA9E}"/>
              </a:ext>
            </a:extLst>
          </p:cNvPr>
          <p:cNvSpPr>
            <a:spLocks/>
          </p:cNvSpPr>
          <p:nvPr userDrawn="1"/>
        </p:nvSpPr>
        <p:spPr bwMode="auto">
          <a:xfrm>
            <a:off x="9790113" y="3636963"/>
            <a:ext cx="100013" cy="66675"/>
          </a:xfrm>
          <a:custGeom>
            <a:avLst/>
            <a:gdLst>
              <a:gd name="T0" fmla="*/ 0 w 104"/>
              <a:gd name="T1" fmla="*/ 0 h 70"/>
              <a:gd name="T2" fmla="*/ 0 w 104"/>
              <a:gd name="T3" fmla="*/ 0 h 70"/>
              <a:gd name="T4" fmla="*/ 104 w 104"/>
              <a:gd name="T5" fmla="*/ 70 h 70"/>
            </a:gdLst>
            <a:ahLst/>
            <a:cxnLst>
              <a:cxn ang="0">
                <a:pos x="T0" y="T1"/>
              </a:cxn>
              <a:cxn ang="0">
                <a:pos x="T2" y="T3"/>
              </a:cxn>
              <a:cxn ang="0">
                <a:pos x="T4" y="T5"/>
              </a:cxn>
            </a:cxnLst>
            <a:rect l="0" t="0" r="r" b="b"/>
            <a:pathLst>
              <a:path w="104" h="70">
                <a:moveTo>
                  <a:pt x="0" y="0"/>
                </a:moveTo>
                <a:lnTo>
                  <a:pt x="0" y="0"/>
                </a:lnTo>
                <a:lnTo>
                  <a:pt x="104" y="70"/>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Freeform 18">
            <a:extLst>
              <a:ext uri="{FF2B5EF4-FFF2-40B4-BE49-F238E27FC236}">
                <a16:creationId xmlns:a16="http://schemas.microsoft.com/office/drawing/2014/main" id="{F880099C-1BA4-4DE8-BCBB-80DCB8CCF02F}"/>
              </a:ext>
            </a:extLst>
          </p:cNvPr>
          <p:cNvSpPr>
            <a:spLocks/>
          </p:cNvSpPr>
          <p:nvPr userDrawn="1"/>
        </p:nvSpPr>
        <p:spPr bwMode="auto">
          <a:xfrm>
            <a:off x="9753600" y="3708400"/>
            <a:ext cx="92075" cy="61913"/>
          </a:xfrm>
          <a:custGeom>
            <a:avLst/>
            <a:gdLst>
              <a:gd name="T0" fmla="*/ 0 w 97"/>
              <a:gd name="T1" fmla="*/ 0 h 65"/>
              <a:gd name="T2" fmla="*/ 0 w 97"/>
              <a:gd name="T3" fmla="*/ 0 h 65"/>
              <a:gd name="T4" fmla="*/ 97 w 97"/>
              <a:gd name="T5" fmla="*/ 65 h 65"/>
            </a:gdLst>
            <a:ahLst/>
            <a:cxnLst>
              <a:cxn ang="0">
                <a:pos x="T0" y="T1"/>
              </a:cxn>
              <a:cxn ang="0">
                <a:pos x="T2" y="T3"/>
              </a:cxn>
              <a:cxn ang="0">
                <a:pos x="T4" y="T5"/>
              </a:cxn>
            </a:cxnLst>
            <a:rect l="0" t="0" r="r" b="b"/>
            <a:pathLst>
              <a:path w="97" h="65">
                <a:moveTo>
                  <a:pt x="0" y="0"/>
                </a:moveTo>
                <a:lnTo>
                  <a:pt x="0" y="0"/>
                </a:lnTo>
                <a:lnTo>
                  <a:pt x="97" y="65"/>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Freeform 19">
            <a:extLst>
              <a:ext uri="{FF2B5EF4-FFF2-40B4-BE49-F238E27FC236}">
                <a16:creationId xmlns:a16="http://schemas.microsoft.com/office/drawing/2014/main" id="{25F0D0E9-AC8B-4C2A-A8D3-B9E89CE6DA32}"/>
              </a:ext>
            </a:extLst>
          </p:cNvPr>
          <p:cNvSpPr>
            <a:spLocks/>
          </p:cNvSpPr>
          <p:nvPr userDrawn="1"/>
        </p:nvSpPr>
        <p:spPr bwMode="auto">
          <a:xfrm>
            <a:off x="9715500" y="3778250"/>
            <a:ext cx="87313" cy="57150"/>
          </a:xfrm>
          <a:custGeom>
            <a:avLst/>
            <a:gdLst>
              <a:gd name="T0" fmla="*/ 0 w 91"/>
              <a:gd name="T1" fmla="*/ 0 h 61"/>
              <a:gd name="T2" fmla="*/ 0 w 91"/>
              <a:gd name="T3" fmla="*/ 0 h 61"/>
              <a:gd name="T4" fmla="*/ 91 w 91"/>
              <a:gd name="T5" fmla="*/ 61 h 61"/>
            </a:gdLst>
            <a:ahLst/>
            <a:cxnLst>
              <a:cxn ang="0">
                <a:pos x="T0" y="T1"/>
              </a:cxn>
              <a:cxn ang="0">
                <a:pos x="T2" y="T3"/>
              </a:cxn>
              <a:cxn ang="0">
                <a:pos x="T4" y="T5"/>
              </a:cxn>
            </a:cxnLst>
            <a:rect l="0" t="0" r="r" b="b"/>
            <a:pathLst>
              <a:path w="91" h="61">
                <a:moveTo>
                  <a:pt x="0" y="0"/>
                </a:moveTo>
                <a:lnTo>
                  <a:pt x="0" y="0"/>
                </a:lnTo>
                <a:lnTo>
                  <a:pt x="91" y="61"/>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Freeform 20">
            <a:extLst>
              <a:ext uri="{FF2B5EF4-FFF2-40B4-BE49-F238E27FC236}">
                <a16:creationId xmlns:a16="http://schemas.microsoft.com/office/drawing/2014/main" id="{EC105110-4837-49EC-9886-D215A353A786}"/>
              </a:ext>
            </a:extLst>
          </p:cNvPr>
          <p:cNvSpPr>
            <a:spLocks/>
          </p:cNvSpPr>
          <p:nvPr userDrawn="1"/>
        </p:nvSpPr>
        <p:spPr bwMode="auto">
          <a:xfrm>
            <a:off x="9677400" y="3846513"/>
            <a:ext cx="79375" cy="55563"/>
          </a:xfrm>
          <a:custGeom>
            <a:avLst/>
            <a:gdLst>
              <a:gd name="T0" fmla="*/ 0 w 83"/>
              <a:gd name="T1" fmla="*/ 0 h 57"/>
              <a:gd name="T2" fmla="*/ 0 w 83"/>
              <a:gd name="T3" fmla="*/ 0 h 57"/>
              <a:gd name="T4" fmla="*/ 83 w 83"/>
              <a:gd name="T5" fmla="*/ 57 h 57"/>
            </a:gdLst>
            <a:ahLst/>
            <a:cxnLst>
              <a:cxn ang="0">
                <a:pos x="T0" y="T1"/>
              </a:cxn>
              <a:cxn ang="0">
                <a:pos x="T2" y="T3"/>
              </a:cxn>
              <a:cxn ang="0">
                <a:pos x="T4" y="T5"/>
              </a:cxn>
            </a:cxnLst>
            <a:rect l="0" t="0" r="r" b="b"/>
            <a:pathLst>
              <a:path w="83" h="57">
                <a:moveTo>
                  <a:pt x="0" y="0"/>
                </a:moveTo>
                <a:lnTo>
                  <a:pt x="0" y="0"/>
                </a:lnTo>
                <a:lnTo>
                  <a:pt x="83" y="57"/>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Freeform 21">
            <a:extLst>
              <a:ext uri="{FF2B5EF4-FFF2-40B4-BE49-F238E27FC236}">
                <a16:creationId xmlns:a16="http://schemas.microsoft.com/office/drawing/2014/main" id="{2AA50697-1A69-4AEA-ACBD-DF95BDC438DA}"/>
              </a:ext>
            </a:extLst>
          </p:cNvPr>
          <p:cNvSpPr>
            <a:spLocks/>
          </p:cNvSpPr>
          <p:nvPr userDrawn="1"/>
        </p:nvSpPr>
        <p:spPr bwMode="auto">
          <a:xfrm>
            <a:off x="9639300" y="3917950"/>
            <a:ext cx="74613" cy="49213"/>
          </a:xfrm>
          <a:custGeom>
            <a:avLst/>
            <a:gdLst>
              <a:gd name="T0" fmla="*/ 0 w 77"/>
              <a:gd name="T1" fmla="*/ 0 h 51"/>
              <a:gd name="T2" fmla="*/ 0 w 77"/>
              <a:gd name="T3" fmla="*/ 0 h 51"/>
              <a:gd name="T4" fmla="*/ 77 w 77"/>
              <a:gd name="T5" fmla="*/ 51 h 51"/>
            </a:gdLst>
            <a:ahLst/>
            <a:cxnLst>
              <a:cxn ang="0">
                <a:pos x="T0" y="T1"/>
              </a:cxn>
              <a:cxn ang="0">
                <a:pos x="T2" y="T3"/>
              </a:cxn>
              <a:cxn ang="0">
                <a:pos x="T4" y="T5"/>
              </a:cxn>
            </a:cxnLst>
            <a:rect l="0" t="0" r="r" b="b"/>
            <a:pathLst>
              <a:path w="77" h="51">
                <a:moveTo>
                  <a:pt x="0" y="0"/>
                </a:moveTo>
                <a:lnTo>
                  <a:pt x="0" y="0"/>
                </a:lnTo>
                <a:lnTo>
                  <a:pt x="77" y="51"/>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22">
            <a:extLst>
              <a:ext uri="{FF2B5EF4-FFF2-40B4-BE49-F238E27FC236}">
                <a16:creationId xmlns:a16="http://schemas.microsoft.com/office/drawing/2014/main" id="{1E0C8CFB-891E-4DAD-BC63-0BC5ABE5CFA0}"/>
              </a:ext>
            </a:extLst>
          </p:cNvPr>
          <p:cNvSpPr>
            <a:spLocks/>
          </p:cNvSpPr>
          <p:nvPr userDrawn="1"/>
        </p:nvSpPr>
        <p:spPr bwMode="auto">
          <a:xfrm>
            <a:off x="9596438" y="3983038"/>
            <a:ext cx="73025" cy="49213"/>
          </a:xfrm>
          <a:custGeom>
            <a:avLst/>
            <a:gdLst>
              <a:gd name="T0" fmla="*/ 0 w 76"/>
              <a:gd name="T1" fmla="*/ 0 h 51"/>
              <a:gd name="T2" fmla="*/ 0 w 76"/>
              <a:gd name="T3" fmla="*/ 0 h 51"/>
              <a:gd name="T4" fmla="*/ 76 w 76"/>
              <a:gd name="T5" fmla="*/ 51 h 51"/>
            </a:gdLst>
            <a:ahLst/>
            <a:cxnLst>
              <a:cxn ang="0">
                <a:pos x="T0" y="T1"/>
              </a:cxn>
              <a:cxn ang="0">
                <a:pos x="T2" y="T3"/>
              </a:cxn>
              <a:cxn ang="0">
                <a:pos x="T4" y="T5"/>
              </a:cxn>
            </a:cxnLst>
            <a:rect l="0" t="0" r="r" b="b"/>
            <a:pathLst>
              <a:path w="76" h="51">
                <a:moveTo>
                  <a:pt x="0" y="0"/>
                </a:moveTo>
                <a:lnTo>
                  <a:pt x="0" y="0"/>
                </a:lnTo>
                <a:lnTo>
                  <a:pt x="76" y="51"/>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Freeform 23">
            <a:extLst>
              <a:ext uri="{FF2B5EF4-FFF2-40B4-BE49-F238E27FC236}">
                <a16:creationId xmlns:a16="http://schemas.microsoft.com/office/drawing/2014/main" id="{4BBA69CE-9C85-41C3-BABA-0AD80BFFE1FC}"/>
              </a:ext>
            </a:extLst>
          </p:cNvPr>
          <p:cNvSpPr>
            <a:spLocks/>
          </p:cNvSpPr>
          <p:nvPr userDrawn="1"/>
        </p:nvSpPr>
        <p:spPr bwMode="auto">
          <a:xfrm>
            <a:off x="10053638" y="3328988"/>
            <a:ext cx="228600" cy="173038"/>
          </a:xfrm>
          <a:custGeom>
            <a:avLst/>
            <a:gdLst>
              <a:gd name="T0" fmla="*/ 217 w 240"/>
              <a:gd name="T1" fmla="*/ 125 h 183"/>
              <a:gd name="T2" fmla="*/ 217 w 240"/>
              <a:gd name="T3" fmla="*/ 125 h 183"/>
              <a:gd name="T4" fmla="*/ 197 w 240"/>
              <a:gd name="T5" fmla="*/ 22 h 183"/>
              <a:gd name="T6" fmla="*/ 94 w 240"/>
              <a:gd name="T7" fmla="*/ 42 h 183"/>
              <a:gd name="T8" fmla="*/ 0 w 240"/>
              <a:gd name="T9" fmla="*/ 183 h 183"/>
            </a:gdLst>
            <a:ahLst/>
            <a:cxnLst>
              <a:cxn ang="0">
                <a:pos x="T0" y="T1"/>
              </a:cxn>
              <a:cxn ang="0">
                <a:pos x="T2" y="T3"/>
              </a:cxn>
              <a:cxn ang="0">
                <a:pos x="T4" y="T5"/>
              </a:cxn>
              <a:cxn ang="0">
                <a:pos x="T6" y="T7"/>
              </a:cxn>
              <a:cxn ang="0">
                <a:pos x="T8" y="T9"/>
              </a:cxn>
            </a:cxnLst>
            <a:rect l="0" t="0" r="r" b="b"/>
            <a:pathLst>
              <a:path w="240" h="183">
                <a:moveTo>
                  <a:pt x="217" y="125"/>
                </a:moveTo>
                <a:lnTo>
                  <a:pt x="217" y="125"/>
                </a:lnTo>
                <a:cubicBezTo>
                  <a:pt x="240" y="91"/>
                  <a:pt x="231" y="45"/>
                  <a:pt x="197" y="22"/>
                </a:cubicBezTo>
                <a:cubicBezTo>
                  <a:pt x="163" y="0"/>
                  <a:pt x="117" y="9"/>
                  <a:pt x="94" y="42"/>
                </a:cubicBezTo>
                <a:lnTo>
                  <a:pt x="0" y="183"/>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 name="Freeform 24">
            <a:extLst>
              <a:ext uri="{FF2B5EF4-FFF2-40B4-BE49-F238E27FC236}">
                <a16:creationId xmlns:a16="http://schemas.microsoft.com/office/drawing/2014/main" id="{5537669B-D9F3-4FCF-AB69-F571EBA98D5F}"/>
              </a:ext>
            </a:extLst>
          </p:cNvPr>
          <p:cNvSpPr>
            <a:spLocks/>
          </p:cNvSpPr>
          <p:nvPr userDrawn="1"/>
        </p:nvSpPr>
        <p:spPr bwMode="auto">
          <a:xfrm>
            <a:off x="9969500" y="3332163"/>
            <a:ext cx="138113" cy="174625"/>
          </a:xfrm>
          <a:custGeom>
            <a:avLst/>
            <a:gdLst>
              <a:gd name="T0" fmla="*/ 0 w 145"/>
              <a:gd name="T1" fmla="*/ 43 h 184"/>
              <a:gd name="T2" fmla="*/ 0 w 145"/>
              <a:gd name="T3" fmla="*/ 43 h 184"/>
              <a:gd name="T4" fmla="*/ 102 w 145"/>
              <a:gd name="T5" fmla="*/ 23 h 184"/>
              <a:gd name="T6" fmla="*/ 123 w 145"/>
              <a:gd name="T7" fmla="*/ 125 h 184"/>
              <a:gd name="T8" fmla="*/ 83 w 145"/>
              <a:gd name="T9" fmla="*/ 184 h 184"/>
            </a:gdLst>
            <a:ahLst/>
            <a:cxnLst>
              <a:cxn ang="0">
                <a:pos x="T0" y="T1"/>
              </a:cxn>
              <a:cxn ang="0">
                <a:pos x="T2" y="T3"/>
              </a:cxn>
              <a:cxn ang="0">
                <a:pos x="T4" y="T5"/>
              </a:cxn>
              <a:cxn ang="0">
                <a:pos x="T6" y="T7"/>
              </a:cxn>
              <a:cxn ang="0">
                <a:pos x="T8" y="T9"/>
              </a:cxn>
            </a:cxnLst>
            <a:rect l="0" t="0" r="r" b="b"/>
            <a:pathLst>
              <a:path w="145" h="184">
                <a:moveTo>
                  <a:pt x="0" y="43"/>
                </a:moveTo>
                <a:lnTo>
                  <a:pt x="0" y="43"/>
                </a:lnTo>
                <a:cubicBezTo>
                  <a:pt x="23" y="9"/>
                  <a:pt x="69" y="0"/>
                  <a:pt x="102" y="23"/>
                </a:cubicBezTo>
                <a:cubicBezTo>
                  <a:pt x="136" y="46"/>
                  <a:pt x="145" y="92"/>
                  <a:pt x="123" y="125"/>
                </a:cubicBezTo>
                <a:lnTo>
                  <a:pt x="83" y="184"/>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 name="Freeform 27">
            <a:extLst>
              <a:ext uri="{FF2B5EF4-FFF2-40B4-BE49-F238E27FC236}">
                <a16:creationId xmlns:a16="http://schemas.microsoft.com/office/drawing/2014/main" id="{C8674B9D-4105-46E9-81A9-4767E9F74EF4}"/>
              </a:ext>
            </a:extLst>
          </p:cNvPr>
          <p:cNvSpPr>
            <a:spLocks/>
          </p:cNvSpPr>
          <p:nvPr userDrawn="1"/>
        </p:nvSpPr>
        <p:spPr bwMode="auto">
          <a:xfrm>
            <a:off x="8832850" y="2611438"/>
            <a:ext cx="180975" cy="182563"/>
          </a:xfrm>
          <a:custGeom>
            <a:avLst/>
            <a:gdLst>
              <a:gd name="T0" fmla="*/ 0 w 190"/>
              <a:gd name="T1" fmla="*/ 191 h 191"/>
              <a:gd name="T2" fmla="*/ 0 w 190"/>
              <a:gd name="T3" fmla="*/ 191 h 191"/>
              <a:gd name="T4" fmla="*/ 190 w 190"/>
              <a:gd name="T5" fmla="*/ 0 h 191"/>
            </a:gdLst>
            <a:ahLst/>
            <a:cxnLst>
              <a:cxn ang="0">
                <a:pos x="T0" y="T1"/>
              </a:cxn>
              <a:cxn ang="0">
                <a:pos x="T2" y="T3"/>
              </a:cxn>
              <a:cxn ang="0">
                <a:pos x="T4" y="T5"/>
              </a:cxn>
            </a:cxnLst>
            <a:rect l="0" t="0" r="r" b="b"/>
            <a:pathLst>
              <a:path w="190" h="191">
                <a:moveTo>
                  <a:pt x="0" y="191"/>
                </a:moveTo>
                <a:lnTo>
                  <a:pt x="0" y="191"/>
                </a:lnTo>
                <a:lnTo>
                  <a:pt x="190" y="0"/>
                </a:ln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Freeform 32">
            <a:extLst>
              <a:ext uri="{FF2B5EF4-FFF2-40B4-BE49-F238E27FC236}">
                <a16:creationId xmlns:a16="http://schemas.microsoft.com/office/drawing/2014/main" id="{7B6A15F6-DF07-4D38-964A-1D48CEFA4C8C}"/>
              </a:ext>
            </a:extLst>
          </p:cNvPr>
          <p:cNvSpPr>
            <a:spLocks/>
          </p:cNvSpPr>
          <p:nvPr userDrawn="1"/>
        </p:nvSpPr>
        <p:spPr bwMode="auto">
          <a:xfrm>
            <a:off x="8599488" y="2890838"/>
            <a:ext cx="595313" cy="593725"/>
          </a:xfrm>
          <a:custGeom>
            <a:avLst/>
            <a:gdLst>
              <a:gd name="T0" fmla="*/ 489 w 624"/>
              <a:gd name="T1" fmla="*/ 0 h 623"/>
              <a:gd name="T2" fmla="*/ 489 w 624"/>
              <a:gd name="T3" fmla="*/ 0 h 623"/>
              <a:gd name="T4" fmla="*/ 489 w 624"/>
              <a:gd name="T5" fmla="*/ 488 h 623"/>
              <a:gd name="T6" fmla="*/ 0 w 624"/>
              <a:gd name="T7" fmla="*/ 488 h 623"/>
            </a:gdLst>
            <a:ahLst/>
            <a:cxnLst>
              <a:cxn ang="0">
                <a:pos x="T0" y="T1"/>
              </a:cxn>
              <a:cxn ang="0">
                <a:pos x="T2" y="T3"/>
              </a:cxn>
              <a:cxn ang="0">
                <a:pos x="T4" y="T5"/>
              </a:cxn>
              <a:cxn ang="0">
                <a:pos x="T6" y="T7"/>
              </a:cxn>
            </a:cxnLst>
            <a:rect l="0" t="0" r="r" b="b"/>
            <a:pathLst>
              <a:path w="624" h="623">
                <a:moveTo>
                  <a:pt x="489" y="0"/>
                </a:moveTo>
                <a:lnTo>
                  <a:pt x="489" y="0"/>
                </a:lnTo>
                <a:cubicBezTo>
                  <a:pt x="624" y="135"/>
                  <a:pt x="624" y="353"/>
                  <a:pt x="489" y="488"/>
                </a:cubicBezTo>
                <a:cubicBezTo>
                  <a:pt x="354" y="623"/>
                  <a:pt x="135" y="623"/>
                  <a:pt x="0" y="488"/>
                </a:cubicBez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 name="Freeform 37">
            <a:extLst>
              <a:ext uri="{FF2B5EF4-FFF2-40B4-BE49-F238E27FC236}">
                <a16:creationId xmlns:a16="http://schemas.microsoft.com/office/drawing/2014/main" id="{28E1248D-BB0C-4833-A09E-B2ADC09B098B}"/>
              </a:ext>
            </a:extLst>
          </p:cNvPr>
          <p:cNvSpPr>
            <a:spLocks/>
          </p:cNvSpPr>
          <p:nvPr userDrawn="1"/>
        </p:nvSpPr>
        <p:spPr bwMode="auto">
          <a:xfrm>
            <a:off x="8832850" y="2611438"/>
            <a:ext cx="180975" cy="182563"/>
          </a:xfrm>
          <a:custGeom>
            <a:avLst/>
            <a:gdLst>
              <a:gd name="T0" fmla="*/ 0 w 190"/>
              <a:gd name="T1" fmla="*/ 191 h 191"/>
              <a:gd name="T2" fmla="*/ 0 w 190"/>
              <a:gd name="T3" fmla="*/ 191 h 191"/>
              <a:gd name="T4" fmla="*/ 190 w 190"/>
              <a:gd name="T5" fmla="*/ 0 h 191"/>
            </a:gdLst>
            <a:ahLst/>
            <a:cxnLst>
              <a:cxn ang="0">
                <a:pos x="T0" y="T1"/>
              </a:cxn>
              <a:cxn ang="0">
                <a:pos x="T2" y="T3"/>
              </a:cxn>
              <a:cxn ang="0">
                <a:pos x="T4" y="T5"/>
              </a:cxn>
            </a:cxnLst>
            <a:rect l="0" t="0" r="r" b="b"/>
            <a:pathLst>
              <a:path w="190" h="191">
                <a:moveTo>
                  <a:pt x="0" y="191"/>
                </a:moveTo>
                <a:lnTo>
                  <a:pt x="0" y="191"/>
                </a:lnTo>
                <a:lnTo>
                  <a:pt x="190" y="0"/>
                </a:lnTo>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39">
            <a:extLst>
              <a:ext uri="{FF2B5EF4-FFF2-40B4-BE49-F238E27FC236}">
                <a16:creationId xmlns:a16="http://schemas.microsoft.com/office/drawing/2014/main" id="{0D02E8DA-B2B1-4CFC-A611-5B161BB63622}"/>
              </a:ext>
            </a:extLst>
          </p:cNvPr>
          <p:cNvSpPr>
            <a:spLocks/>
          </p:cNvSpPr>
          <p:nvPr userDrawn="1"/>
        </p:nvSpPr>
        <p:spPr bwMode="auto">
          <a:xfrm>
            <a:off x="8678863" y="3589338"/>
            <a:ext cx="700088" cy="701675"/>
          </a:xfrm>
          <a:custGeom>
            <a:avLst/>
            <a:gdLst>
              <a:gd name="T0" fmla="*/ 0 w 734"/>
              <a:gd name="T1" fmla="*/ 735 h 735"/>
              <a:gd name="T2" fmla="*/ 0 w 734"/>
              <a:gd name="T3" fmla="*/ 735 h 735"/>
              <a:gd name="T4" fmla="*/ 367 w 734"/>
              <a:gd name="T5" fmla="*/ 735 h 735"/>
              <a:gd name="T6" fmla="*/ 734 w 734"/>
              <a:gd name="T7" fmla="*/ 367 h 735"/>
              <a:gd name="T8" fmla="*/ 734 w 734"/>
              <a:gd name="T9" fmla="*/ 0 h 735"/>
            </a:gdLst>
            <a:ahLst/>
            <a:cxnLst>
              <a:cxn ang="0">
                <a:pos x="T0" y="T1"/>
              </a:cxn>
              <a:cxn ang="0">
                <a:pos x="T2" y="T3"/>
              </a:cxn>
              <a:cxn ang="0">
                <a:pos x="T4" y="T5"/>
              </a:cxn>
              <a:cxn ang="0">
                <a:pos x="T6" y="T7"/>
              </a:cxn>
              <a:cxn ang="0">
                <a:pos x="T8" y="T9"/>
              </a:cxn>
            </a:cxnLst>
            <a:rect l="0" t="0" r="r" b="b"/>
            <a:pathLst>
              <a:path w="734" h="735">
                <a:moveTo>
                  <a:pt x="0" y="735"/>
                </a:moveTo>
                <a:lnTo>
                  <a:pt x="0" y="735"/>
                </a:lnTo>
                <a:lnTo>
                  <a:pt x="367" y="735"/>
                </a:lnTo>
                <a:cubicBezTo>
                  <a:pt x="570" y="735"/>
                  <a:pt x="734" y="570"/>
                  <a:pt x="734" y="367"/>
                </a:cubicBezTo>
                <a:lnTo>
                  <a:pt x="734" y="0"/>
                </a:ln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Freeform 40">
            <a:extLst>
              <a:ext uri="{FF2B5EF4-FFF2-40B4-BE49-F238E27FC236}">
                <a16:creationId xmlns:a16="http://schemas.microsoft.com/office/drawing/2014/main" id="{64BFB27B-AFE1-476C-91E7-7A6AD04AABA6}"/>
              </a:ext>
            </a:extLst>
          </p:cNvPr>
          <p:cNvSpPr>
            <a:spLocks/>
          </p:cNvSpPr>
          <p:nvPr userDrawn="1"/>
        </p:nvSpPr>
        <p:spPr bwMode="auto">
          <a:xfrm>
            <a:off x="8510588" y="4291013"/>
            <a:ext cx="168275" cy="328613"/>
          </a:xfrm>
          <a:custGeom>
            <a:avLst/>
            <a:gdLst>
              <a:gd name="T0" fmla="*/ 0 w 176"/>
              <a:gd name="T1" fmla="*/ 169 h 345"/>
              <a:gd name="T2" fmla="*/ 0 w 176"/>
              <a:gd name="T3" fmla="*/ 169 h 345"/>
              <a:gd name="T4" fmla="*/ 176 w 176"/>
              <a:gd name="T5" fmla="*/ 345 h 345"/>
              <a:gd name="T6" fmla="*/ 176 w 176"/>
              <a:gd name="T7" fmla="*/ 0 h 345"/>
            </a:gdLst>
            <a:ahLst/>
            <a:cxnLst>
              <a:cxn ang="0">
                <a:pos x="T0" y="T1"/>
              </a:cxn>
              <a:cxn ang="0">
                <a:pos x="T2" y="T3"/>
              </a:cxn>
              <a:cxn ang="0">
                <a:pos x="T4" y="T5"/>
              </a:cxn>
              <a:cxn ang="0">
                <a:pos x="T6" y="T7"/>
              </a:cxn>
            </a:cxnLst>
            <a:rect l="0" t="0" r="r" b="b"/>
            <a:pathLst>
              <a:path w="176" h="345">
                <a:moveTo>
                  <a:pt x="0" y="169"/>
                </a:moveTo>
                <a:lnTo>
                  <a:pt x="0" y="169"/>
                </a:lnTo>
                <a:lnTo>
                  <a:pt x="176" y="345"/>
                </a:lnTo>
                <a:lnTo>
                  <a:pt x="176" y="0"/>
                </a:ln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5" name="Freeform 41">
            <a:extLst>
              <a:ext uri="{FF2B5EF4-FFF2-40B4-BE49-F238E27FC236}">
                <a16:creationId xmlns:a16="http://schemas.microsoft.com/office/drawing/2014/main" id="{DC3F879F-7AFE-46E4-9D6A-6684F6047497}"/>
              </a:ext>
            </a:extLst>
          </p:cNvPr>
          <p:cNvSpPr>
            <a:spLocks/>
          </p:cNvSpPr>
          <p:nvPr userDrawn="1"/>
        </p:nvSpPr>
        <p:spPr bwMode="auto">
          <a:xfrm>
            <a:off x="8678863" y="3589338"/>
            <a:ext cx="700088" cy="700088"/>
          </a:xfrm>
          <a:custGeom>
            <a:avLst/>
            <a:gdLst>
              <a:gd name="T0" fmla="*/ 0 w 734"/>
              <a:gd name="T1" fmla="*/ 735 h 735"/>
              <a:gd name="T2" fmla="*/ 0 w 734"/>
              <a:gd name="T3" fmla="*/ 735 h 735"/>
              <a:gd name="T4" fmla="*/ 0 w 734"/>
              <a:gd name="T5" fmla="*/ 367 h 735"/>
              <a:gd name="T6" fmla="*/ 367 w 734"/>
              <a:gd name="T7" fmla="*/ 0 h 735"/>
              <a:gd name="T8" fmla="*/ 734 w 734"/>
              <a:gd name="T9" fmla="*/ 0 h 735"/>
            </a:gdLst>
            <a:ahLst/>
            <a:cxnLst>
              <a:cxn ang="0">
                <a:pos x="T0" y="T1"/>
              </a:cxn>
              <a:cxn ang="0">
                <a:pos x="T2" y="T3"/>
              </a:cxn>
              <a:cxn ang="0">
                <a:pos x="T4" y="T5"/>
              </a:cxn>
              <a:cxn ang="0">
                <a:pos x="T6" y="T7"/>
              </a:cxn>
              <a:cxn ang="0">
                <a:pos x="T8" y="T9"/>
              </a:cxn>
            </a:cxnLst>
            <a:rect l="0" t="0" r="r" b="b"/>
            <a:pathLst>
              <a:path w="734" h="735">
                <a:moveTo>
                  <a:pt x="0" y="735"/>
                </a:moveTo>
                <a:lnTo>
                  <a:pt x="0" y="735"/>
                </a:lnTo>
                <a:lnTo>
                  <a:pt x="0" y="367"/>
                </a:lnTo>
                <a:cubicBezTo>
                  <a:pt x="0" y="165"/>
                  <a:pt x="164" y="0"/>
                  <a:pt x="367" y="0"/>
                </a:cubicBezTo>
                <a:lnTo>
                  <a:pt x="734" y="0"/>
                </a:lnTo>
              </a:path>
            </a:pathLst>
          </a:custGeom>
          <a:solidFill>
            <a:srgbClr val="C6E6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Freeform 42">
            <a:extLst>
              <a:ext uri="{FF2B5EF4-FFF2-40B4-BE49-F238E27FC236}">
                <a16:creationId xmlns:a16="http://schemas.microsoft.com/office/drawing/2014/main" id="{4280FF68-EC58-4FC6-9353-42B7A80F3B9D}"/>
              </a:ext>
            </a:extLst>
          </p:cNvPr>
          <p:cNvSpPr>
            <a:spLocks/>
          </p:cNvSpPr>
          <p:nvPr userDrawn="1"/>
        </p:nvSpPr>
        <p:spPr bwMode="auto">
          <a:xfrm>
            <a:off x="8350250" y="4289425"/>
            <a:ext cx="328613" cy="168275"/>
          </a:xfrm>
          <a:custGeom>
            <a:avLst/>
            <a:gdLst>
              <a:gd name="T0" fmla="*/ 176 w 345"/>
              <a:gd name="T1" fmla="*/ 176 h 176"/>
              <a:gd name="T2" fmla="*/ 176 w 345"/>
              <a:gd name="T3" fmla="*/ 176 h 176"/>
              <a:gd name="T4" fmla="*/ 0 w 345"/>
              <a:gd name="T5" fmla="*/ 0 h 176"/>
              <a:gd name="T6" fmla="*/ 345 w 345"/>
              <a:gd name="T7" fmla="*/ 0 h 176"/>
            </a:gdLst>
            <a:ahLst/>
            <a:cxnLst>
              <a:cxn ang="0">
                <a:pos x="T0" y="T1"/>
              </a:cxn>
              <a:cxn ang="0">
                <a:pos x="T2" y="T3"/>
              </a:cxn>
              <a:cxn ang="0">
                <a:pos x="T4" y="T5"/>
              </a:cxn>
              <a:cxn ang="0">
                <a:pos x="T6" y="T7"/>
              </a:cxn>
            </a:cxnLst>
            <a:rect l="0" t="0" r="r" b="b"/>
            <a:pathLst>
              <a:path w="345" h="176">
                <a:moveTo>
                  <a:pt x="176" y="176"/>
                </a:moveTo>
                <a:lnTo>
                  <a:pt x="176" y="176"/>
                </a:lnTo>
                <a:lnTo>
                  <a:pt x="0" y="0"/>
                </a:lnTo>
                <a:lnTo>
                  <a:pt x="345" y="0"/>
                </a:lnTo>
              </a:path>
            </a:pathLst>
          </a:custGeom>
          <a:solidFill>
            <a:srgbClr val="C6E6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43">
            <a:extLst>
              <a:ext uri="{FF2B5EF4-FFF2-40B4-BE49-F238E27FC236}">
                <a16:creationId xmlns:a16="http://schemas.microsoft.com/office/drawing/2014/main" id="{7B3B48A0-89A7-436C-89B4-D79F698F56A4}"/>
              </a:ext>
            </a:extLst>
          </p:cNvPr>
          <p:cNvSpPr>
            <a:spLocks/>
          </p:cNvSpPr>
          <p:nvPr userDrawn="1"/>
        </p:nvSpPr>
        <p:spPr bwMode="auto">
          <a:xfrm>
            <a:off x="8678863" y="3589338"/>
            <a:ext cx="700088" cy="700088"/>
          </a:xfrm>
          <a:custGeom>
            <a:avLst/>
            <a:gdLst>
              <a:gd name="T0" fmla="*/ 367 w 734"/>
              <a:gd name="T1" fmla="*/ 735 h 735"/>
              <a:gd name="T2" fmla="*/ 367 w 734"/>
              <a:gd name="T3" fmla="*/ 735 h 735"/>
              <a:gd name="T4" fmla="*/ 734 w 734"/>
              <a:gd name="T5" fmla="*/ 367 h 735"/>
              <a:gd name="T6" fmla="*/ 734 w 734"/>
              <a:gd name="T7" fmla="*/ 0 h 735"/>
              <a:gd name="T8" fmla="*/ 367 w 734"/>
              <a:gd name="T9" fmla="*/ 0 h 735"/>
              <a:gd name="T10" fmla="*/ 0 w 734"/>
              <a:gd name="T11" fmla="*/ 367 h 735"/>
              <a:gd name="T12" fmla="*/ 0 w 734"/>
              <a:gd name="T13" fmla="*/ 735 h 735"/>
              <a:gd name="T14" fmla="*/ 367 w 734"/>
              <a:gd name="T15" fmla="*/ 735 h 735"/>
              <a:gd name="T16" fmla="*/ 367 w 734"/>
              <a:gd name="T17"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735">
                <a:moveTo>
                  <a:pt x="367" y="735"/>
                </a:moveTo>
                <a:lnTo>
                  <a:pt x="367" y="735"/>
                </a:lnTo>
                <a:cubicBezTo>
                  <a:pt x="570" y="735"/>
                  <a:pt x="734" y="570"/>
                  <a:pt x="734" y="367"/>
                </a:cubicBezTo>
                <a:lnTo>
                  <a:pt x="734" y="0"/>
                </a:lnTo>
                <a:lnTo>
                  <a:pt x="367" y="0"/>
                </a:lnTo>
                <a:cubicBezTo>
                  <a:pt x="164" y="0"/>
                  <a:pt x="0" y="165"/>
                  <a:pt x="0" y="367"/>
                </a:cubicBezTo>
                <a:lnTo>
                  <a:pt x="0" y="735"/>
                </a:lnTo>
                <a:lnTo>
                  <a:pt x="367" y="735"/>
                </a:lnTo>
                <a:lnTo>
                  <a:pt x="367" y="735"/>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 name="Freeform 44">
            <a:extLst>
              <a:ext uri="{FF2B5EF4-FFF2-40B4-BE49-F238E27FC236}">
                <a16:creationId xmlns:a16="http://schemas.microsoft.com/office/drawing/2014/main" id="{63AAC661-C62A-4074-B855-AE8667CB21F7}"/>
              </a:ext>
            </a:extLst>
          </p:cNvPr>
          <p:cNvSpPr>
            <a:spLocks/>
          </p:cNvSpPr>
          <p:nvPr userDrawn="1"/>
        </p:nvSpPr>
        <p:spPr bwMode="auto">
          <a:xfrm>
            <a:off x="8350250" y="4289425"/>
            <a:ext cx="328613" cy="330200"/>
          </a:xfrm>
          <a:custGeom>
            <a:avLst/>
            <a:gdLst>
              <a:gd name="T0" fmla="*/ 345 w 345"/>
              <a:gd name="T1" fmla="*/ 345 h 345"/>
              <a:gd name="T2" fmla="*/ 345 w 345"/>
              <a:gd name="T3" fmla="*/ 345 h 345"/>
              <a:gd name="T4" fmla="*/ 345 w 345"/>
              <a:gd name="T5" fmla="*/ 0 h 345"/>
              <a:gd name="T6" fmla="*/ 0 w 345"/>
              <a:gd name="T7" fmla="*/ 0 h 345"/>
              <a:gd name="T8" fmla="*/ 345 w 345"/>
              <a:gd name="T9" fmla="*/ 345 h 345"/>
              <a:gd name="T10" fmla="*/ 345 w 345"/>
              <a:gd name="T11" fmla="*/ 345 h 345"/>
            </a:gdLst>
            <a:ahLst/>
            <a:cxnLst>
              <a:cxn ang="0">
                <a:pos x="T0" y="T1"/>
              </a:cxn>
              <a:cxn ang="0">
                <a:pos x="T2" y="T3"/>
              </a:cxn>
              <a:cxn ang="0">
                <a:pos x="T4" y="T5"/>
              </a:cxn>
              <a:cxn ang="0">
                <a:pos x="T6" y="T7"/>
              </a:cxn>
              <a:cxn ang="0">
                <a:pos x="T8" y="T9"/>
              </a:cxn>
              <a:cxn ang="0">
                <a:pos x="T10" y="T11"/>
              </a:cxn>
            </a:cxnLst>
            <a:rect l="0" t="0" r="r" b="b"/>
            <a:pathLst>
              <a:path w="345" h="345">
                <a:moveTo>
                  <a:pt x="345" y="345"/>
                </a:moveTo>
                <a:lnTo>
                  <a:pt x="345" y="345"/>
                </a:lnTo>
                <a:lnTo>
                  <a:pt x="345" y="0"/>
                </a:lnTo>
                <a:lnTo>
                  <a:pt x="0" y="0"/>
                </a:lnTo>
                <a:lnTo>
                  <a:pt x="345" y="345"/>
                </a:lnTo>
                <a:lnTo>
                  <a:pt x="345" y="345"/>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Freeform 45">
            <a:extLst>
              <a:ext uri="{FF2B5EF4-FFF2-40B4-BE49-F238E27FC236}">
                <a16:creationId xmlns:a16="http://schemas.microsoft.com/office/drawing/2014/main" id="{E73899D7-0142-4C73-BABA-F6BB16FA6C8B}"/>
              </a:ext>
            </a:extLst>
          </p:cNvPr>
          <p:cNvSpPr>
            <a:spLocks/>
          </p:cNvSpPr>
          <p:nvPr userDrawn="1"/>
        </p:nvSpPr>
        <p:spPr bwMode="auto">
          <a:xfrm>
            <a:off x="9585325" y="3068638"/>
            <a:ext cx="241300" cy="241300"/>
          </a:xfrm>
          <a:custGeom>
            <a:avLst/>
            <a:gdLst>
              <a:gd name="T0" fmla="*/ 0 w 253"/>
              <a:gd name="T1" fmla="*/ 127 h 253"/>
              <a:gd name="T2" fmla="*/ 0 w 253"/>
              <a:gd name="T3" fmla="*/ 127 h 253"/>
              <a:gd name="T4" fmla="*/ 126 w 253"/>
              <a:gd name="T5" fmla="*/ 253 h 253"/>
              <a:gd name="T6" fmla="*/ 253 w 253"/>
              <a:gd name="T7" fmla="*/ 127 h 253"/>
              <a:gd name="T8" fmla="*/ 126 w 253"/>
              <a:gd name="T9" fmla="*/ 0 h 253"/>
              <a:gd name="T10" fmla="*/ 0 w 253"/>
              <a:gd name="T11" fmla="*/ 127 h 253"/>
            </a:gdLst>
            <a:ahLst/>
            <a:cxnLst>
              <a:cxn ang="0">
                <a:pos x="T0" y="T1"/>
              </a:cxn>
              <a:cxn ang="0">
                <a:pos x="T2" y="T3"/>
              </a:cxn>
              <a:cxn ang="0">
                <a:pos x="T4" y="T5"/>
              </a:cxn>
              <a:cxn ang="0">
                <a:pos x="T6" y="T7"/>
              </a:cxn>
              <a:cxn ang="0">
                <a:pos x="T8" y="T9"/>
              </a:cxn>
              <a:cxn ang="0">
                <a:pos x="T10" y="T11"/>
              </a:cxn>
            </a:cxnLst>
            <a:rect l="0" t="0" r="r" b="b"/>
            <a:pathLst>
              <a:path w="253" h="253">
                <a:moveTo>
                  <a:pt x="0" y="127"/>
                </a:moveTo>
                <a:lnTo>
                  <a:pt x="0" y="127"/>
                </a:lnTo>
                <a:cubicBezTo>
                  <a:pt x="0" y="197"/>
                  <a:pt x="56" y="253"/>
                  <a:pt x="126" y="253"/>
                </a:cubicBezTo>
                <a:cubicBezTo>
                  <a:pt x="196" y="253"/>
                  <a:pt x="253" y="197"/>
                  <a:pt x="253" y="127"/>
                </a:cubicBezTo>
                <a:cubicBezTo>
                  <a:pt x="253" y="57"/>
                  <a:pt x="196" y="0"/>
                  <a:pt x="126" y="0"/>
                </a:cubicBezTo>
                <a:cubicBezTo>
                  <a:pt x="56" y="0"/>
                  <a:pt x="0" y="57"/>
                  <a:pt x="0" y="127"/>
                </a:cubicBezTo>
                <a:close/>
              </a:path>
            </a:pathLst>
          </a:custGeom>
          <a:solidFill>
            <a:srgbClr val="C6E6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0" name="Freeform 46">
            <a:extLst>
              <a:ext uri="{FF2B5EF4-FFF2-40B4-BE49-F238E27FC236}">
                <a16:creationId xmlns:a16="http://schemas.microsoft.com/office/drawing/2014/main" id="{BB0A79F4-29AC-44FA-B2DE-4CECA2ECEC3B}"/>
              </a:ext>
            </a:extLst>
          </p:cNvPr>
          <p:cNvSpPr>
            <a:spLocks/>
          </p:cNvSpPr>
          <p:nvPr userDrawn="1"/>
        </p:nvSpPr>
        <p:spPr bwMode="auto">
          <a:xfrm>
            <a:off x="9585325" y="3068638"/>
            <a:ext cx="241300" cy="241300"/>
          </a:xfrm>
          <a:custGeom>
            <a:avLst/>
            <a:gdLst>
              <a:gd name="T0" fmla="*/ 0 w 253"/>
              <a:gd name="T1" fmla="*/ 127 h 253"/>
              <a:gd name="T2" fmla="*/ 0 w 253"/>
              <a:gd name="T3" fmla="*/ 127 h 253"/>
              <a:gd name="T4" fmla="*/ 126 w 253"/>
              <a:gd name="T5" fmla="*/ 253 h 253"/>
              <a:gd name="T6" fmla="*/ 253 w 253"/>
              <a:gd name="T7" fmla="*/ 127 h 253"/>
              <a:gd name="T8" fmla="*/ 126 w 253"/>
              <a:gd name="T9" fmla="*/ 0 h 253"/>
              <a:gd name="T10" fmla="*/ 0 w 253"/>
              <a:gd name="T11" fmla="*/ 127 h 253"/>
              <a:gd name="T12" fmla="*/ 0 w 253"/>
              <a:gd name="T13" fmla="*/ 127 h 253"/>
            </a:gdLst>
            <a:ahLst/>
            <a:cxnLst>
              <a:cxn ang="0">
                <a:pos x="T0" y="T1"/>
              </a:cxn>
              <a:cxn ang="0">
                <a:pos x="T2" y="T3"/>
              </a:cxn>
              <a:cxn ang="0">
                <a:pos x="T4" y="T5"/>
              </a:cxn>
              <a:cxn ang="0">
                <a:pos x="T6" y="T7"/>
              </a:cxn>
              <a:cxn ang="0">
                <a:pos x="T8" y="T9"/>
              </a:cxn>
              <a:cxn ang="0">
                <a:pos x="T10" y="T11"/>
              </a:cxn>
              <a:cxn ang="0">
                <a:pos x="T12" y="T13"/>
              </a:cxn>
            </a:cxnLst>
            <a:rect l="0" t="0" r="r" b="b"/>
            <a:pathLst>
              <a:path w="253" h="253">
                <a:moveTo>
                  <a:pt x="0" y="127"/>
                </a:moveTo>
                <a:lnTo>
                  <a:pt x="0" y="127"/>
                </a:lnTo>
                <a:cubicBezTo>
                  <a:pt x="0" y="197"/>
                  <a:pt x="56" y="253"/>
                  <a:pt x="126" y="253"/>
                </a:cubicBezTo>
                <a:cubicBezTo>
                  <a:pt x="196" y="253"/>
                  <a:pt x="253" y="197"/>
                  <a:pt x="253" y="127"/>
                </a:cubicBezTo>
                <a:cubicBezTo>
                  <a:pt x="253" y="57"/>
                  <a:pt x="196" y="0"/>
                  <a:pt x="126" y="0"/>
                </a:cubicBezTo>
                <a:cubicBezTo>
                  <a:pt x="56" y="0"/>
                  <a:pt x="0" y="57"/>
                  <a:pt x="0" y="127"/>
                </a:cubicBezTo>
                <a:lnTo>
                  <a:pt x="0" y="127"/>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 name="Freeform 47">
            <a:extLst>
              <a:ext uri="{FF2B5EF4-FFF2-40B4-BE49-F238E27FC236}">
                <a16:creationId xmlns:a16="http://schemas.microsoft.com/office/drawing/2014/main" id="{3512197A-C031-4B38-B444-A2EBF38EC751}"/>
              </a:ext>
            </a:extLst>
          </p:cNvPr>
          <p:cNvSpPr>
            <a:spLocks/>
          </p:cNvSpPr>
          <p:nvPr userDrawn="1"/>
        </p:nvSpPr>
        <p:spPr bwMode="auto">
          <a:xfrm>
            <a:off x="9728200" y="2816225"/>
            <a:ext cx="241300" cy="241300"/>
          </a:xfrm>
          <a:custGeom>
            <a:avLst/>
            <a:gdLst>
              <a:gd name="T0" fmla="*/ 0 w 253"/>
              <a:gd name="T1" fmla="*/ 126 h 253"/>
              <a:gd name="T2" fmla="*/ 0 w 253"/>
              <a:gd name="T3" fmla="*/ 126 h 253"/>
              <a:gd name="T4" fmla="*/ 126 w 253"/>
              <a:gd name="T5" fmla="*/ 253 h 253"/>
              <a:gd name="T6" fmla="*/ 253 w 253"/>
              <a:gd name="T7" fmla="*/ 126 h 253"/>
              <a:gd name="T8" fmla="*/ 126 w 253"/>
              <a:gd name="T9" fmla="*/ 0 h 253"/>
              <a:gd name="T10" fmla="*/ 0 w 253"/>
              <a:gd name="T11" fmla="*/ 126 h 253"/>
            </a:gdLst>
            <a:ahLst/>
            <a:cxnLst>
              <a:cxn ang="0">
                <a:pos x="T0" y="T1"/>
              </a:cxn>
              <a:cxn ang="0">
                <a:pos x="T2" y="T3"/>
              </a:cxn>
              <a:cxn ang="0">
                <a:pos x="T4" y="T5"/>
              </a:cxn>
              <a:cxn ang="0">
                <a:pos x="T6" y="T7"/>
              </a:cxn>
              <a:cxn ang="0">
                <a:pos x="T8" y="T9"/>
              </a:cxn>
              <a:cxn ang="0">
                <a:pos x="T10" y="T11"/>
              </a:cxn>
            </a:cxnLst>
            <a:rect l="0" t="0" r="r" b="b"/>
            <a:pathLst>
              <a:path w="253" h="253">
                <a:moveTo>
                  <a:pt x="0" y="126"/>
                </a:moveTo>
                <a:lnTo>
                  <a:pt x="0" y="126"/>
                </a:lnTo>
                <a:cubicBezTo>
                  <a:pt x="0" y="196"/>
                  <a:pt x="56" y="253"/>
                  <a:pt x="126" y="253"/>
                </a:cubicBezTo>
                <a:cubicBezTo>
                  <a:pt x="196" y="253"/>
                  <a:pt x="253" y="196"/>
                  <a:pt x="253" y="126"/>
                </a:cubicBezTo>
                <a:cubicBezTo>
                  <a:pt x="253" y="56"/>
                  <a:pt x="196" y="0"/>
                  <a:pt x="126" y="0"/>
                </a:cubicBezTo>
                <a:cubicBezTo>
                  <a:pt x="56" y="0"/>
                  <a:pt x="0" y="56"/>
                  <a:pt x="0" y="126"/>
                </a:cubicBezTo>
                <a:close/>
              </a:path>
            </a:pathLst>
          </a:custGeom>
          <a:solidFill>
            <a:srgbClr val="C6E6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2" name="Freeform 48">
            <a:extLst>
              <a:ext uri="{FF2B5EF4-FFF2-40B4-BE49-F238E27FC236}">
                <a16:creationId xmlns:a16="http://schemas.microsoft.com/office/drawing/2014/main" id="{8E0A3C8A-BFDD-4ED4-9316-95C398C67FDF}"/>
              </a:ext>
            </a:extLst>
          </p:cNvPr>
          <p:cNvSpPr>
            <a:spLocks/>
          </p:cNvSpPr>
          <p:nvPr userDrawn="1"/>
        </p:nvSpPr>
        <p:spPr bwMode="auto">
          <a:xfrm>
            <a:off x="9728200" y="2816225"/>
            <a:ext cx="241300" cy="241300"/>
          </a:xfrm>
          <a:custGeom>
            <a:avLst/>
            <a:gdLst>
              <a:gd name="T0" fmla="*/ 0 w 253"/>
              <a:gd name="T1" fmla="*/ 126 h 253"/>
              <a:gd name="T2" fmla="*/ 0 w 253"/>
              <a:gd name="T3" fmla="*/ 126 h 253"/>
              <a:gd name="T4" fmla="*/ 126 w 253"/>
              <a:gd name="T5" fmla="*/ 253 h 253"/>
              <a:gd name="T6" fmla="*/ 253 w 253"/>
              <a:gd name="T7" fmla="*/ 126 h 253"/>
              <a:gd name="T8" fmla="*/ 126 w 253"/>
              <a:gd name="T9" fmla="*/ 0 h 253"/>
              <a:gd name="T10" fmla="*/ 0 w 253"/>
              <a:gd name="T11" fmla="*/ 126 h 253"/>
              <a:gd name="T12" fmla="*/ 0 w 253"/>
              <a:gd name="T13" fmla="*/ 126 h 253"/>
            </a:gdLst>
            <a:ahLst/>
            <a:cxnLst>
              <a:cxn ang="0">
                <a:pos x="T0" y="T1"/>
              </a:cxn>
              <a:cxn ang="0">
                <a:pos x="T2" y="T3"/>
              </a:cxn>
              <a:cxn ang="0">
                <a:pos x="T4" y="T5"/>
              </a:cxn>
              <a:cxn ang="0">
                <a:pos x="T6" y="T7"/>
              </a:cxn>
              <a:cxn ang="0">
                <a:pos x="T8" y="T9"/>
              </a:cxn>
              <a:cxn ang="0">
                <a:pos x="T10" y="T11"/>
              </a:cxn>
              <a:cxn ang="0">
                <a:pos x="T12" y="T13"/>
              </a:cxn>
            </a:cxnLst>
            <a:rect l="0" t="0" r="r" b="b"/>
            <a:pathLst>
              <a:path w="253" h="253">
                <a:moveTo>
                  <a:pt x="0" y="126"/>
                </a:moveTo>
                <a:lnTo>
                  <a:pt x="0" y="126"/>
                </a:lnTo>
                <a:cubicBezTo>
                  <a:pt x="0" y="196"/>
                  <a:pt x="56" y="253"/>
                  <a:pt x="126" y="253"/>
                </a:cubicBezTo>
                <a:cubicBezTo>
                  <a:pt x="196" y="253"/>
                  <a:pt x="253" y="196"/>
                  <a:pt x="253" y="126"/>
                </a:cubicBezTo>
                <a:cubicBezTo>
                  <a:pt x="253" y="56"/>
                  <a:pt x="196" y="0"/>
                  <a:pt x="126" y="0"/>
                </a:cubicBezTo>
                <a:cubicBezTo>
                  <a:pt x="56" y="0"/>
                  <a:pt x="0" y="56"/>
                  <a:pt x="0" y="126"/>
                </a:cubicBezTo>
                <a:lnTo>
                  <a:pt x="0" y="126"/>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 name="Freeform 49">
            <a:extLst>
              <a:ext uri="{FF2B5EF4-FFF2-40B4-BE49-F238E27FC236}">
                <a16:creationId xmlns:a16="http://schemas.microsoft.com/office/drawing/2014/main" id="{0268D5D4-69E0-49FD-83AC-F1530D4BD5FA}"/>
              </a:ext>
            </a:extLst>
          </p:cNvPr>
          <p:cNvSpPr>
            <a:spLocks/>
          </p:cNvSpPr>
          <p:nvPr userDrawn="1"/>
        </p:nvSpPr>
        <p:spPr bwMode="auto">
          <a:xfrm>
            <a:off x="9444038" y="2816225"/>
            <a:ext cx="241300" cy="241300"/>
          </a:xfrm>
          <a:custGeom>
            <a:avLst/>
            <a:gdLst>
              <a:gd name="T0" fmla="*/ 0 w 253"/>
              <a:gd name="T1" fmla="*/ 126 h 253"/>
              <a:gd name="T2" fmla="*/ 0 w 253"/>
              <a:gd name="T3" fmla="*/ 126 h 253"/>
              <a:gd name="T4" fmla="*/ 127 w 253"/>
              <a:gd name="T5" fmla="*/ 253 h 253"/>
              <a:gd name="T6" fmla="*/ 253 w 253"/>
              <a:gd name="T7" fmla="*/ 126 h 253"/>
              <a:gd name="T8" fmla="*/ 127 w 253"/>
              <a:gd name="T9" fmla="*/ 0 h 253"/>
              <a:gd name="T10" fmla="*/ 0 w 253"/>
              <a:gd name="T11" fmla="*/ 126 h 253"/>
            </a:gdLst>
            <a:ahLst/>
            <a:cxnLst>
              <a:cxn ang="0">
                <a:pos x="T0" y="T1"/>
              </a:cxn>
              <a:cxn ang="0">
                <a:pos x="T2" y="T3"/>
              </a:cxn>
              <a:cxn ang="0">
                <a:pos x="T4" y="T5"/>
              </a:cxn>
              <a:cxn ang="0">
                <a:pos x="T6" y="T7"/>
              </a:cxn>
              <a:cxn ang="0">
                <a:pos x="T8" y="T9"/>
              </a:cxn>
              <a:cxn ang="0">
                <a:pos x="T10" y="T11"/>
              </a:cxn>
            </a:cxnLst>
            <a:rect l="0" t="0" r="r" b="b"/>
            <a:pathLst>
              <a:path w="253" h="253">
                <a:moveTo>
                  <a:pt x="0" y="126"/>
                </a:moveTo>
                <a:lnTo>
                  <a:pt x="0" y="126"/>
                </a:lnTo>
                <a:cubicBezTo>
                  <a:pt x="0" y="196"/>
                  <a:pt x="57" y="253"/>
                  <a:pt x="127" y="253"/>
                </a:cubicBezTo>
                <a:cubicBezTo>
                  <a:pt x="196" y="253"/>
                  <a:pt x="253" y="196"/>
                  <a:pt x="253" y="126"/>
                </a:cubicBezTo>
                <a:cubicBezTo>
                  <a:pt x="253" y="56"/>
                  <a:pt x="196" y="0"/>
                  <a:pt x="127" y="0"/>
                </a:cubicBezTo>
                <a:cubicBezTo>
                  <a:pt x="57" y="0"/>
                  <a:pt x="0" y="56"/>
                  <a:pt x="0" y="126"/>
                </a:cubicBezTo>
                <a:close/>
              </a:path>
            </a:pathLst>
          </a:custGeom>
          <a:solidFill>
            <a:srgbClr val="C6E6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4" name="Freeform 50">
            <a:extLst>
              <a:ext uri="{FF2B5EF4-FFF2-40B4-BE49-F238E27FC236}">
                <a16:creationId xmlns:a16="http://schemas.microsoft.com/office/drawing/2014/main" id="{30E3C49B-3832-4CE2-9810-7205CDBC591A}"/>
              </a:ext>
            </a:extLst>
          </p:cNvPr>
          <p:cNvSpPr>
            <a:spLocks/>
          </p:cNvSpPr>
          <p:nvPr userDrawn="1"/>
        </p:nvSpPr>
        <p:spPr bwMode="auto">
          <a:xfrm>
            <a:off x="9444038" y="2816225"/>
            <a:ext cx="241300" cy="241300"/>
          </a:xfrm>
          <a:custGeom>
            <a:avLst/>
            <a:gdLst>
              <a:gd name="T0" fmla="*/ 0 w 253"/>
              <a:gd name="T1" fmla="*/ 126 h 253"/>
              <a:gd name="T2" fmla="*/ 0 w 253"/>
              <a:gd name="T3" fmla="*/ 126 h 253"/>
              <a:gd name="T4" fmla="*/ 127 w 253"/>
              <a:gd name="T5" fmla="*/ 253 h 253"/>
              <a:gd name="T6" fmla="*/ 253 w 253"/>
              <a:gd name="T7" fmla="*/ 126 h 253"/>
              <a:gd name="T8" fmla="*/ 127 w 253"/>
              <a:gd name="T9" fmla="*/ 0 h 253"/>
              <a:gd name="T10" fmla="*/ 0 w 253"/>
              <a:gd name="T11" fmla="*/ 126 h 253"/>
              <a:gd name="T12" fmla="*/ 0 w 253"/>
              <a:gd name="T13" fmla="*/ 126 h 253"/>
            </a:gdLst>
            <a:ahLst/>
            <a:cxnLst>
              <a:cxn ang="0">
                <a:pos x="T0" y="T1"/>
              </a:cxn>
              <a:cxn ang="0">
                <a:pos x="T2" y="T3"/>
              </a:cxn>
              <a:cxn ang="0">
                <a:pos x="T4" y="T5"/>
              </a:cxn>
              <a:cxn ang="0">
                <a:pos x="T6" y="T7"/>
              </a:cxn>
              <a:cxn ang="0">
                <a:pos x="T8" y="T9"/>
              </a:cxn>
              <a:cxn ang="0">
                <a:pos x="T10" y="T11"/>
              </a:cxn>
              <a:cxn ang="0">
                <a:pos x="T12" y="T13"/>
              </a:cxn>
            </a:cxnLst>
            <a:rect l="0" t="0" r="r" b="b"/>
            <a:pathLst>
              <a:path w="253" h="253">
                <a:moveTo>
                  <a:pt x="0" y="126"/>
                </a:moveTo>
                <a:lnTo>
                  <a:pt x="0" y="126"/>
                </a:lnTo>
                <a:cubicBezTo>
                  <a:pt x="0" y="196"/>
                  <a:pt x="57" y="253"/>
                  <a:pt x="127" y="253"/>
                </a:cubicBezTo>
                <a:cubicBezTo>
                  <a:pt x="196" y="253"/>
                  <a:pt x="253" y="196"/>
                  <a:pt x="253" y="126"/>
                </a:cubicBezTo>
                <a:cubicBezTo>
                  <a:pt x="253" y="56"/>
                  <a:pt x="196" y="0"/>
                  <a:pt x="127" y="0"/>
                </a:cubicBezTo>
                <a:cubicBezTo>
                  <a:pt x="57" y="0"/>
                  <a:pt x="0" y="56"/>
                  <a:pt x="0" y="126"/>
                </a:cubicBezTo>
                <a:lnTo>
                  <a:pt x="0" y="126"/>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Freeform 51">
            <a:extLst>
              <a:ext uri="{FF2B5EF4-FFF2-40B4-BE49-F238E27FC236}">
                <a16:creationId xmlns:a16="http://schemas.microsoft.com/office/drawing/2014/main" id="{3112014E-2DFB-40FB-BC83-CCE5FE213E53}"/>
              </a:ext>
            </a:extLst>
          </p:cNvPr>
          <p:cNvSpPr>
            <a:spLocks/>
          </p:cNvSpPr>
          <p:nvPr userDrawn="1"/>
        </p:nvSpPr>
        <p:spPr bwMode="auto">
          <a:xfrm>
            <a:off x="9585325" y="2555875"/>
            <a:ext cx="241300" cy="241300"/>
          </a:xfrm>
          <a:custGeom>
            <a:avLst/>
            <a:gdLst>
              <a:gd name="T0" fmla="*/ 0 w 253"/>
              <a:gd name="T1" fmla="*/ 126 h 253"/>
              <a:gd name="T2" fmla="*/ 0 w 253"/>
              <a:gd name="T3" fmla="*/ 126 h 253"/>
              <a:gd name="T4" fmla="*/ 126 w 253"/>
              <a:gd name="T5" fmla="*/ 253 h 253"/>
              <a:gd name="T6" fmla="*/ 253 w 253"/>
              <a:gd name="T7" fmla="*/ 126 h 253"/>
              <a:gd name="T8" fmla="*/ 126 w 253"/>
              <a:gd name="T9" fmla="*/ 0 h 253"/>
              <a:gd name="T10" fmla="*/ 0 w 253"/>
              <a:gd name="T11" fmla="*/ 126 h 253"/>
            </a:gdLst>
            <a:ahLst/>
            <a:cxnLst>
              <a:cxn ang="0">
                <a:pos x="T0" y="T1"/>
              </a:cxn>
              <a:cxn ang="0">
                <a:pos x="T2" y="T3"/>
              </a:cxn>
              <a:cxn ang="0">
                <a:pos x="T4" y="T5"/>
              </a:cxn>
              <a:cxn ang="0">
                <a:pos x="T6" y="T7"/>
              </a:cxn>
              <a:cxn ang="0">
                <a:pos x="T8" y="T9"/>
              </a:cxn>
              <a:cxn ang="0">
                <a:pos x="T10" y="T11"/>
              </a:cxn>
            </a:cxnLst>
            <a:rect l="0" t="0" r="r" b="b"/>
            <a:pathLst>
              <a:path w="253" h="253">
                <a:moveTo>
                  <a:pt x="0" y="126"/>
                </a:moveTo>
                <a:lnTo>
                  <a:pt x="0" y="126"/>
                </a:lnTo>
                <a:cubicBezTo>
                  <a:pt x="0" y="196"/>
                  <a:pt x="56" y="253"/>
                  <a:pt x="126" y="253"/>
                </a:cubicBezTo>
                <a:cubicBezTo>
                  <a:pt x="196" y="253"/>
                  <a:pt x="253" y="196"/>
                  <a:pt x="253" y="126"/>
                </a:cubicBezTo>
                <a:cubicBezTo>
                  <a:pt x="253" y="56"/>
                  <a:pt x="196" y="0"/>
                  <a:pt x="126" y="0"/>
                </a:cubicBezTo>
                <a:cubicBezTo>
                  <a:pt x="56" y="0"/>
                  <a:pt x="0" y="56"/>
                  <a:pt x="0" y="126"/>
                </a:cubicBezTo>
                <a:close/>
              </a:path>
            </a:pathLst>
          </a:custGeom>
          <a:solidFill>
            <a:srgbClr val="C6E6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6" name="Freeform 52">
            <a:extLst>
              <a:ext uri="{FF2B5EF4-FFF2-40B4-BE49-F238E27FC236}">
                <a16:creationId xmlns:a16="http://schemas.microsoft.com/office/drawing/2014/main" id="{E8847A3B-8E10-4754-857D-D3332141B3C8}"/>
              </a:ext>
            </a:extLst>
          </p:cNvPr>
          <p:cNvSpPr>
            <a:spLocks/>
          </p:cNvSpPr>
          <p:nvPr userDrawn="1"/>
        </p:nvSpPr>
        <p:spPr bwMode="auto">
          <a:xfrm>
            <a:off x="9585325" y="2555875"/>
            <a:ext cx="241300" cy="241300"/>
          </a:xfrm>
          <a:custGeom>
            <a:avLst/>
            <a:gdLst>
              <a:gd name="T0" fmla="*/ 0 w 253"/>
              <a:gd name="T1" fmla="*/ 126 h 253"/>
              <a:gd name="T2" fmla="*/ 0 w 253"/>
              <a:gd name="T3" fmla="*/ 126 h 253"/>
              <a:gd name="T4" fmla="*/ 126 w 253"/>
              <a:gd name="T5" fmla="*/ 253 h 253"/>
              <a:gd name="T6" fmla="*/ 253 w 253"/>
              <a:gd name="T7" fmla="*/ 126 h 253"/>
              <a:gd name="T8" fmla="*/ 126 w 253"/>
              <a:gd name="T9" fmla="*/ 0 h 253"/>
              <a:gd name="T10" fmla="*/ 0 w 253"/>
              <a:gd name="T11" fmla="*/ 126 h 253"/>
              <a:gd name="T12" fmla="*/ 0 w 253"/>
              <a:gd name="T13" fmla="*/ 126 h 253"/>
            </a:gdLst>
            <a:ahLst/>
            <a:cxnLst>
              <a:cxn ang="0">
                <a:pos x="T0" y="T1"/>
              </a:cxn>
              <a:cxn ang="0">
                <a:pos x="T2" y="T3"/>
              </a:cxn>
              <a:cxn ang="0">
                <a:pos x="T4" y="T5"/>
              </a:cxn>
              <a:cxn ang="0">
                <a:pos x="T6" y="T7"/>
              </a:cxn>
              <a:cxn ang="0">
                <a:pos x="T8" y="T9"/>
              </a:cxn>
              <a:cxn ang="0">
                <a:pos x="T10" y="T11"/>
              </a:cxn>
              <a:cxn ang="0">
                <a:pos x="T12" y="T13"/>
              </a:cxn>
            </a:cxnLst>
            <a:rect l="0" t="0" r="r" b="b"/>
            <a:pathLst>
              <a:path w="253" h="253">
                <a:moveTo>
                  <a:pt x="0" y="126"/>
                </a:moveTo>
                <a:lnTo>
                  <a:pt x="0" y="126"/>
                </a:lnTo>
                <a:cubicBezTo>
                  <a:pt x="0" y="196"/>
                  <a:pt x="56" y="253"/>
                  <a:pt x="126" y="253"/>
                </a:cubicBezTo>
                <a:cubicBezTo>
                  <a:pt x="196" y="253"/>
                  <a:pt x="253" y="196"/>
                  <a:pt x="253" y="126"/>
                </a:cubicBezTo>
                <a:cubicBezTo>
                  <a:pt x="253" y="56"/>
                  <a:pt x="196" y="0"/>
                  <a:pt x="126" y="0"/>
                </a:cubicBezTo>
                <a:cubicBezTo>
                  <a:pt x="56" y="0"/>
                  <a:pt x="0" y="56"/>
                  <a:pt x="0" y="126"/>
                </a:cubicBezTo>
                <a:lnTo>
                  <a:pt x="0" y="126"/>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Freeform 53">
            <a:extLst>
              <a:ext uri="{FF2B5EF4-FFF2-40B4-BE49-F238E27FC236}">
                <a16:creationId xmlns:a16="http://schemas.microsoft.com/office/drawing/2014/main" id="{171812AB-8EC6-4470-AA93-12D4BFB57962}"/>
              </a:ext>
            </a:extLst>
          </p:cNvPr>
          <p:cNvSpPr>
            <a:spLocks/>
          </p:cNvSpPr>
          <p:nvPr userDrawn="1"/>
        </p:nvSpPr>
        <p:spPr bwMode="auto">
          <a:xfrm>
            <a:off x="9869488" y="2555875"/>
            <a:ext cx="241300" cy="241300"/>
          </a:xfrm>
          <a:custGeom>
            <a:avLst/>
            <a:gdLst>
              <a:gd name="T0" fmla="*/ 0 w 253"/>
              <a:gd name="T1" fmla="*/ 126 h 253"/>
              <a:gd name="T2" fmla="*/ 0 w 253"/>
              <a:gd name="T3" fmla="*/ 126 h 253"/>
              <a:gd name="T4" fmla="*/ 127 w 253"/>
              <a:gd name="T5" fmla="*/ 253 h 253"/>
              <a:gd name="T6" fmla="*/ 253 w 253"/>
              <a:gd name="T7" fmla="*/ 126 h 253"/>
              <a:gd name="T8" fmla="*/ 127 w 253"/>
              <a:gd name="T9" fmla="*/ 0 h 253"/>
              <a:gd name="T10" fmla="*/ 0 w 253"/>
              <a:gd name="T11" fmla="*/ 126 h 253"/>
            </a:gdLst>
            <a:ahLst/>
            <a:cxnLst>
              <a:cxn ang="0">
                <a:pos x="T0" y="T1"/>
              </a:cxn>
              <a:cxn ang="0">
                <a:pos x="T2" y="T3"/>
              </a:cxn>
              <a:cxn ang="0">
                <a:pos x="T4" y="T5"/>
              </a:cxn>
              <a:cxn ang="0">
                <a:pos x="T6" y="T7"/>
              </a:cxn>
              <a:cxn ang="0">
                <a:pos x="T8" y="T9"/>
              </a:cxn>
              <a:cxn ang="0">
                <a:pos x="T10" y="T11"/>
              </a:cxn>
            </a:cxnLst>
            <a:rect l="0" t="0" r="r" b="b"/>
            <a:pathLst>
              <a:path w="253" h="253">
                <a:moveTo>
                  <a:pt x="0" y="126"/>
                </a:moveTo>
                <a:lnTo>
                  <a:pt x="0" y="126"/>
                </a:lnTo>
                <a:cubicBezTo>
                  <a:pt x="0" y="196"/>
                  <a:pt x="57" y="253"/>
                  <a:pt x="127" y="253"/>
                </a:cubicBezTo>
                <a:cubicBezTo>
                  <a:pt x="197" y="253"/>
                  <a:pt x="253" y="196"/>
                  <a:pt x="253" y="126"/>
                </a:cubicBezTo>
                <a:cubicBezTo>
                  <a:pt x="253" y="56"/>
                  <a:pt x="197" y="0"/>
                  <a:pt x="127" y="0"/>
                </a:cubicBezTo>
                <a:cubicBezTo>
                  <a:pt x="57" y="0"/>
                  <a:pt x="0" y="56"/>
                  <a:pt x="0" y="126"/>
                </a:cubicBezTo>
                <a:close/>
              </a:path>
            </a:pathLst>
          </a:custGeom>
          <a:solidFill>
            <a:srgbClr val="C6E6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8" name="Freeform 54">
            <a:extLst>
              <a:ext uri="{FF2B5EF4-FFF2-40B4-BE49-F238E27FC236}">
                <a16:creationId xmlns:a16="http://schemas.microsoft.com/office/drawing/2014/main" id="{05C46A67-8C63-40FC-B0A9-960A43F48055}"/>
              </a:ext>
            </a:extLst>
          </p:cNvPr>
          <p:cNvSpPr>
            <a:spLocks/>
          </p:cNvSpPr>
          <p:nvPr userDrawn="1"/>
        </p:nvSpPr>
        <p:spPr bwMode="auto">
          <a:xfrm>
            <a:off x="9869488" y="2555875"/>
            <a:ext cx="241300" cy="241300"/>
          </a:xfrm>
          <a:custGeom>
            <a:avLst/>
            <a:gdLst>
              <a:gd name="T0" fmla="*/ 0 w 253"/>
              <a:gd name="T1" fmla="*/ 126 h 253"/>
              <a:gd name="T2" fmla="*/ 0 w 253"/>
              <a:gd name="T3" fmla="*/ 126 h 253"/>
              <a:gd name="T4" fmla="*/ 127 w 253"/>
              <a:gd name="T5" fmla="*/ 253 h 253"/>
              <a:gd name="T6" fmla="*/ 253 w 253"/>
              <a:gd name="T7" fmla="*/ 126 h 253"/>
              <a:gd name="T8" fmla="*/ 127 w 253"/>
              <a:gd name="T9" fmla="*/ 0 h 253"/>
              <a:gd name="T10" fmla="*/ 0 w 253"/>
              <a:gd name="T11" fmla="*/ 126 h 253"/>
              <a:gd name="T12" fmla="*/ 0 w 253"/>
              <a:gd name="T13" fmla="*/ 126 h 253"/>
            </a:gdLst>
            <a:ahLst/>
            <a:cxnLst>
              <a:cxn ang="0">
                <a:pos x="T0" y="T1"/>
              </a:cxn>
              <a:cxn ang="0">
                <a:pos x="T2" y="T3"/>
              </a:cxn>
              <a:cxn ang="0">
                <a:pos x="T4" y="T5"/>
              </a:cxn>
              <a:cxn ang="0">
                <a:pos x="T6" y="T7"/>
              </a:cxn>
              <a:cxn ang="0">
                <a:pos x="T8" y="T9"/>
              </a:cxn>
              <a:cxn ang="0">
                <a:pos x="T10" y="T11"/>
              </a:cxn>
              <a:cxn ang="0">
                <a:pos x="T12" y="T13"/>
              </a:cxn>
            </a:cxnLst>
            <a:rect l="0" t="0" r="r" b="b"/>
            <a:pathLst>
              <a:path w="253" h="253">
                <a:moveTo>
                  <a:pt x="0" y="126"/>
                </a:moveTo>
                <a:lnTo>
                  <a:pt x="0" y="126"/>
                </a:lnTo>
                <a:cubicBezTo>
                  <a:pt x="0" y="196"/>
                  <a:pt x="57" y="253"/>
                  <a:pt x="127" y="253"/>
                </a:cubicBezTo>
                <a:cubicBezTo>
                  <a:pt x="197" y="253"/>
                  <a:pt x="253" y="196"/>
                  <a:pt x="253" y="126"/>
                </a:cubicBezTo>
                <a:cubicBezTo>
                  <a:pt x="253" y="56"/>
                  <a:pt x="197" y="0"/>
                  <a:pt x="127" y="0"/>
                </a:cubicBezTo>
                <a:cubicBezTo>
                  <a:pt x="57" y="0"/>
                  <a:pt x="0" y="56"/>
                  <a:pt x="0" y="126"/>
                </a:cubicBezTo>
                <a:lnTo>
                  <a:pt x="0" y="126"/>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Freeform 55">
            <a:extLst>
              <a:ext uri="{FF2B5EF4-FFF2-40B4-BE49-F238E27FC236}">
                <a16:creationId xmlns:a16="http://schemas.microsoft.com/office/drawing/2014/main" id="{98E11CEF-312B-4062-AC1B-97F6135FB39D}"/>
              </a:ext>
            </a:extLst>
          </p:cNvPr>
          <p:cNvSpPr>
            <a:spLocks/>
          </p:cNvSpPr>
          <p:nvPr userDrawn="1"/>
        </p:nvSpPr>
        <p:spPr bwMode="auto">
          <a:xfrm>
            <a:off x="9301163" y="2555875"/>
            <a:ext cx="241300" cy="241300"/>
          </a:xfrm>
          <a:custGeom>
            <a:avLst/>
            <a:gdLst>
              <a:gd name="T0" fmla="*/ 0 w 253"/>
              <a:gd name="T1" fmla="*/ 126 h 253"/>
              <a:gd name="T2" fmla="*/ 0 w 253"/>
              <a:gd name="T3" fmla="*/ 126 h 253"/>
              <a:gd name="T4" fmla="*/ 127 w 253"/>
              <a:gd name="T5" fmla="*/ 253 h 253"/>
              <a:gd name="T6" fmla="*/ 253 w 253"/>
              <a:gd name="T7" fmla="*/ 126 h 253"/>
              <a:gd name="T8" fmla="*/ 127 w 253"/>
              <a:gd name="T9" fmla="*/ 0 h 253"/>
              <a:gd name="T10" fmla="*/ 0 w 253"/>
              <a:gd name="T11" fmla="*/ 126 h 253"/>
            </a:gdLst>
            <a:ahLst/>
            <a:cxnLst>
              <a:cxn ang="0">
                <a:pos x="T0" y="T1"/>
              </a:cxn>
              <a:cxn ang="0">
                <a:pos x="T2" y="T3"/>
              </a:cxn>
              <a:cxn ang="0">
                <a:pos x="T4" y="T5"/>
              </a:cxn>
              <a:cxn ang="0">
                <a:pos x="T6" y="T7"/>
              </a:cxn>
              <a:cxn ang="0">
                <a:pos x="T8" y="T9"/>
              </a:cxn>
              <a:cxn ang="0">
                <a:pos x="T10" y="T11"/>
              </a:cxn>
            </a:cxnLst>
            <a:rect l="0" t="0" r="r" b="b"/>
            <a:pathLst>
              <a:path w="253" h="253">
                <a:moveTo>
                  <a:pt x="0" y="126"/>
                </a:moveTo>
                <a:lnTo>
                  <a:pt x="0" y="126"/>
                </a:lnTo>
                <a:cubicBezTo>
                  <a:pt x="0" y="196"/>
                  <a:pt x="57" y="253"/>
                  <a:pt x="127" y="253"/>
                </a:cubicBezTo>
                <a:cubicBezTo>
                  <a:pt x="197" y="253"/>
                  <a:pt x="253" y="196"/>
                  <a:pt x="253" y="126"/>
                </a:cubicBezTo>
                <a:cubicBezTo>
                  <a:pt x="253" y="56"/>
                  <a:pt x="197" y="0"/>
                  <a:pt x="127" y="0"/>
                </a:cubicBezTo>
                <a:cubicBezTo>
                  <a:pt x="57" y="0"/>
                  <a:pt x="0" y="56"/>
                  <a:pt x="0" y="126"/>
                </a:cubicBezTo>
                <a:close/>
              </a:path>
            </a:pathLst>
          </a:custGeom>
          <a:solidFill>
            <a:srgbClr val="C6E6D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56">
            <a:extLst>
              <a:ext uri="{FF2B5EF4-FFF2-40B4-BE49-F238E27FC236}">
                <a16:creationId xmlns:a16="http://schemas.microsoft.com/office/drawing/2014/main" id="{AD859A5F-815A-4434-996E-8C3B3FDD33D2}"/>
              </a:ext>
            </a:extLst>
          </p:cNvPr>
          <p:cNvSpPr>
            <a:spLocks/>
          </p:cNvSpPr>
          <p:nvPr userDrawn="1"/>
        </p:nvSpPr>
        <p:spPr bwMode="auto">
          <a:xfrm>
            <a:off x="9301163" y="2555875"/>
            <a:ext cx="241300" cy="241300"/>
          </a:xfrm>
          <a:custGeom>
            <a:avLst/>
            <a:gdLst>
              <a:gd name="T0" fmla="*/ 0 w 253"/>
              <a:gd name="T1" fmla="*/ 126 h 253"/>
              <a:gd name="T2" fmla="*/ 0 w 253"/>
              <a:gd name="T3" fmla="*/ 126 h 253"/>
              <a:gd name="T4" fmla="*/ 127 w 253"/>
              <a:gd name="T5" fmla="*/ 253 h 253"/>
              <a:gd name="T6" fmla="*/ 253 w 253"/>
              <a:gd name="T7" fmla="*/ 126 h 253"/>
              <a:gd name="T8" fmla="*/ 127 w 253"/>
              <a:gd name="T9" fmla="*/ 0 h 253"/>
              <a:gd name="T10" fmla="*/ 0 w 253"/>
              <a:gd name="T11" fmla="*/ 126 h 253"/>
              <a:gd name="T12" fmla="*/ 0 w 253"/>
              <a:gd name="T13" fmla="*/ 126 h 253"/>
            </a:gdLst>
            <a:ahLst/>
            <a:cxnLst>
              <a:cxn ang="0">
                <a:pos x="T0" y="T1"/>
              </a:cxn>
              <a:cxn ang="0">
                <a:pos x="T2" y="T3"/>
              </a:cxn>
              <a:cxn ang="0">
                <a:pos x="T4" y="T5"/>
              </a:cxn>
              <a:cxn ang="0">
                <a:pos x="T6" y="T7"/>
              </a:cxn>
              <a:cxn ang="0">
                <a:pos x="T8" y="T9"/>
              </a:cxn>
              <a:cxn ang="0">
                <a:pos x="T10" y="T11"/>
              </a:cxn>
              <a:cxn ang="0">
                <a:pos x="T12" y="T13"/>
              </a:cxn>
            </a:cxnLst>
            <a:rect l="0" t="0" r="r" b="b"/>
            <a:pathLst>
              <a:path w="253" h="253">
                <a:moveTo>
                  <a:pt x="0" y="126"/>
                </a:moveTo>
                <a:lnTo>
                  <a:pt x="0" y="126"/>
                </a:lnTo>
                <a:cubicBezTo>
                  <a:pt x="0" y="196"/>
                  <a:pt x="57" y="253"/>
                  <a:pt x="127" y="253"/>
                </a:cubicBezTo>
                <a:cubicBezTo>
                  <a:pt x="197" y="253"/>
                  <a:pt x="253" y="196"/>
                  <a:pt x="253" y="126"/>
                </a:cubicBezTo>
                <a:cubicBezTo>
                  <a:pt x="253" y="56"/>
                  <a:pt x="197" y="0"/>
                  <a:pt x="127" y="0"/>
                </a:cubicBezTo>
                <a:cubicBezTo>
                  <a:pt x="57" y="0"/>
                  <a:pt x="0" y="56"/>
                  <a:pt x="0" y="126"/>
                </a:cubicBezTo>
                <a:lnTo>
                  <a:pt x="0" y="126"/>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Freeform 57">
            <a:extLst>
              <a:ext uri="{FF2B5EF4-FFF2-40B4-BE49-F238E27FC236}">
                <a16:creationId xmlns:a16="http://schemas.microsoft.com/office/drawing/2014/main" id="{AFA8963F-1F92-4D18-BEBE-6C4963C9BB62}"/>
              </a:ext>
            </a:extLst>
          </p:cNvPr>
          <p:cNvSpPr>
            <a:spLocks/>
          </p:cNvSpPr>
          <p:nvPr userDrawn="1"/>
        </p:nvSpPr>
        <p:spPr bwMode="auto">
          <a:xfrm>
            <a:off x="9336088" y="2592388"/>
            <a:ext cx="219075" cy="217488"/>
          </a:xfrm>
          <a:custGeom>
            <a:avLst/>
            <a:gdLst>
              <a:gd name="T0" fmla="*/ 0 w 229"/>
              <a:gd name="T1" fmla="*/ 178 h 228"/>
              <a:gd name="T2" fmla="*/ 0 w 229"/>
              <a:gd name="T3" fmla="*/ 178 h 228"/>
              <a:gd name="T4" fmla="*/ 179 w 229"/>
              <a:gd name="T5" fmla="*/ 178 h 228"/>
              <a:gd name="T6" fmla="*/ 179 w 229"/>
              <a:gd name="T7" fmla="*/ 0 h 228"/>
            </a:gdLst>
            <a:ahLst/>
            <a:cxnLst>
              <a:cxn ang="0">
                <a:pos x="T0" y="T1"/>
              </a:cxn>
              <a:cxn ang="0">
                <a:pos x="T2" y="T3"/>
              </a:cxn>
              <a:cxn ang="0">
                <a:pos x="T4" y="T5"/>
              </a:cxn>
              <a:cxn ang="0">
                <a:pos x="T6" y="T7"/>
              </a:cxn>
            </a:cxnLst>
            <a:rect l="0" t="0" r="r" b="b"/>
            <a:pathLst>
              <a:path w="229" h="228">
                <a:moveTo>
                  <a:pt x="0" y="178"/>
                </a:moveTo>
                <a:lnTo>
                  <a:pt x="0" y="178"/>
                </a:lnTo>
                <a:cubicBezTo>
                  <a:pt x="50" y="228"/>
                  <a:pt x="130" y="228"/>
                  <a:pt x="179" y="178"/>
                </a:cubicBezTo>
                <a:cubicBezTo>
                  <a:pt x="229" y="129"/>
                  <a:pt x="229" y="49"/>
                  <a:pt x="179" y="0"/>
                </a:cubicBez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58">
            <a:extLst>
              <a:ext uri="{FF2B5EF4-FFF2-40B4-BE49-F238E27FC236}">
                <a16:creationId xmlns:a16="http://schemas.microsoft.com/office/drawing/2014/main" id="{A90C3B27-2105-461A-AD64-E222914FC9A3}"/>
              </a:ext>
            </a:extLst>
          </p:cNvPr>
          <p:cNvSpPr>
            <a:spLocks/>
          </p:cNvSpPr>
          <p:nvPr userDrawn="1"/>
        </p:nvSpPr>
        <p:spPr bwMode="auto">
          <a:xfrm>
            <a:off x="9336088" y="2592388"/>
            <a:ext cx="219075" cy="217488"/>
          </a:xfrm>
          <a:custGeom>
            <a:avLst/>
            <a:gdLst>
              <a:gd name="T0" fmla="*/ 0 w 229"/>
              <a:gd name="T1" fmla="*/ 178 h 228"/>
              <a:gd name="T2" fmla="*/ 0 w 229"/>
              <a:gd name="T3" fmla="*/ 178 h 228"/>
              <a:gd name="T4" fmla="*/ 179 w 229"/>
              <a:gd name="T5" fmla="*/ 178 h 228"/>
              <a:gd name="T6" fmla="*/ 179 w 229"/>
              <a:gd name="T7" fmla="*/ 0 h 228"/>
            </a:gdLst>
            <a:ahLst/>
            <a:cxnLst>
              <a:cxn ang="0">
                <a:pos x="T0" y="T1"/>
              </a:cxn>
              <a:cxn ang="0">
                <a:pos x="T2" y="T3"/>
              </a:cxn>
              <a:cxn ang="0">
                <a:pos x="T4" y="T5"/>
              </a:cxn>
              <a:cxn ang="0">
                <a:pos x="T6" y="T7"/>
              </a:cxn>
            </a:cxnLst>
            <a:rect l="0" t="0" r="r" b="b"/>
            <a:pathLst>
              <a:path w="229" h="228">
                <a:moveTo>
                  <a:pt x="0" y="178"/>
                </a:moveTo>
                <a:lnTo>
                  <a:pt x="0" y="178"/>
                </a:lnTo>
                <a:cubicBezTo>
                  <a:pt x="50" y="228"/>
                  <a:pt x="130" y="228"/>
                  <a:pt x="179" y="178"/>
                </a:cubicBezTo>
                <a:cubicBezTo>
                  <a:pt x="229" y="129"/>
                  <a:pt x="229" y="49"/>
                  <a:pt x="179" y="0"/>
                </a:cubicBez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Freeform 59">
            <a:extLst>
              <a:ext uri="{FF2B5EF4-FFF2-40B4-BE49-F238E27FC236}">
                <a16:creationId xmlns:a16="http://schemas.microsoft.com/office/drawing/2014/main" id="{EBD9C8DD-BEA9-405D-81FA-9D20450B6D49}"/>
              </a:ext>
            </a:extLst>
          </p:cNvPr>
          <p:cNvSpPr>
            <a:spLocks/>
          </p:cNvSpPr>
          <p:nvPr userDrawn="1"/>
        </p:nvSpPr>
        <p:spPr bwMode="auto">
          <a:xfrm>
            <a:off x="9478963" y="2851150"/>
            <a:ext cx="217488" cy="217488"/>
          </a:xfrm>
          <a:custGeom>
            <a:avLst/>
            <a:gdLst>
              <a:gd name="T0" fmla="*/ 0 w 228"/>
              <a:gd name="T1" fmla="*/ 179 h 228"/>
              <a:gd name="T2" fmla="*/ 0 w 228"/>
              <a:gd name="T3" fmla="*/ 179 h 228"/>
              <a:gd name="T4" fmla="*/ 179 w 228"/>
              <a:gd name="T5" fmla="*/ 179 h 228"/>
              <a:gd name="T6" fmla="*/ 179 w 228"/>
              <a:gd name="T7" fmla="*/ 0 h 228"/>
            </a:gdLst>
            <a:ahLst/>
            <a:cxnLst>
              <a:cxn ang="0">
                <a:pos x="T0" y="T1"/>
              </a:cxn>
              <a:cxn ang="0">
                <a:pos x="T2" y="T3"/>
              </a:cxn>
              <a:cxn ang="0">
                <a:pos x="T4" y="T5"/>
              </a:cxn>
              <a:cxn ang="0">
                <a:pos x="T6" y="T7"/>
              </a:cxn>
            </a:cxnLst>
            <a:rect l="0" t="0" r="r" b="b"/>
            <a:pathLst>
              <a:path w="228" h="228">
                <a:moveTo>
                  <a:pt x="0" y="179"/>
                </a:moveTo>
                <a:lnTo>
                  <a:pt x="0" y="179"/>
                </a:lnTo>
                <a:cubicBezTo>
                  <a:pt x="50" y="228"/>
                  <a:pt x="130" y="228"/>
                  <a:pt x="179" y="179"/>
                </a:cubicBezTo>
                <a:cubicBezTo>
                  <a:pt x="228" y="129"/>
                  <a:pt x="228" y="49"/>
                  <a:pt x="179" y="0"/>
                </a:cubicBez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Freeform 60">
            <a:extLst>
              <a:ext uri="{FF2B5EF4-FFF2-40B4-BE49-F238E27FC236}">
                <a16:creationId xmlns:a16="http://schemas.microsoft.com/office/drawing/2014/main" id="{CBE4CE11-3AC4-4ED9-88A2-CF510C1D1EFB}"/>
              </a:ext>
            </a:extLst>
          </p:cNvPr>
          <p:cNvSpPr>
            <a:spLocks/>
          </p:cNvSpPr>
          <p:nvPr userDrawn="1"/>
        </p:nvSpPr>
        <p:spPr bwMode="auto">
          <a:xfrm>
            <a:off x="9478963" y="2851150"/>
            <a:ext cx="217488" cy="217488"/>
          </a:xfrm>
          <a:custGeom>
            <a:avLst/>
            <a:gdLst>
              <a:gd name="T0" fmla="*/ 0 w 228"/>
              <a:gd name="T1" fmla="*/ 179 h 228"/>
              <a:gd name="T2" fmla="*/ 0 w 228"/>
              <a:gd name="T3" fmla="*/ 179 h 228"/>
              <a:gd name="T4" fmla="*/ 179 w 228"/>
              <a:gd name="T5" fmla="*/ 179 h 228"/>
              <a:gd name="T6" fmla="*/ 179 w 228"/>
              <a:gd name="T7" fmla="*/ 0 h 228"/>
            </a:gdLst>
            <a:ahLst/>
            <a:cxnLst>
              <a:cxn ang="0">
                <a:pos x="T0" y="T1"/>
              </a:cxn>
              <a:cxn ang="0">
                <a:pos x="T2" y="T3"/>
              </a:cxn>
              <a:cxn ang="0">
                <a:pos x="T4" y="T5"/>
              </a:cxn>
              <a:cxn ang="0">
                <a:pos x="T6" y="T7"/>
              </a:cxn>
            </a:cxnLst>
            <a:rect l="0" t="0" r="r" b="b"/>
            <a:pathLst>
              <a:path w="228" h="228">
                <a:moveTo>
                  <a:pt x="0" y="179"/>
                </a:moveTo>
                <a:lnTo>
                  <a:pt x="0" y="179"/>
                </a:lnTo>
                <a:cubicBezTo>
                  <a:pt x="50" y="228"/>
                  <a:pt x="130" y="228"/>
                  <a:pt x="179" y="179"/>
                </a:cubicBezTo>
                <a:cubicBezTo>
                  <a:pt x="228" y="129"/>
                  <a:pt x="228" y="49"/>
                  <a:pt x="179" y="0"/>
                </a:cubicBez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Freeform 61">
            <a:extLst>
              <a:ext uri="{FF2B5EF4-FFF2-40B4-BE49-F238E27FC236}">
                <a16:creationId xmlns:a16="http://schemas.microsoft.com/office/drawing/2014/main" id="{D77569F7-B331-44B6-9AEC-887C52303713}"/>
              </a:ext>
            </a:extLst>
          </p:cNvPr>
          <p:cNvSpPr>
            <a:spLocks/>
          </p:cNvSpPr>
          <p:nvPr userDrawn="1"/>
        </p:nvSpPr>
        <p:spPr bwMode="auto">
          <a:xfrm>
            <a:off x="9763125" y="2851150"/>
            <a:ext cx="217488" cy="217488"/>
          </a:xfrm>
          <a:custGeom>
            <a:avLst/>
            <a:gdLst>
              <a:gd name="T0" fmla="*/ 0 w 228"/>
              <a:gd name="T1" fmla="*/ 179 h 228"/>
              <a:gd name="T2" fmla="*/ 0 w 228"/>
              <a:gd name="T3" fmla="*/ 179 h 228"/>
              <a:gd name="T4" fmla="*/ 179 w 228"/>
              <a:gd name="T5" fmla="*/ 179 h 228"/>
              <a:gd name="T6" fmla="*/ 179 w 228"/>
              <a:gd name="T7" fmla="*/ 0 h 228"/>
            </a:gdLst>
            <a:ahLst/>
            <a:cxnLst>
              <a:cxn ang="0">
                <a:pos x="T0" y="T1"/>
              </a:cxn>
              <a:cxn ang="0">
                <a:pos x="T2" y="T3"/>
              </a:cxn>
              <a:cxn ang="0">
                <a:pos x="T4" y="T5"/>
              </a:cxn>
              <a:cxn ang="0">
                <a:pos x="T6" y="T7"/>
              </a:cxn>
            </a:cxnLst>
            <a:rect l="0" t="0" r="r" b="b"/>
            <a:pathLst>
              <a:path w="228" h="228">
                <a:moveTo>
                  <a:pt x="0" y="179"/>
                </a:moveTo>
                <a:lnTo>
                  <a:pt x="0" y="179"/>
                </a:lnTo>
                <a:cubicBezTo>
                  <a:pt x="49" y="228"/>
                  <a:pt x="129" y="228"/>
                  <a:pt x="179" y="179"/>
                </a:cubicBezTo>
                <a:cubicBezTo>
                  <a:pt x="228" y="129"/>
                  <a:pt x="228" y="49"/>
                  <a:pt x="179" y="0"/>
                </a:cubicBez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Freeform 62">
            <a:extLst>
              <a:ext uri="{FF2B5EF4-FFF2-40B4-BE49-F238E27FC236}">
                <a16:creationId xmlns:a16="http://schemas.microsoft.com/office/drawing/2014/main" id="{97E83796-2A9F-48C2-81B1-C840F2772D3D}"/>
              </a:ext>
            </a:extLst>
          </p:cNvPr>
          <p:cNvSpPr>
            <a:spLocks/>
          </p:cNvSpPr>
          <p:nvPr userDrawn="1"/>
        </p:nvSpPr>
        <p:spPr bwMode="auto">
          <a:xfrm>
            <a:off x="9763125" y="2851150"/>
            <a:ext cx="217488" cy="217488"/>
          </a:xfrm>
          <a:custGeom>
            <a:avLst/>
            <a:gdLst>
              <a:gd name="T0" fmla="*/ 0 w 228"/>
              <a:gd name="T1" fmla="*/ 179 h 228"/>
              <a:gd name="T2" fmla="*/ 0 w 228"/>
              <a:gd name="T3" fmla="*/ 179 h 228"/>
              <a:gd name="T4" fmla="*/ 179 w 228"/>
              <a:gd name="T5" fmla="*/ 179 h 228"/>
              <a:gd name="T6" fmla="*/ 179 w 228"/>
              <a:gd name="T7" fmla="*/ 0 h 228"/>
            </a:gdLst>
            <a:ahLst/>
            <a:cxnLst>
              <a:cxn ang="0">
                <a:pos x="T0" y="T1"/>
              </a:cxn>
              <a:cxn ang="0">
                <a:pos x="T2" y="T3"/>
              </a:cxn>
              <a:cxn ang="0">
                <a:pos x="T4" y="T5"/>
              </a:cxn>
              <a:cxn ang="0">
                <a:pos x="T6" y="T7"/>
              </a:cxn>
            </a:cxnLst>
            <a:rect l="0" t="0" r="r" b="b"/>
            <a:pathLst>
              <a:path w="228" h="228">
                <a:moveTo>
                  <a:pt x="0" y="179"/>
                </a:moveTo>
                <a:lnTo>
                  <a:pt x="0" y="179"/>
                </a:lnTo>
                <a:cubicBezTo>
                  <a:pt x="49" y="228"/>
                  <a:pt x="129" y="228"/>
                  <a:pt x="179" y="179"/>
                </a:cubicBezTo>
                <a:cubicBezTo>
                  <a:pt x="228" y="129"/>
                  <a:pt x="228" y="49"/>
                  <a:pt x="179" y="0"/>
                </a:cubicBez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Freeform 63">
            <a:extLst>
              <a:ext uri="{FF2B5EF4-FFF2-40B4-BE49-F238E27FC236}">
                <a16:creationId xmlns:a16="http://schemas.microsoft.com/office/drawing/2014/main" id="{B0E82DB0-3BF6-4D72-A14E-EA8AC1F37D30}"/>
              </a:ext>
            </a:extLst>
          </p:cNvPr>
          <p:cNvSpPr>
            <a:spLocks/>
          </p:cNvSpPr>
          <p:nvPr userDrawn="1"/>
        </p:nvSpPr>
        <p:spPr bwMode="auto">
          <a:xfrm>
            <a:off x="9620250" y="3103563"/>
            <a:ext cx="217488" cy="219075"/>
          </a:xfrm>
          <a:custGeom>
            <a:avLst/>
            <a:gdLst>
              <a:gd name="T0" fmla="*/ 0 w 228"/>
              <a:gd name="T1" fmla="*/ 179 h 229"/>
              <a:gd name="T2" fmla="*/ 0 w 228"/>
              <a:gd name="T3" fmla="*/ 179 h 229"/>
              <a:gd name="T4" fmla="*/ 179 w 228"/>
              <a:gd name="T5" fmla="*/ 179 h 229"/>
              <a:gd name="T6" fmla="*/ 179 w 228"/>
              <a:gd name="T7" fmla="*/ 0 h 229"/>
            </a:gdLst>
            <a:ahLst/>
            <a:cxnLst>
              <a:cxn ang="0">
                <a:pos x="T0" y="T1"/>
              </a:cxn>
              <a:cxn ang="0">
                <a:pos x="T2" y="T3"/>
              </a:cxn>
              <a:cxn ang="0">
                <a:pos x="T4" y="T5"/>
              </a:cxn>
              <a:cxn ang="0">
                <a:pos x="T6" y="T7"/>
              </a:cxn>
            </a:cxnLst>
            <a:rect l="0" t="0" r="r" b="b"/>
            <a:pathLst>
              <a:path w="228" h="229">
                <a:moveTo>
                  <a:pt x="0" y="179"/>
                </a:moveTo>
                <a:lnTo>
                  <a:pt x="0" y="179"/>
                </a:lnTo>
                <a:cubicBezTo>
                  <a:pt x="49" y="229"/>
                  <a:pt x="129" y="229"/>
                  <a:pt x="179" y="179"/>
                </a:cubicBezTo>
                <a:cubicBezTo>
                  <a:pt x="228" y="130"/>
                  <a:pt x="228" y="50"/>
                  <a:pt x="179" y="0"/>
                </a:cubicBez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Freeform 64">
            <a:extLst>
              <a:ext uri="{FF2B5EF4-FFF2-40B4-BE49-F238E27FC236}">
                <a16:creationId xmlns:a16="http://schemas.microsoft.com/office/drawing/2014/main" id="{7A16139C-13CE-4EE8-AD96-D4E537931A2C}"/>
              </a:ext>
            </a:extLst>
          </p:cNvPr>
          <p:cNvSpPr>
            <a:spLocks/>
          </p:cNvSpPr>
          <p:nvPr userDrawn="1"/>
        </p:nvSpPr>
        <p:spPr bwMode="auto">
          <a:xfrm>
            <a:off x="9620250" y="3103563"/>
            <a:ext cx="217488" cy="219075"/>
          </a:xfrm>
          <a:custGeom>
            <a:avLst/>
            <a:gdLst>
              <a:gd name="T0" fmla="*/ 0 w 228"/>
              <a:gd name="T1" fmla="*/ 179 h 229"/>
              <a:gd name="T2" fmla="*/ 0 w 228"/>
              <a:gd name="T3" fmla="*/ 179 h 229"/>
              <a:gd name="T4" fmla="*/ 179 w 228"/>
              <a:gd name="T5" fmla="*/ 179 h 229"/>
              <a:gd name="T6" fmla="*/ 179 w 228"/>
              <a:gd name="T7" fmla="*/ 0 h 229"/>
            </a:gdLst>
            <a:ahLst/>
            <a:cxnLst>
              <a:cxn ang="0">
                <a:pos x="T0" y="T1"/>
              </a:cxn>
              <a:cxn ang="0">
                <a:pos x="T2" y="T3"/>
              </a:cxn>
              <a:cxn ang="0">
                <a:pos x="T4" y="T5"/>
              </a:cxn>
              <a:cxn ang="0">
                <a:pos x="T6" y="T7"/>
              </a:cxn>
            </a:cxnLst>
            <a:rect l="0" t="0" r="r" b="b"/>
            <a:pathLst>
              <a:path w="228" h="229">
                <a:moveTo>
                  <a:pt x="0" y="179"/>
                </a:moveTo>
                <a:lnTo>
                  <a:pt x="0" y="179"/>
                </a:lnTo>
                <a:cubicBezTo>
                  <a:pt x="49" y="229"/>
                  <a:pt x="129" y="229"/>
                  <a:pt x="179" y="179"/>
                </a:cubicBezTo>
                <a:cubicBezTo>
                  <a:pt x="228" y="130"/>
                  <a:pt x="228" y="50"/>
                  <a:pt x="179" y="0"/>
                </a:cubicBez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Freeform 65">
            <a:extLst>
              <a:ext uri="{FF2B5EF4-FFF2-40B4-BE49-F238E27FC236}">
                <a16:creationId xmlns:a16="http://schemas.microsoft.com/office/drawing/2014/main" id="{97CC4A2E-7300-4371-A2A7-69EE95C0C197}"/>
              </a:ext>
            </a:extLst>
          </p:cNvPr>
          <p:cNvSpPr>
            <a:spLocks/>
          </p:cNvSpPr>
          <p:nvPr userDrawn="1"/>
        </p:nvSpPr>
        <p:spPr bwMode="auto">
          <a:xfrm>
            <a:off x="9620250" y="2592388"/>
            <a:ext cx="217488" cy="217488"/>
          </a:xfrm>
          <a:custGeom>
            <a:avLst/>
            <a:gdLst>
              <a:gd name="T0" fmla="*/ 0 w 228"/>
              <a:gd name="T1" fmla="*/ 178 h 228"/>
              <a:gd name="T2" fmla="*/ 0 w 228"/>
              <a:gd name="T3" fmla="*/ 178 h 228"/>
              <a:gd name="T4" fmla="*/ 179 w 228"/>
              <a:gd name="T5" fmla="*/ 178 h 228"/>
              <a:gd name="T6" fmla="*/ 179 w 228"/>
              <a:gd name="T7" fmla="*/ 0 h 228"/>
            </a:gdLst>
            <a:ahLst/>
            <a:cxnLst>
              <a:cxn ang="0">
                <a:pos x="T0" y="T1"/>
              </a:cxn>
              <a:cxn ang="0">
                <a:pos x="T2" y="T3"/>
              </a:cxn>
              <a:cxn ang="0">
                <a:pos x="T4" y="T5"/>
              </a:cxn>
              <a:cxn ang="0">
                <a:pos x="T6" y="T7"/>
              </a:cxn>
            </a:cxnLst>
            <a:rect l="0" t="0" r="r" b="b"/>
            <a:pathLst>
              <a:path w="228" h="228">
                <a:moveTo>
                  <a:pt x="0" y="178"/>
                </a:moveTo>
                <a:lnTo>
                  <a:pt x="0" y="178"/>
                </a:lnTo>
                <a:cubicBezTo>
                  <a:pt x="49" y="228"/>
                  <a:pt x="129" y="228"/>
                  <a:pt x="179" y="178"/>
                </a:cubicBezTo>
                <a:cubicBezTo>
                  <a:pt x="228" y="129"/>
                  <a:pt x="228" y="49"/>
                  <a:pt x="179" y="0"/>
                </a:cubicBez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Freeform 66">
            <a:extLst>
              <a:ext uri="{FF2B5EF4-FFF2-40B4-BE49-F238E27FC236}">
                <a16:creationId xmlns:a16="http://schemas.microsoft.com/office/drawing/2014/main" id="{7D76E473-634E-43D0-A609-DD5EEBDFDAB9}"/>
              </a:ext>
            </a:extLst>
          </p:cNvPr>
          <p:cNvSpPr>
            <a:spLocks/>
          </p:cNvSpPr>
          <p:nvPr userDrawn="1"/>
        </p:nvSpPr>
        <p:spPr bwMode="auto">
          <a:xfrm>
            <a:off x="9620250" y="2592388"/>
            <a:ext cx="217488" cy="217488"/>
          </a:xfrm>
          <a:custGeom>
            <a:avLst/>
            <a:gdLst>
              <a:gd name="T0" fmla="*/ 0 w 228"/>
              <a:gd name="T1" fmla="*/ 178 h 228"/>
              <a:gd name="T2" fmla="*/ 0 w 228"/>
              <a:gd name="T3" fmla="*/ 178 h 228"/>
              <a:gd name="T4" fmla="*/ 179 w 228"/>
              <a:gd name="T5" fmla="*/ 178 h 228"/>
              <a:gd name="T6" fmla="*/ 179 w 228"/>
              <a:gd name="T7" fmla="*/ 0 h 228"/>
            </a:gdLst>
            <a:ahLst/>
            <a:cxnLst>
              <a:cxn ang="0">
                <a:pos x="T0" y="T1"/>
              </a:cxn>
              <a:cxn ang="0">
                <a:pos x="T2" y="T3"/>
              </a:cxn>
              <a:cxn ang="0">
                <a:pos x="T4" y="T5"/>
              </a:cxn>
              <a:cxn ang="0">
                <a:pos x="T6" y="T7"/>
              </a:cxn>
            </a:cxnLst>
            <a:rect l="0" t="0" r="r" b="b"/>
            <a:pathLst>
              <a:path w="228" h="228">
                <a:moveTo>
                  <a:pt x="0" y="178"/>
                </a:moveTo>
                <a:lnTo>
                  <a:pt x="0" y="178"/>
                </a:lnTo>
                <a:cubicBezTo>
                  <a:pt x="49" y="228"/>
                  <a:pt x="129" y="228"/>
                  <a:pt x="179" y="178"/>
                </a:cubicBezTo>
                <a:cubicBezTo>
                  <a:pt x="228" y="129"/>
                  <a:pt x="228" y="49"/>
                  <a:pt x="179" y="0"/>
                </a:cubicBez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Freeform 67">
            <a:extLst>
              <a:ext uri="{FF2B5EF4-FFF2-40B4-BE49-F238E27FC236}">
                <a16:creationId xmlns:a16="http://schemas.microsoft.com/office/drawing/2014/main" id="{9C8A070A-299C-4FC3-8A16-3F11458AABF8}"/>
              </a:ext>
            </a:extLst>
          </p:cNvPr>
          <p:cNvSpPr>
            <a:spLocks/>
          </p:cNvSpPr>
          <p:nvPr userDrawn="1"/>
        </p:nvSpPr>
        <p:spPr bwMode="auto">
          <a:xfrm>
            <a:off x="9904413" y="2592388"/>
            <a:ext cx="217488" cy="217488"/>
          </a:xfrm>
          <a:custGeom>
            <a:avLst/>
            <a:gdLst>
              <a:gd name="T0" fmla="*/ 0 w 229"/>
              <a:gd name="T1" fmla="*/ 178 h 228"/>
              <a:gd name="T2" fmla="*/ 0 w 229"/>
              <a:gd name="T3" fmla="*/ 178 h 228"/>
              <a:gd name="T4" fmla="*/ 179 w 229"/>
              <a:gd name="T5" fmla="*/ 178 h 228"/>
              <a:gd name="T6" fmla="*/ 179 w 229"/>
              <a:gd name="T7" fmla="*/ 0 h 228"/>
            </a:gdLst>
            <a:ahLst/>
            <a:cxnLst>
              <a:cxn ang="0">
                <a:pos x="T0" y="T1"/>
              </a:cxn>
              <a:cxn ang="0">
                <a:pos x="T2" y="T3"/>
              </a:cxn>
              <a:cxn ang="0">
                <a:pos x="T4" y="T5"/>
              </a:cxn>
              <a:cxn ang="0">
                <a:pos x="T6" y="T7"/>
              </a:cxn>
            </a:cxnLst>
            <a:rect l="0" t="0" r="r" b="b"/>
            <a:pathLst>
              <a:path w="229" h="228">
                <a:moveTo>
                  <a:pt x="0" y="178"/>
                </a:moveTo>
                <a:lnTo>
                  <a:pt x="0" y="178"/>
                </a:lnTo>
                <a:cubicBezTo>
                  <a:pt x="50" y="228"/>
                  <a:pt x="130" y="228"/>
                  <a:pt x="179" y="178"/>
                </a:cubicBezTo>
                <a:cubicBezTo>
                  <a:pt x="229" y="129"/>
                  <a:pt x="229" y="49"/>
                  <a:pt x="179" y="0"/>
                </a:cubicBez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Freeform 68">
            <a:extLst>
              <a:ext uri="{FF2B5EF4-FFF2-40B4-BE49-F238E27FC236}">
                <a16:creationId xmlns:a16="http://schemas.microsoft.com/office/drawing/2014/main" id="{2340964F-6CF5-4B85-AFB3-E48F47AB491C}"/>
              </a:ext>
            </a:extLst>
          </p:cNvPr>
          <p:cNvSpPr>
            <a:spLocks/>
          </p:cNvSpPr>
          <p:nvPr userDrawn="1"/>
        </p:nvSpPr>
        <p:spPr bwMode="auto">
          <a:xfrm>
            <a:off x="9904413" y="2592388"/>
            <a:ext cx="217488" cy="217488"/>
          </a:xfrm>
          <a:custGeom>
            <a:avLst/>
            <a:gdLst>
              <a:gd name="T0" fmla="*/ 0 w 229"/>
              <a:gd name="T1" fmla="*/ 178 h 228"/>
              <a:gd name="T2" fmla="*/ 0 w 229"/>
              <a:gd name="T3" fmla="*/ 178 h 228"/>
              <a:gd name="T4" fmla="*/ 179 w 229"/>
              <a:gd name="T5" fmla="*/ 178 h 228"/>
              <a:gd name="T6" fmla="*/ 179 w 229"/>
              <a:gd name="T7" fmla="*/ 0 h 228"/>
            </a:gdLst>
            <a:ahLst/>
            <a:cxnLst>
              <a:cxn ang="0">
                <a:pos x="T0" y="T1"/>
              </a:cxn>
              <a:cxn ang="0">
                <a:pos x="T2" y="T3"/>
              </a:cxn>
              <a:cxn ang="0">
                <a:pos x="T4" y="T5"/>
              </a:cxn>
              <a:cxn ang="0">
                <a:pos x="T6" y="T7"/>
              </a:cxn>
            </a:cxnLst>
            <a:rect l="0" t="0" r="r" b="b"/>
            <a:pathLst>
              <a:path w="229" h="228">
                <a:moveTo>
                  <a:pt x="0" y="178"/>
                </a:moveTo>
                <a:lnTo>
                  <a:pt x="0" y="178"/>
                </a:lnTo>
                <a:cubicBezTo>
                  <a:pt x="50" y="228"/>
                  <a:pt x="130" y="228"/>
                  <a:pt x="179" y="178"/>
                </a:cubicBezTo>
                <a:cubicBezTo>
                  <a:pt x="229" y="129"/>
                  <a:pt x="229" y="49"/>
                  <a:pt x="179" y="0"/>
                </a:cubicBez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Freeform 69">
            <a:extLst>
              <a:ext uri="{FF2B5EF4-FFF2-40B4-BE49-F238E27FC236}">
                <a16:creationId xmlns:a16="http://schemas.microsoft.com/office/drawing/2014/main" id="{DE573B32-2F7D-4B92-BA0E-13775A742564}"/>
              </a:ext>
            </a:extLst>
          </p:cNvPr>
          <p:cNvSpPr>
            <a:spLocks/>
          </p:cNvSpPr>
          <p:nvPr userDrawn="1"/>
        </p:nvSpPr>
        <p:spPr bwMode="auto">
          <a:xfrm>
            <a:off x="9775825" y="2243138"/>
            <a:ext cx="246063" cy="244475"/>
          </a:xfrm>
          <a:custGeom>
            <a:avLst/>
            <a:gdLst>
              <a:gd name="T0" fmla="*/ 129 w 257"/>
              <a:gd name="T1" fmla="*/ 0 h 257"/>
              <a:gd name="T2" fmla="*/ 129 w 257"/>
              <a:gd name="T3" fmla="*/ 0 h 257"/>
              <a:gd name="T4" fmla="*/ 0 w 257"/>
              <a:gd name="T5" fmla="*/ 129 h 257"/>
              <a:gd name="T6" fmla="*/ 0 w 257"/>
              <a:gd name="T7" fmla="*/ 257 h 257"/>
              <a:gd name="T8" fmla="*/ 129 w 257"/>
              <a:gd name="T9" fmla="*/ 257 h 257"/>
              <a:gd name="T10" fmla="*/ 257 w 257"/>
              <a:gd name="T11" fmla="*/ 129 h 257"/>
              <a:gd name="T12" fmla="*/ 257 w 257"/>
              <a:gd name="T13" fmla="*/ 0 h 257"/>
              <a:gd name="T14" fmla="*/ 129 w 257"/>
              <a:gd name="T15" fmla="*/ 0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7" h="257">
                <a:moveTo>
                  <a:pt x="129" y="0"/>
                </a:moveTo>
                <a:lnTo>
                  <a:pt x="129" y="0"/>
                </a:lnTo>
                <a:cubicBezTo>
                  <a:pt x="58" y="0"/>
                  <a:pt x="0" y="58"/>
                  <a:pt x="0" y="129"/>
                </a:cubicBezTo>
                <a:lnTo>
                  <a:pt x="0" y="257"/>
                </a:lnTo>
                <a:lnTo>
                  <a:pt x="129" y="257"/>
                </a:lnTo>
                <a:cubicBezTo>
                  <a:pt x="200" y="257"/>
                  <a:pt x="257" y="200"/>
                  <a:pt x="257" y="129"/>
                </a:cubicBezTo>
                <a:lnTo>
                  <a:pt x="257" y="0"/>
                </a:lnTo>
                <a:lnTo>
                  <a:pt x="129" y="0"/>
                </a:lnTo>
                <a:close/>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Freeform 70">
            <a:extLst>
              <a:ext uri="{FF2B5EF4-FFF2-40B4-BE49-F238E27FC236}">
                <a16:creationId xmlns:a16="http://schemas.microsoft.com/office/drawing/2014/main" id="{4869DA56-6588-480C-B266-6C77E16B1936}"/>
              </a:ext>
            </a:extLst>
          </p:cNvPr>
          <p:cNvSpPr>
            <a:spLocks/>
          </p:cNvSpPr>
          <p:nvPr userDrawn="1"/>
        </p:nvSpPr>
        <p:spPr bwMode="auto">
          <a:xfrm>
            <a:off x="9775825" y="2243138"/>
            <a:ext cx="246063" cy="244475"/>
          </a:xfrm>
          <a:custGeom>
            <a:avLst/>
            <a:gdLst>
              <a:gd name="T0" fmla="*/ 129 w 257"/>
              <a:gd name="T1" fmla="*/ 0 h 257"/>
              <a:gd name="T2" fmla="*/ 129 w 257"/>
              <a:gd name="T3" fmla="*/ 0 h 257"/>
              <a:gd name="T4" fmla="*/ 0 w 257"/>
              <a:gd name="T5" fmla="*/ 129 h 257"/>
              <a:gd name="T6" fmla="*/ 0 w 257"/>
              <a:gd name="T7" fmla="*/ 257 h 257"/>
              <a:gd name="T8" fmla="*/ 129 w 257"/>
              <a:gd name="T9" fmla="*/ 257 h 257"/>
              <a:gd name="T10" fmla="*/ 257 w 257"/>
              <a:gd name="T11" fmla="*/ 129 h 257"/>
              <a:gd name="T12" fmla="*/ 257 w 257"/>
              <a:gd name="T13" fmla="*/ 0 h 257"/>
              <a:gd name="T14" fmla="*/ 129 w 257"/>
              <a:gd name="T15" fmla="*/ 0 h 257"/>
              <a:gd name="T16" fmla="*/ 129 w 257"/>
              <a:gd name="T1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7" h="257">
                <a:moveTo>
                  <a:pt x="129" y="0"/>
                </a:moveTo>
                <a:lnTo>
                  <a:pt x="129" y="0"/>
                </a:lnTo>
                <a:cubicBezTo>
                  <a:pt x="58" y="0"/>
                  <a:pt x="0" y="58"/>
                  <a:pt x="0" y="129"/>
                </a:cubicBezTo>
                <a:lnTo>
                  <a:pt x="0" y="257"/>
                </a:lnTo>
                <a:lnTo>
                  <a:pt x="129" y="257"/>
                </a:lnTo>
                <a:cubicBezTo>
                  <a:pt x="200" y="257"/>
                  <a:pt x="257" y="200"/>
                  <a:pt x="257" y="129"/>
                </a:cubicBezTo>
                <a:lnTo>
                  <a:pt x="257" y="0"/>
                </a:lnTo>
                <a:lnTo>
                  <a:pt x="129" y="0"/>
                </a:lnTo>
                <a:lnTo>
                  <a:pt x="129" y="0"/>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Freeform 71">
            <a:extLst>
              <a:ext uri="{FF2B5EF4-FFF2-40B4-BE49-F238E27FC236}">
                <a16:creationId xmlns:a16="http://schemas.microsoft.com/office/drawing/2014/main" id="{6EFAE668-1E12-4F8D-86AF-9FC83D2213D3}"/>
              </a:ext>
            </a:extLst>
          </p:cNvPr>
          <p:cNvSpPr>
            <a:spLocks/>
          </p:cNvSpPr>
          <p:nvPr userDrawn="1"/>
        </p:nvSpPr>
        <p:spPr bwMode="auto">
          <a:xfrm>
            <a:off x="9775825" y="2327275"/>
            <a:ext cx="161925" cy="160338"/>
          </a:xfrm>
          <a:custGeom>
            <a:avLst/>
            <a:gdLst>
              <a:gd name="T0" fmla="*/ 0 w 169"/>
              <a:gd name="T1" fmla="*/ 168 h 168"/>
              <a:gd name="T2" fmla="*/ 0 w 169"/>
              <a:gd name="T3" fmla="*/ 168 h 168"/>
              <a:gd name="T4" fmla="*/ 169 w 169"/>
              <a:gd name="T5" fmla="*/ 0 h 168"/>
            </a:gdLst>
            <a:ahLst/>
            <a:cxnLst>
              <a:cxn ang="0">
                <a:pos x="T0" y="T1"/>
              </a:cxn>
              <a:cxn ang="0">
                <a:pos x="T2" y="T3"/>
              </a:cxn>
              <a:cxn ang="0">
                <a:pos x="T4" y="T5"/>
              </a:cxn>
            </a:cxnLst>
            <a:rect l="0" t="0" r="r" b="b"/>
            <a:pathLst>
              <a:path w="169" h="168">
                <a:moveTo>
                  <a:pt x="0" y="168"/>
                </a:moveTo>
                <a:lnTo>
                  <a:pt x="0" y="168"/>
                </a:lnTo>
                <a:lnTo>
                  <a:pt x="169" y="0"/>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Freeform 72">
            <a:extLst>
              <a:ext uri="{FF2B5EF4-FFF2-40B4-BE49-F238E27FC236}">
                <a16:creationId xmlns:a16="http://schemas.microsoft.com/office/drawing/2014/main" id="{DC094ECC-E4FF-4318-AFF8-5E6040C92790}"/>
              </a:ext>
            </a:extLst>
          </p:cNvPr>
          <p:cNvSpPr>
            <a:spLocks/>
          </p:cNvSpPr>
          <p:nvPr userDrawn="1"/>
        </p:nvSpPr>
        <p:spPr bwMode="auto">
          <a:xfrm>
            <a:off x="9398000" y="4595813"/>
            <a:ext cx="188913" cy="85725"/>
          </a:xfrm>
          <a:custGeom>
            <a:avLst/>
            <a:gdLst>
              <a:gd name="T0" fmla="*/ 71 w 197"/>
              <a:gd name="T1" fmla="*/ 89 h 89"/>
              <a:gd name="T2" fmla="*/ 71 w 197"/>
              <a:gd name="T3" fmla="*/ 89 h 89"/>
              <a:gd name="T4" fmla="*/ 48 w 197"/>
              <a:gd name="T5" fmla="*/ 87 h 89"/>
              <a:gd name="T6" fmla="*/ 29 w 197"/>
              <a:gd name="T7" fmla="*/ 82 h 89"/>
              <a:gd name="T8" fmla="*/ 0 w 197"/>
              <a:gd name="T9" fmla="*/ 71 h 89"/>
              <a:gd name="T10" fmla="*/ 20 w 197"/>
              <a:gd name="T11" fmla="*/ 47 h 89"/>
              <a:gd name="T12" fmla="*/ 53 w 197"/>
              <a:gd name="T13" fmla="*/ 20 h 89"/>
              <a:gd name="T14" fmla="*/ 88 w 197"/>
              <a:gd name="T15" fmla="*/ 5 h 89"/>
              <a:gd name="T16" fmla="*/ 126 w 197"/>
              <a:gd name="T17" fmla="*/ 0 h 89"/>
              <a:gd name="T18" fmla="*/ 126 w 197"/>
              <a:gd name="T19" fmla="*/ 0 h 89"/>
              <a:gd name="T20" fmla="*/ 169 w 197"/>
              <a:gd name="T21" fmla="*/ 7 h 89"/>
              <a:gd name="T22" fmla="*/ 197 w 197"/>
              <a:gd name="T23" fmla="*/ 17 h 89"/>
              <a:gd name="T24" fmla="*/ 178 w 197"/>
              <a:gd name="T25" fmla="*/ 41 h 89"/>
              <a:gd name="T26" fmla="*/ 145 w 197"/>
              <a:gd name="T27" fmla="*/ 69 h 89"/>
              <a:gd name="T28" fmla="*/ 109 w 197"/>
              <a:gd name="T29" fmla="*/ 83 h 89"/>
              <a:gd name="T30" fmla="*/ 72 w 197"/>
              <a:gd name="T31" fmla="*/ 89 h 89"/>
              <a:gd name="T32" fmla="*/ 71 w 197"/>
              <a:gd name="T3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89">
                <a:moveTo>
                  <a:pt x="71" y="89"/>
                </a:moveTo>
                <a:lnTo>
                  <a:pt x="71" y="89"/>
                </a:lnTo>
                <a:cubicBezTo>
                  <a:pt x="62" y="89"/>
                  <a:pt x="55" y="88"/>
                  <a:pt x="48" y="87"/>
                </a:cubicBezTo>
                <a:cubicBezTo>
                  <a:pt x="42" y="86"/>
                  <a:pt x="35" y="84"/>
                  <a:pt x="29" y="82"/>
                </a:cubicBezTo>
                <a:lnTo>
                  <a:pt x="0" y="71"/>
                </a:lnTo>
                <a:lnTo>
                  <a:pt x="20" y="47"/>
                </a:lnTo>
                <a:cubicBezTo>
                  <a:pt x="31" y="34"/>
                  <a:pt x="43" y="26"/>
                  <a:pt x="53" y="20"/>
                </a:cubicBezTo>
                <a:cubicBezTo>
                  <a:pt x="64" y="14"/>
                  <a:pt x="76" y="9"/>
                  <a:pt x="88" y="5"/>
                </a:cubicBezTo>
                <a:cubicBezTo>
                  <a:pt x="101" y="2"/>
                  <a:pt x="113" y="0"/>
                  <a:pt x="126" y="0"/>
                </a:cubicBezTo>
                <a:lnTo>
                  <a:pt x="126" y="0"/>
                </a:lnTo>
                <a:cubicBezTo>
                  <a:pt x="143" y="0"/>
                  <a:pt x="156" y="2"/>
                  <a:pt x="169" y="7"/>
                </a:cubicBezTo>
                <a:lnTo>
                  <a:pt x="197" y="17"/>
                </a:lnTo>
                <a:lnTo>
                  <a:pt x="178" y="41"/>
                </a:lnTo>
                <a:cubicBezTo>
                  <a:pt x="167" y="55"/>
                  <a:pt x="155" y="63"/>
                  <a:pt x="145" y="69"/>
                </a:cubicBezTo>
                <a:cubicBezTo>
                  <a:pt x="134" y="75"/>
                  <a:pt x="122" y="80"/>
                  <a:pt x="109" y="83"/>
                </a:cubicBezTo>
                <a:cubicBezTo>
                  <a:pt x="97" y="86"/>
                  <a:pt x="85" y="88"/>
                  <a:pt x="72" y="89"/>
                </a:cubicBezTo>
                <a:lnTo>
                  <a:pt x="71" y="8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7" name="Freeform 73">
            <a:extLst>
              <a:ext uri="{FF2B5EF4-FFF2-40B4-BE49-F238E27FC236}">
                <a16:creationId xmlns:a16="http://schemas.microsoft.com/office/drawing/2014/main" id="{229847E1-7F3E-4E6D-9A98-9A2425B1BBF0}"/>
              </a:ext>
            </a:extLst>
          </p:cNvPr>
          <p:cNvSpPr>
            <a:spLocks noEditPoints="1"/>
          </p:cNvSpPr>
          <p:nvPr userDrawn="1"/>
        </p:nvSpPr>
        <p:spPr bwMode="auto">
          <a:xfrm>
            <a:off x="9371013" y="4578350"/>
            <a:ext cx="242888" cy="119063"/>
          </a:xfrm>
          <a:custGeom>
            <a:avLst/>
            <a:gdLst>
              <a:gd name="T0" fmla="*/ 156 w 255"/>
              <a:gd name="T1" fmla="*/ 0 h 124"/>
              <a:gd name="T2" fmla="*/ 156 w 255"/>
              <a:gd name="T3" fmla="*/ 0 h 124"/>
              <a:gd name="T4" fmla="*/ 155 w 255"/>
              <a:gd name="T5" fmla="*/ 0 h 124"/>
              <a:gd name="T6" fmla="*/ 113 w 255"/>
              <a:gd name="T7" fmla="*/ 6 h 124"/>
              <a:gd name="T8" fmla="*/ 74 w 255"/>
              <a:gd name="T9" fmla="*/ 22 h 124"/>
              <a:gd name="T10" fmla="*/ 35 w 255"/>
              <a:gd name="T11" fmla="*/ 54 h 124"/>
              <a:gd name="T12" fmla="*/ 31 w 255"/>
              <a:gd name="T13" fmla="*/ 59 h 124"/>
              <a:gd name="T14" fmla="*/ 0 w 255"/>
              <a:gd name="T15" fmla="*/ 97 h 124"/>
              <a:gd name="T16" fmla="*/ 46 w 255"/>
              <a:gd name="T17" fmla="*/ 114 h 124"/>
              <a:gd name="T18" fmla="*/ 52 w 255"/>
              <a:gd name="T19" fmla="*/ 116 h 124"/>
              <a:gd name="T20" fmla="*/ 75 w 255"/>
              <a:gd name="T21" fmla="*/ 122 h 124"/>
              <a:gd name="T22" fmla="*/ 100 w 255"/>
              <a:gd name="T23" fmla="*/ 124 h 124"/>
              <a:gd name="T24" fmla="*/ 101 w 255"/>
              <a:gd name="T25" fmla="*/ 124 h 124"/>
              <a:gd name="T26" fmla="*/ 143 w 255"/>
              <a:gd name="T27" fmla="*/ 118 h 124"/>
              <a:gd name="T28" fmla="*/ 182 w 255"/>
              <a:gd name="T29" fmla="*/ 102 h 124"/>
              <a:gd name="T30" fmla="*/ 221 w 255"/>
              <a:gd name="T31" fmla="*/ 70 h 124"/>
              <a:gd name="T32" fmla="*/ 224 w 255"/>
              <a:gd name="T33" fmla="*/ 65 h 124"/>
              <a:gd name="T34" fmla="*/ 255 w 255"/>
              <a:gd name="T35" fmla="*/ 28 h 124"/>
              <a:gd name="T36" fmla="*/ 210 w 255"/>
              <a:gd name="T37" fmla="*/ 10 h 124"/>
              <a:gd name="T38" fmla="*/ 204 w 255"/>
              <a:gd name="T39" fmla="*/ 8 h 124"/>
              <a:gd name="T40" fmla="*/ 156 w 255"/>
              <a:gd name="T41" fmla="*/ 0 h 124"/>
              <a:gd name="T42" fmla="*/ 156 w 255"/>
              <a:gd name="T43" fmla="*/ 35 h 124"/>
              <a:gd name="T44" fmla="*/ 156 w 255"/>
              <a:gd name="T45" fmla="*/ 35 h 124"/>
              <a:gd name="T46" fmla="*/ 192 w 255"/>
              <a:gd name="T47" fmla="*/ 41 h 124"/>
              <a:gd name="T48" fmla="*/ 197 w 255"/>
              <a:gd name="T49" fmla="*/ 43 h 124"/>
              <a:gd name="T50" fmla="*/ 193 w 255"/>
              <a:gd name="T51" fmla="*/ 48 h 124"/>
              <a:gd name="T52" fmla="*/ 165 w 255"/>
              <a:gd name="T53" fmla="*/ 72 h 124"/>
              <a:gd name="T54" fmla="*/ 134 w 255"/>
              <a:gd name="T55" fmla="*/ 84 h 124"/>
              <a:gd name="T56" fmla="*/ 101 w 255"/>
              <a:gd name="T57" fmla="*/ 89 h 124"/>
              <a:gd name="T58" fmla="*/ 100 w 255"/>
              <a:gd name="T59" fmla="*/ 89 h 124"/>
              <a:gd name="T60" fmla="*/ 80 w 255"/>
              <a:gd name="T61" fmla="*/ 88 h 124"/>
              <a:gd name="T62" fmla="*/ 64 w 255"/>
              <a:gd name="T63" fmla="*/ 83 h 124"/>
              <a:gd name="T64" fmla="*/ 58 w 255"/>
              <a:gd name="T65" fmla="*/ 81 h 124"/>
              <a:gd name="T66" fmla="*/ 62 w 255"/>
              <a:gd name="T67" fmla="*/ 76 h 124"/>
              <a:gd name="T68" fmla="*/ 91 w 255"/>
              <a:gd name="T69" fmla="*/ 53 h 124"/>
              <a:gd name="T70" fmla="*/ 122 w 255"/>
              <a:gd name="T71" fmla="*/ 40 h 124"/>
              <a:gd name="T72" fmla="*/ 155 w 255"/>
              <a:gd name="T73" fmla="*/ 35 h 124"/>
              <a:gd name="T74" fmla="*/ 156 w 255"/>
              <a:gd name="T75" fmla="*/ 3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 h="124">
                <a:moveTo>
                  <a:pt x="156" y="0"/>
                </a:moveTo>
                <a:lnTo>
                  <a:pt x="156" y="0"/>
                </a:lnTo>
                <a:lnTo>
                  <a:pt x="155" y="0"/>
                </a:lnTo>
                <a:cubicBezTo>
                  <a:pt x="141" y="1"/>
                  <a:pt x="127" y="3"/>
                  <a:pt x="113" y="6"/>
                </a:cubicBezTo>
                <a:cubicBezTo>
                  <a:pt x="99" y="10"/>
                  <a:pt x="86" y="16"/>
                  <a:pt x="74" y="22"/>
                </a:cubicBezTo>
                <a:cubicBezTo>
                  <a:pt x="62" y="29"/>
                  <a:pt x="48" y="39"/>
                  <a:pt x="35" y="54"/>
                </a:cubicBezTo>
                <a:lnTo>
                  <a:pt x="31" y="59"/>
                </a:lnTo>
                <a:lnTo>
                  <a:pt x="0" y="97"/>
                </a:lnTo>
                <a:lnTo>
                  <a:pt x="46" y="114"/>
                </a:lnTo>
                <a:lnTo>
                  <a:pt x="52" y="116"/>
                </a:lnTo>
                <a:cubicBezTo>
                  <a:pt x="59" y="119"/>
                  <a:pt x="67" y="121"/>
                  <a:pt x="75" y="122"/>
                </a:cubicBezTo>
                <a:cubicBezTo>
                  <a:pt x="82" y="123"/>
                  <a:pt x="90" y="124"/>
                  <a:pt x="100" y="124"/>
                </a:cubicBezTo>
                <a:lnTo>
                  <a:pt x="101" y="124"/>
                </a:lnTo>
                <a:cubicBezTo>
                  <a:pt x="115" y="124"/>
                  <a:pt x="129" y="122"/>
                  <a:pt x="143" y="118"/>
                </a:cubicBezTo>
                <a:cubicBezTo>
                  <a:pt x="157" y="114"/>
                  <a:pt x="170" y="109"/>
                  <a:pt x="182" y="102"/>
                </a:cubicBezTo>
                <a:cubicBezTo>
                  <a:pt x="193" y="95"/>
                  <a:pt x="208" y="86"/>
                  <a:pt x="221" y="70"/>
                </a:cubicBezTo>
                <a:lnTo>
                  <a:pt x="224" y="65"/>
                </a:lnTo>
                <a:lnTo>
                  <a:pt x="255" y="28"/>
                </a:lnTo>
                <a:lnTo>
                  <a:pt x="210" y="10"/>
                </a:lnTo>
                <a:lnTo>
                  <a:pt x="204" y="8"/>
                </a:lnTo>
                <a:cubicBezTo>
                  <a:pt x="189" y="3"/>
                  <a:pt x="175" y="0"/>
                  <a:pt x="156" y="0"/>
                </a:cubicBezTo>
                <a:close/>
                <a:moveTo>
                  <a:pt x="156" y="35"/>
                </a:moveTo>
                <a:lnTo>
                  <a:pt x="156" y="35"/>
                </a:lnTo>
                <a:cubicBezTo>
                  <a:pt x="171" y="35"/>
                  <a:pt x="181" y="37"/>
                  <a:pt x="192" y="41"/>
                </a:cubicBezTo>
                <a:lnTo>
                  <a:pt x="197" y="43"/>
                </a:lnTo>
                <a:lnTo>
                  <a:pt x="193" y="48"/>
                </a:lnTo>
                <a:cubicBezTo>
                  <a:pt x="184" y="60"/>
                  <a:pt x="174" y="66"/>
                  <a:pt x="165" y="72"/>
                </a:cubicBezTo>
                <a:cubicBezTo>
                  <a:pt x="155" y="77"/>
                  <a:pt x="145" y="81"/>
                  <a:pt x="134" y="84"/>
                </a:cubicBezTo>
                <a:cubicBezTo>
                  <a:pt x="123" y="87"/>
                  <a:pt x="112" y="89"/>
                  <a:pt x="101" y="89"/>
                </a:cubicBezTo>
                <a:lnTo>
                  <a:pt x="100" y="89"/>
                </a:lnTo>
                <a:cubicBezTo>
                  <a:pt x="92" y="89"/>
                  <a:pt x="86" y="89"/>
                  <a:pt x="80" y="88"/>
                </a:cubicBezTo>
                <a:cubicBezTo>
                  <a:pt x="75" y="87"/>
                  <a:pt x="69" y="85"/>
                  <a:pt x="64" y="83"/>
                </a:cubicBezTo>
                <a:lnTo>
                  <a:pt x="58" y="81"/>
                </a:lnTo>
                <a:lnTo>
                  <a:pt x="62" y="76"/>
                </a:lnTo>
                <a:cubicBezTo>
                  <a:pt x="71" y="65"/>
                  <a:pt x="82" y="58"/>
                  <a:pt x="91" y="53"/>
                </a:cubicBezTo>
                <a:cubicBezTo>
                  <a:pt x="100" y="47"/>
                  <a:pt x="111" y="43"/>
                  <a:pt x="122" y="40"/>
                </a:cubicBezTo>
                <a:cubicBezTo>
                  <a:pt x="133" y="37"/>
                  <a:pt x="144" y="36"/>
                  <a:pt x="155" y="35"/>
                </a:cubicBezTo>
                <a:lnTo>
                  <a:pt x="156" y="35"/>
                </a:ln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Freeform 74">
            <a:extLst>
              <a:ext uri="{FF2B5EF4-FFF2-40B4-BE49-F238E27FC236}">
                <a16:creationId xmlns:a16="http://schemas.microsoft.com/office/drawing/2014/main" id="{E18B6C7F-A1DF-40D7-8C27-245A3228A6CF}"/>
              </a:ext>
            </a:extLst>
          </p:cNvPr>
          <p:cNvSpPr>
            <a:spLocks/>
          </p:cNvSpPr>
          <p:nvPr userDrawn="1"/>
        </p:nvSpPr>
        <p:spPr bwMode="auto">
          <a:xfrm>
            <a:off x="9988550" y="4476750"/>
            <a:ext cx="185738" cy="85725"/>
          </a:xfrm>
          <a:custGeom>
            <a:avLst/>
            <a:gdLst>
              <a:gd name="T0" fmla="*/ 125 w 196"/>
              <a:gd name="T1" fmla="*/ 90 h 90"/>
              <a:gd name="T2" fmla="*/ 125 w 196"/>
              <a:gd name="T3" fmla="*/ 90 h 90"/>
              <a:gd name="T4" fmla="*/ 106 w 196"/>
              <a:gd name="T5" fmla="*/ 88 h 90"/>
              <a:gd name="T6" fmla="*/ 87 w 196"/>
              <a:gd name="T7" fmla="*/ 84 h 90"/>
              <a:gd name="T8" fmla="*/ 52 w 196"/>
              <a:gd name="T9" fmla="*/ 69 h 90"/>
              <a:gd name="T10" fmla="*/ 19 w 196"/>
              <a:gd name="T11" fmla="*/ 40 h 90"/>
              <a:gd name="T12" fmla="*/ 0 w 196"/>
              <a:gd name="T13" fmla="*/ 16 h 90"/>
              <a:gd name="T14" fmla="*/ 29 w 196"/>
              <a:gd name="T15" fmla="*/ 6 h 90"/>
              <a:gd name="T16" fmla="*/ 67 w 196"/>
              <a:gd name="T17" fmla="*/ 0 h 90"/>
              <a:gd name="T18" fmla="*/ 72 w 196"/>
              <a:gd name="T19" fmla="*/ 0 h 90"/>
              <a:gd name="T20" fmla="*/ 110 w 196"/>
              <a:gd name="T21" fmla="*/ 6 h 90"/>
              <a:gd name="T22" fmla="*/ 145 w 196"/>
              <a:gd name="T23" fmla="*/ 22 h 90"/>
              <a:gd name="T24" fmla="*/ 177 w 196"/>
              <a:gd name="T25" fmla="*/ 50 h 90"/>
              <a:gd name="T26" fmla="*/ 196 w 196"/>
              <a:gd name="T27" fmla="*/ 74 h 90"/>
              <a:gd name="T28" fmla="*/ 167 w 196"/>
              <a:gd name="T29" fmla="*/ 84 h 90"/>
              <a:gd name="T30" fmla="*/ 130 w 196"/>
              <a:gd name="T31" fmla="*/ 90 h 90"/>
              <a:gd name="T32" fmla="*/ 125 w 196"/>
              <a:gd name="T3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6" h="90">
                <a:moveTo>
                  <a:pt x="125" y="90"/>
                </a:moveTo>
                <a:lnTo>
                  <a:pt x="125" y="90"/>
                </a:lnTo>
                <a:cubicBezTo>
                  <a:pt x="118" y="90"/>
                  <a:pt x="112" y="89"/>
                  <a:pt x="106" y="88"/>
                </a:cubicBezTo>
                <a:cubicBezTo>
                  <a:pt x="100" y="87"/>
                  <a:pt x="93" y="86"/>
                  <a:pt x="87" y="84"/>
                </a:cubicBezTo>
                <a:cubicBezTo>
                  <a:pt x="75" y="80"/>
                  <a:pt x="63" y="75"/>
                  <a:pt x="52" y="69"/>
                </a:cubicBezTo>
                <a:cubicBezTo>
                  <a:pt x="42" y="63"/>
                  <a:pt x="30" y="54"/>
                  <a:pt x="19" y="40"/>
                </a:cubicBezTo>
                <a:lnTo>
                  <a:pt x="0" y="16"/>
                </a:lnTo>
                <a:lnTo>
                  <a:pt x="29" y="6"/>
                </a:lnTo>
                <a:cubicBezTo>
                  <a:pt x="45" y="1"/>
                  <a:pt x="58" y="0"/>
                  <a:pt x="67" y="0"/>
                </a:cubicBezTo>
                <a:cubicBezTo>
                  <a:pt x="69" y="0"/>
                  <a:pt x="70" y="0"/>
                  <a:pt x="72" y="0"/>
                </a:cubicBezTo>
                <a:cubicBezTo>
                  <a:pt x="85" y="1"/>
                  <a:pt x="98" y="3"/>
                  <a:pt x="110" y="6"/>
                </a:cubicBezTo>
                <a:cubicBezTo>
                  <a:pt x="123" y="10"/>
                  <a:pt x="134" y="15"/>
                  <a:pt x="145" y="22"/>
                </a:cubicBezTo>
                <a:cubicBezTo>
                  <a:pt x="154" y="27"/>
                  <a:pt x="167" y="36"/>
                  <a:pt x="177" y="50"/>
                </a:cubicBezTo>
                <a:lnTo>
                  <a:pt x="196" y="74"/>
                </a:lnTo>
                <a:lnTo>
                  <a:pt x="167" y="84"/>
                </a:lnTo>
                <a:cubicBezTo>
                  <a:pt x="152" y="89"/>
                  <a:pt x="138" y="90"/>
                  <a:pt x="130" y="90"/>
                </a:cubicBezTo>
                <a:cubicBezTo>
                  <a:pt x="128" y="90"/>
                  <a:pt x="126" y="90"/>
                  <a:pt x="125" y="90"/>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9" name="Freeform 75">
            <a:extLst>
              <a:ext uri="{FF2B5EF4-FFF2-40B4-BE49-F238E27FC236}">
                <a16:creationId xmlns:a16="http://schemas.microsoft.com/office/drawing/2014/main" id="{AA4C8704-94D8-4F7A-81F2-597A0BD2D7A2}"/>
              </a:ext>
            </a:extLst>
          </p:cNvPr>
          <p:cNvSpPr>
            <a:spLocks noEditPoints="1"/>
          </p:cNvSpPr>
          <p:nvPr userDrawn="1"/>
        </p:nvSpPr>
        <p:spPr bwMode="auto">
          <a:xfrm>
            <a:off x="9961563" y="4460875"/>
            <a:ext cx="241300" cy="119063"/>
          </a:xfrm>
          <a:custGeom>
            <a:avLst/>
            <a:gdLst>
              <a:gd name="T0" fmla="*/ 95 w 253"/>
              <a:gd name="T1" fmla="*/ 0 h 125"/>
              <a:gd name="T2" fmla="*/ 95 w 253"/>
              <a:gd name="T3" fmla="*/ 0 h 125"/>
              <a:gd name="T4" fmla="*/ 95 w 253"/>
              <a:gd name="T5" fmla="*/ 0 h 125"/>
              <a:gd name="T6" fmla="*/ 52 w 253"/>
              <a:gd name="T7" fmla="*/ 6 h 125"/>
              <a:gd name="T8" fmla="*/ 46 w 253"/>
              <a:gd name="T9" fmla="*/ 8 h 125"/>
              <a:gd name="T10" fmla="*/ 0 w 253"/>
              <a:gd name="T11" fmla="*/ 24 h 125"/>
              <a:gd name="T12" fmla="*/ 30 w 253"/>
              <a:gd name="T13" fmla="*/ 63 h 125"/>
              <a:gd name="T14" fmla="*/ 33 w 253"/>
              <a:gd name="T15" fmla="*/ 68 h 125"/>
              <a:gd name="T16" fmla="*/ 71 w 253"/>
              <a:gd name="T17" fmla="*/ 100 h 125"/>
              <a:gd name="T18" fmla="*/ 110 w 253"/>
              <a:gd name="T19" fmla="*/ 118 h 125"/>
              <a:gd name="T20" fmla="*/ 131 w 253"/>
              <a:gd name="T21" fmla="*/ 122 h 125"/>
              <a:gd name="T22" fmla="*/ 152 w 253"/>
              <a:gd name="T23" fmla="*/ 125 h 125"/>
              <a:gd name="T24" fmla="*/ 158 w 253"/>
              <a:gd name="T25" fmla="*/ 125 h 125"/>
              <a:gd name="T26" fmla="*/ 201 w 253"/>
              <a:gd name="T27" fmla="*/ 118 h 125"/>
              <a:gd name="T28" fmla="*/ 207 w 253"/>
              <a:gd name="T29" fmla="*/ 116 h 125"/>
              <a:gd name="T30" fmla="*/ 253 w 253"/>
              <a:gd name="T31" fmla="*/ 100 h 125"/>
              <a:gd name="T32" fmla="*/ 223 w 253"/>
              <a:gd name="T33" fmla="*/ 61 h 125"/>
              <a:gd name="T34" fmla="*/ 219 w 253"/>
              <a:gd name="T35" fmla="*/ 56 h 125"/>
              <a:gd name="T36" fmla="*/ 182 w 253"/>
              <a:gd name="T37" fmla="*/ 24 h 125"/>
              <a:gd name="T38" fmla="*/ 143 w 253"/>
              <a:gd name="T39" fmla="*/ 7 h 125"/>
              <a:gd name="T40" fmla="*/ 101 w 253"/>
              <a:gd name="T41" fmla="*/ 0 h 125"/>
              <a:gd name="T42" fmla="*/ 95 w 253"/>
              <a:gd name="T43" fmla="*/ 0 h 125"/>
              <a:gd name="T44" fmla="*/ 95 w 253"/>
              <a:gd name="T45" fmla="*/ 35 h 125"/>
              <a:gd name="T46" fmla="*/ 95 w 253"/>
              <a:gd name="T47" fmla="*/ 35 h 125"/>
              <a:gd name="T48" fmla="*/ 100 w 253"/>
              <a:gd name="T49" fmla="*/ 35 h 125"/>
              <a:gd name="T50" fmla="*/ 133 w 253"/>
              <a:gd name="T51" fmla="*/ 40 h 125"/>
              <a:gd name="T52" fmla="*/ 164 w 253"/>
              <a:gd name="T53" fmla="*/ 54 h 125"/>
              <a:gd name="T54" fmla="*/ 192 w 253"/>
              <a:gd name="T55" fmla="*/ 78 h 125"/>
              <a:gd name="T56" fmla="*/ 195 w 253"/>
              <a:gd name="T57" fmla="*/ 83 h 125"/>
              <a:gd name="T58" fmla="*/ 190 w 253"/>
              <a:gd name="T59" fmla="*/ 85 h 125"/>
              <a:gd name="T60" fmla="*/ 158 w 253"/>
              <a:gd name="T61" fmla="*/ 90 h 125"/>
              <a:gd name="T62" fmla="*/ 153 w 253"/>
              <a:gd name="T63" fmla="*/ 90 h 125"/>
              <a:gd name="T64" fmla="*/ 137 w 253"/>
              <a:gd name="T65" fmla="*/ 88 h 125"/>
              <a:gd name="T66" fmla="*/ 120 w 253"/>
              <a:gd name="T67" fmla="*/ 84 h 125"/>
              <a:gd name="T68" fmla="*/ 89 w 253"/>
              <a:gd name="T69" fmla="*/ 71 h 125"/>
              <a:gd name="T70" fmla="*/ 61 w 253"/>
              <a:gd name="T71" fmla="*/ 46 h 125"/>
              <a:gd name="T72" fmla="*/ 57 w 253"/>
              <a:gd name="T73" fmla="*/ 42 h 125"/>
              <a:gd name="T74" fmla="*/ 63 w 253"/>
              <a:gd name="T75" fmla="*/ 40 h 125"/>
              <a:gd name="T76" fmla="*/ 95 w 253"/>
              <a:gd name="T77" fmla="*/ 3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3" h="125">
                <a:moveTo>
                  <a:pt x="95" y="0"/>
                </a:moveTo>
                <a:lnTo>
                  <a:pt x="95" y="0"/>
                </a:lnTo>
                <a:lnTo>
                  <a:pt x="95" y="0"/>
                </a:lnTo>
                <a:cubicBezTo>
                  <a:pt x="85" y="0"/>
                  <a:pt x="70" y="0"/>
                  <a:pt x="52" y="6"/>
                </a:cubicBezTo>
                <a:lnTo>
                  <a:pt x="46" y="8"/>
                </a:lnTo>
                <a:lnTo>
                  <a:pt x="0" y="24"/>
                </a:lnTo>
                <a:lnTo>
                  <a:pt x="30" y="63"/>
                </a:lnTo>
                <a:lnTo>
                  <a:pt x="33" y="68"/>
                </a:lnTo>
                <a:cubicBezTo>
                  <a:pt x="46" y="84"/>
                  <a:pt x="60" y="94"/>
                  <a:pt x="71" y="100"/>
                </a:cubicBezTo>
                <a:cubicBezTo>
                  <a:pt x="83" y="108"/>
                  <a:pt x="96" y="114"/>
                  <a:pt x="110" y="118"/>
                </a:cubicBezTo>
                <a:cubicBezTo>
                  <a:pt x="117" y="120"/>
                  <a:pt x="124" y="121"/>
                  <a:pt x="131" y="122"/>
                </a:cubicBezTo>
                <a:cubicBezTo>
                  <a:pt x="138" y="124"/>
                  <a:pt x="145" y="124"/>
                  <a:pt x="152" y="125"/>
                </a:cubicBezTo>
                <a:cubicBezTo>
                  <a:pt x="154" y="125"/>
                  <a:pt x="156" y="125"/>
                  <a:pt x="158" y="125"/>
                </a:cubicBezTo>
                <a:cubicBezTo>
                  <a:pt x="168" y="125"/>
                  <a:pt x="183" y="124"/>
                  <a:pt x="201" y="118"/>
                </a:cubicBezTo>
                <a:lnTo>
                  <a:pt x="207" y="116"/>
                </a:lnTo>
                <a:lnTo>
                  <a:pt x="253" y="100"/>
                </a:lnTo>
                <a:lnTo>
                  <a:pt x="223" y="61"/>
                </a:lnTo>
                <a:lnTo>
                  <a:pt x="219" y="56"/>
                </a:lnTo>
                <a:cubicBezTo>
                  <a:pt x="207" y="40"/>
                  <a:pt x="193" y="30"/>
                  <a:pt x="182" y="24"/>
                </a:cubicBezTo>
                <a:cubicBezTo>
                  <a:pt x="170" y="16"/>
                  <a:pt x="157" y="11"/>
                  <a:pt x="143" y="7"/>
                </a:cubicBezTo>
                <a:cubicBezTo>
                  <a:pt x="129" y="3"/>
                  <a:pt x="115" y="0"/>
                  <a:pt x="101" y="0"/>
                </a:cubicBezTo>
                <a:cubicBezTo>
                  <a:pt x="99" y="0"/>
                  <a:pt x="97" y="0"/>
                  <a:pt x="95" y="0"/>
                </a:cubicBezTo>
                <a:close/>
                <a:moveTo>
                  <a:pt x="95" y="35"/>
                </a:moveTo>
                <a:lnTo>
                  <a:pt x="95" y="35"/>
                </a:lnTo>
                <a:cubicBezTo>
                  <a:pt x="97" y="35"/>
                  <a:pt x="98" y="35"/>
                  <a:pt x="100" y="35"/>
                </a:cubicBezTo>
                <a:cubicBezTo>
                  <a:pt x="111" y="35"/>
                  <a:pt x="122" y="37"/>
                  <a:pt x="133" y="40"/>
                </a:cubicBezTo>
                <a:cubicBezTo>
                  <a:pt x="144" y="44"/>
                  <a:pt x="154" y="48"/>
                  <a:pt x="164" y="54"/>
                </a:cubicBezTo>
                <a:cubicBezTo>
                  <a:pt x="172" y="59"/>
                  <a:pt x="183" y="66"/>
                  <a:pt x="192" y="78"/>
                </a:cubicBezTo>
                <a:lnTo>
                  <a:pt x="195" y="83"/>
                </a:lnTo>
                <a:lnTo>
                  <a:pt x="190" y="85"/>
                </a:lnTo>
                <a:cubicBezTo>
                  <a:pt x="178" y="89"/>
                  <a:pt x="167" y="90"/>
                  <a:pt x="158" y="90"/>
                </a:cubicBezTo>
                <a:cubicBezTo>
                  <a:pt x="156" y="90"/>
                  <a:pt x="155" y="90"/>
                  <a:pt x="153" y="90"/>
                </a:cubicBezTo>
                <a:cubicBezTo>
                  <a:pt x="148" y="89"/>
                  <a:pt x="142" y="89"/>
                  <a:pt x="137" y="88"/>
                </a:cubicBezTo>
                <a:cubicBezTo>
                  <a:pt x="131" y="87"/>
                  <a:pt x="126" y="86"/>
                  <a:pt x="120" y="84"/>
                </a:cubicBezTo>
                <a:cubicBezTo>
                  <a:pt x="109" y="81"/>
                  <a:pt x="99" y="76"/>
                  <a:pt x="89" y="71"/>
                </a:cubicBezTo>
                <a:cubicBezTo>
                  <a:pt x="80" y="65"/>
                  <a:pt x="70" y="58"/>
                  <a:pt x="61" y="46"/>
                </a:cubicBezTo>
                <a:lnTo>
                  <a:pt x="57" y="42"/>
                </a:lnTo>
                <a:lnTo>
                  <a:pt x="63" y="40"/>
                </a:lnTo>
                <a:cubicBezTo>
                  <a:pt x="75" y="35"/>
                  <a:pt x="86" y="35"/>
                  <a:pt x="95" y="35"/>
                </a:cubicBez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0" name="Freeform 76">
            <a:extLst>
              <a:ext uri="{FF2B5EF4-FFF2-40B4-BE49-F238E27FC236}">
                <a16:creationId xmlns:a16="http://schemas.microsoft.com/office/drawing/2014/main" id="{C14B1565-3686-41DB-8E0E-C514C171D468}"/>
              </a:ext>
            </a:extLst>
          </p:cNvPr>
          <p:cNvSpPr>
            <a:spLocks/>
          </p:cNvSpPr>
          <p:nvPr userDrawn="1"/>
        </p:nvSpPr>
        <p:spPr bwMode="auto">
          <a:xfrm>
            <a:off x="9667875" y="4527550"/>
            <a:ext cx="98425" cy="177800"/>
          </a:xfrm>
          <a:custGeom>
            <a:avLst/>
            <a:gdLst>
              <a:gd name="T0" fmla="*/ 66 w 102"/>
              <a:gd name="T1" fmla="*/ 171 h 186"/>
              <a:gd name="T2" fmla="*/ 66 w 102"/>
              <a:gd name="T3" fmla="*/ 171 h 186"/>
              <a:gd name="T4" fmla="*/ 34 w 102"/>
              <a:gd name="T5" fmla="*/ 142 h 186"/>
              <a:gd name="T6" fmla="*/ 14 w 102"/>
              <a:gd name="T7" fmla="*/ 109 h 186"/>
              <a:gd name="T8" fmla="*/ 3 w 102"/>
              <a:gd name="T9" fmla="*/ 73 h 186"/>
              <a:gd name="T10" fmla="*/ 3 w 102"/>
              <a:gd name="T11" fmla="*/ 30 h 186"/>
              <a:gd name="T12" fmla="*/ 9 w 102"/>
              <a:gd name="T13" fmla="*/ 0 h 186"/>
              <a:gd name="T14" fmla="*/ 36 w 102"/>
              <a:gd name="T15" fmla="*/ 15 h 186"/>
              <a:gd name="T16" fmla="*/ 68 w 102"/>
              <a:gd name="T17" fmla="*/ 44 h 186"/>
              <a:gd name="T18" fmla="*/ 88 w 102"/>
              <a:gd name="T19" fmla="*/ 77 h 186"/>
              <a:gd name="T20" fmla="*/ 99 w 102"/>
              <a:gd name="T21" fmla="*/ 113 h 186"/>
              <a:gd name="T22" fmla="*/ 99 w 102"/>
              <a:gd name="T23" fmla="*/ 156 h 186"/>
              <a:gd name="T24" fmla="*/ 92 w 102"/>
              <a:gd name="T25" fmla="*/ 186 h 186"/>
              <a:gd name="T26" fmla="*/ 66 w 102"/>
              <a:gd name="T27" fmla="*/ 1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86">
                <a:moveTo>
                  <a:pt x="66" y="171"/>
                </a:moveTo>
                <a:lnTo>
                  <a:pt x="66" y="171"/>
                </a:lnTo>
                <a:cubicBezTo>
                  <a:pt x="51" y="162"/>
                  <a:pt x="41" y="151"/>
                  <a:pt x="34" y="142"/>
                </a:cubicBezTo>
                <a:cubicBezTo>
                  <a:pt x="26" y="132"/>
                  <a:pt x="19" y="121"/>
                  <a:pt x="14" y="109"/>
                </a:cubicBezTo>
                <a:cubicBezTo>
                  <a:pt x="9" y="97"/>
                  <a:pt x="5" y="85"/>
                  <a:pt x="3" y="73"/>
                </a:cubicBezTo>
                <a:cubicBezTo>
                  <a:pt x="1" y="61"/>
                  <a:pt x="0" y="47"/>
                  <a:pt x="3" y="30"/>
                </a:cubicBezTo>
                <a:lnTo>
                  <a:pt x="9" y="0"/>
                </a:lnTo>
                <a:lnTo>
                  <a:pt x="36" y="15"/>
                </a:lnTo>
                <a:cubicBezTo>
                  <a:pt x="51" y="24"/>
                  <a:pt x="61" y="35"/>
                  <a:pt x="68" y="44"/>
                </a:cubicBezTo>
                <a:cubicBezTo>
                  <a:pt x="76" y="54"/>
                  <a:pt x="82" y="64"/>
                  <a:pt x="88" y="77"/>
                </a:cubicBezTo>
                <a:cubicBezTo>
                  <a:pt x="93" y="88"/>
                  <a:pt x="97" y="100"/>
                  <a:pt x="99" y="113"/>
                </a:cubicBezTo>
                <a:cubicBezTo>
                  <a:pt x="101" y="124"/>
                  <a:pt x="102" y="139"/>
                  <a:pt x="99" y="156"/>
                </a:cubicBezTo>
                <a:lnTo>
                  <a:pt x="92" y="186"/>
                </a:lnTo>
                <a:lnTo>
                  <a:pt x="66" y="171"/>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77">
            <a:extLst>
              <a:ext uri="{FF2B5EF4-FFF2-40B4-BE49-F238E27FC236}">
                <a16:creationId xmlns:a16="http://schemas.microsoft.com/office/drawing/2014/main" id="{B352673E-FA36-4032-8950-B3341AE48B33}"/>
              </a:ext>
            </a:extLst>
          </p:cNvPr>
          <p:cNvSpPr>
            <a:spLocks noEditPoints="1"/>
          </p:cNvSpPr>
          <p:nvPr userDrawn="1"/>
        </p:nvSpPr>
        <p:spPr bwMode="auto">
          <a:xfrm>
            <a:off x="9652000" y="4502150"/>
            <a:ext cx="131763" cy="230188"/>
          </a:xfrm>
          <a:custGeom>
            <a:avLst/>
            <a:gdLst>
              <a:gd name="T0" fmla="*/ 15 w 138"/>
              <a:gd name="T1" fmla="*/ 0 h 241"/>
              <a:gd name="T2" fmla="*/ 15 w 138"/>
              <a:gd name="T3" fmla="*/ 0 h 241"/>
              <a:gd name="T4" fmla="*/ 5 w 138"/>
              <a:gd name="T5" fmla="*/ 47 h 241"/>
              <a:gd name="T6" fmla="*/ 4 w 138"/>
              <a:gd name="T7" fmla="*/ 53 h 241"/>
              <a:gd name="T8" fmla="*/ 4 w 138"/>
              <a:gd name="T9" fmla="*/ 103 h 241"/>
              <a:gd name="T10" fmla="*/ 16 w 138"/>
              <a:gd name="T11" fmla="*/ 144 h 241"/>
              <a:gd name="T12" fmla="*/ 38 w 138"/>
              <a:gd name="T13" fmla="*/ 180 h 241"/>
              <a:gd name="T14" fmla="*/ 75 w 138"/>
              <a:gd name="T15" fmla="*/ 213 h 241"/>
              <a:gd name="T16" fmla="*/ 81 w 138"/>
              <a:gd name="T17" fmla="*/ 216 h 241"/>
              <a:gd name="T18" fmla="*/ 123 w 138"/>
              <a:gd name="T19" fmla="*/ 241 h 241"/>
              <a:gd name="T20" fmla="*/ 133 w 138"/>
              <a:gd name="T21" fmla="*/ 193 h 241"/>
              <a:gd name="T22" fmla="*/ 134 w 138"/>
              <a:gd name="T23" fmla="*/ 187 h 241"/>
              <a:gd name="T24" fmla="*/ 134 w 138"/>
              <a:gd name="T25" fmla="*/ 137 h 241"/>
              <a:gd name="T26" fmla="*/ 122 w 138"/>
              <a:gd name="T27" fmla="*/ 96 h 241"/>
              <a:gd name="T28" fmla="*/ 100 w 138"/>
              <a:gd name="T29" fmla="*/ 60 h 241"/>
              <a:gd name="T30" fmla="*/ 62 w 138"/>
              <a:gd name="T31" fmla="*/ 27 h 241"/>
              <a:gd name="T32" fmla="*/ 57 w 138"/>
              <a:gd name="T33" fmla="*/ 24 h 241"/>
              <a:gd name="T34" fmla="*/ 15 w 138"/>
              <a:gd name="T35" fmla="*/ 0 h 241"/>
              <a:gd name="T36" fmla="*/ 40 w 138"/>
              <a:gd name="T37" fmla="*/ 54 h 241"/>
              <a:gd name="T38" fmla="*/ 40 w 138"/>
              <a:gd name="T39" fmla="*/ 54 h 241"/>
              <a:gd name="T40" fmla="*/ 45 w 138"/>
              <a:gd name="T41" fmla="*/ 57 h 241"/>
              <a:gd name="T42" fmla="*/ 72 w 138"/>
              <a:gd name="T43" fmla="*/ 82 h 241"/>
              <a:gd name="T44" fmla="*/ 90 w 138"/>
              <a:gd name="T45" fmla="*/ 111 h 241"/>
              <a:gd name="T46" fmla="*/ 100 w 138"/>
              <a:gd name="T47" fmla="*/ 143 h 241"/>
              <a:gd name="T48" fmla="*/ 99 w 138"/>
              <a:gd name="T49" fmla="*/ 180 h 241"/>
              <a:gd name="T50" fmla="*/ 98 w 138"/>
              <a:gd name="T51" fmla="*/ 186 h 241"/>
              <a:gd name="T52" fmla="*/ 93 w 138"/>
              <a:gd name="T53" fmla="*/ 183 h 241"/>
              <a:gd name="T54" fmla="*/ 65 w 138"/>
              <a:gd name="T55" fmla="*/ 158 h 241"/>
              <a:gd name="T56" fmla="*/ 48 w 138"/>
              <a:gd name="T57" fmla="*/ 129 h 241"/>
              <a:gd name="T58" fmla="*/ 38 w 138"/>
              <a:gd name="T59" fmla="*/ 97 h 241"/>
              <a:gd name="T60" fmla="*/ 38 w 138"/>
              <a:gd name="T61" fmla="*/ 60 h 241"/>
              <a:gd name="T62" fmla="*/ 40 w 138"/>
              <a:gd name="T63" fmla="*/ 54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241">
                <a:moveTo>
                  <a:pt x="15" y="0"/>
                </a:moveTo>
                <a:lnTo>
                  <a:pt x="15" y="0"/>
                </a:lnTo>
                <a:lnTo>
                  <a:pt x="5" y="47"/>
                </a:lnTo>
                <a:lnTo>
                  <a:pt x="4" y="53"/>
                </a:lnTo>
                <a:cubicBezTo>
                  <a:pt x="0" y="73"/>
                  <a:pt x="2" y="90"/>
                  <a:pt x="4" y="103"/>
                </a:cubicBezTo>
                <a:cubicBezTo>
                  <a:pt x="6" y="117"/>
                  <a:pt x="10" y="130"/>
                  <a:pt x="16" y="144"/>
                </a:cubicBezTo>
                <a:cubicBezTo>
                  <a:pt x="22" y="156"/>
                  <a:pt x="29" y="169"/>
                  <a:pt x="38" y="180"/>
                </a:cubicBezTo>
                <a:cubicBezTo>
                  <a:pt x="46" y="190"/>
                  <a:pt x="58" y="203"/>
                  <a:pt x="75" y="213"/>
                </a:cubicBezTo>
                <a:lnTo>
                  <a:pt x="81" y="216"/>
                </a:lnTo>
                <a:lnTo>
                  <a:pt x="123" y="241"/>
                </a:lnTo>
                <a:lnTo>
                  <a:pt x="133" y="193"/>
                </a:lnTo>
                <a:lnTo>
                  <a:pt x="134" y="187"/>
                </a:lnTo>
                <a:cubicBezTo>
                  <a:pt x="138" y="167"/>
                  <a:pt x="136" y="150"/>
                  <a:pt x="134" y="137"/>
                </a:cubicBezTo>
                <a:cubicBezTo>
                  <a:pt x="132" y="123"/>
                  <a:pt x="127" y="109"/>
                  <a:pt x="122" y="96"/>
                </a:cubicBezTo>
                <a:cubicBezTo>
                  <a:pt x="116" y="83"/>
                  <a:pt x="109" y="71"/>
                  <a:pt x="100" y="60"/>
                </a:cubicBezTo>
                <a:cubicBezTo>
                  <a:pt x="92" y="50"/>
                  <a:pt x="80" y="37"/>
                  <a:pt x="62" y="27"/>
                </a:cubicBezTo>
                <a:lnTo>
                  <a:pt x="57" y="24"/>
                </a:lnTo>
                <a:lnTo>
                  <a:pt x="15" y="0"/>
                </a:lnTo>
                <a:close/>
                <a:moveTo>
                  <a:pt x="40" y="54"/>
                </a:moveTo>
                <a:lnTo>
                  <a:pt x="40" y="54"/>
                </a:lnTo>
                <a:lnTo>
                  <a:pt x="45" y="57"/>
                </a:lnTo>
                <a:cubicBezTo>
                  <a:pt x="58" y="65"/>
                  <a:pt x="66" y="74"/>
                  <a:pt x="72" y="82"/>
                </a:cubicBezTo>
                <a:cubicBezTo>
                  <a:pt x="79" y="91"/>
                  <a:pt x="85" y="100"/>
                  <a:pt x="90" y="111"/>
                </a:cubicBezTo>
                <a:cubicBezTo>
                  <a:pt x="94" y="121"/>
                  <a:pt x="98" y="132"/>
                  <a:pt x="100" y="143"/>
                </a:cubicBezTo>
                <a:cubicBezTo>
                  <a:pt x="101" y="153"/>
                  <a:pt x="102" y="165"/>
                  <a:pt x="99" y="180"/>
                </a:cubicBezTo>
                <a:lnTo>
                  <a:pt x="98" y="186"/>
                </a:lnTo>
                <a:lnTo>
                  <a:pt x="93" y="183"/>
                </a:lnTo>
                <a:cubicBezTo>
                  <a:pt x="80" y="175"/>
                  <a:pt x="72" y="166"/>
                  <a:pt x="65" y="158"/>
                </a:cubicBezTo>
                <a:cubicBezTo>
                  <a:pt x="58" y="149"/>
                  <a:pt x="53" y="140"/>
                  <a:pt x="48" y="129"/>
                </a:cubicBezTo>
                <a:cubicBezTo>
                  <a:pt x="43" y="119"/>
                  <a:pt x="40" y="108"/>
                  <a:pt x="38" y="97"/>
                </a:cubicBezTo>
                <a:cubicBezTo>
                  <a:pt x="37" y="87"/>
                  <a:pt x="35" y="75"/>
                  <a:pt x="38" y="60"/>
                </a:cubicBezTo>
                <a:lnTo>
                  <a:pt x="40" y="54"/>
                </a:ln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78">
            <a:extLst>
              <a:ext uri="{FF2B5EF4-FFF2-40B4-BE49-F238E27FC236}">
                <a16:creationId xmlns:a16="http://schemas.microsoft.com/office/drawing/2014/main" id="{50719D71-F245-4FDB-825F-6DBD5CC4D0F6}"/>
              </a:ext>
            </a:extLst>
          </p:cNvPr>
          <p:cNvSpPr>
            <a:spLocks/>
          </p:cNvSpPr>
          <p:nvPr userDrawn="1"/>
        </p:nvSpPr>
        <p:spPr bwMode="auto">
          <a:xfrm>
            <a:off x="9980613" y="4276725"/>
            <a:ext cx="131763" cy="141288"/>
          </a:xfrm>
          <a:custGeom>
            <a:avLst/>
            <a:gdLst>
              <a:gd name="T0" fmla="*/ 3 w 139"/>
              <a:gd name="T1" fmla="*/ 119 h 149"/>
              <a:gd name="T2" fmla="*/ 3 w 139"/>
              <a:gd name="T3" fmla="*/ 119 h 149"/>
              <a:gd name="T4" fmla="*/ 17 w 139"/>
              <a:gd name="T5" fmla="*/ 78 h 149"/>
              <a:gd name="T6" fmla="*/ 40 w 139"/>
              <a:gd name="T7" fmla="*/ 47 h 149"/>
              <a:gd name="T8" fmla="*/ 69 w 139"/>
              <a:gd name="T9" fmla="*/ 23 h 149"/>
              <a:gd name="T10" fmla="*/ 109 w 139"/>
              <a:gd name="T11" fmla="*/ 6 h 149"/>
              <a:gd name="T12" fmla="*/ 139 w 139"/>
              <a:gd name="T13" fmla="*/ 0 h 149"/>
              <a:gd name="T14" fmla="*/ 135 w 139"/>
              <a:gd name="T15" fmla="*/ 30 h 149"/>
              <a:gd name="T16" fmla="*/ 121 w 139"/>
              <a:gd name="T17" fmla="*/ 71 h 149"/>
              <a:gd name="T18" fmla="*/ 99 w 139"/>
              <a:gd name="T19" fmla="*/ 102 h 149"/>
              <a:gd name="T20" fmla="*/ 70 w 139"/>
              <a:gd name="T21" fmla="*/ 127 h 149"/>
              <a:gd name="T22" fmla="*/ 30 w 139"/>
              <a:gd name="T23" fmla="*/ 143 h 149"/>
              <a:gd name="T24" fmla="*/ 0 w 139"/>
              <a:gd name="T25" fmla="*/ 149 h 149"/>
              <a:gd name="T26" fmla="*/ 3 w 139"/>
              <a:gd name="T27" fmla="*/ 11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149">
                <a:moveTo>
                  <a:pt x="3" y="119"/>
                </a:moveTo>
                <a:lnTo>
                  <a:pt x="3" y="119"/>
                </a:lnTo>
                <a:cubicBezTo>
                  <a:pt x="6" y="102"/>
                  <a:pt x="12" y="88"/>
                  <a:pt x="17" y="78"/>
                </a:cubicBezTo>
                <a:cubicBezTo>
                  <a:pt x="24" y="67"/>
                  <a:pt x="31" y="56"/>
                  <a:pt x="40" y="47"/>
                </a:cubicBezTo>
                <a:cubicBezTo>
                  <a:pt x="49" y="37"/>
                  <a:pt x="58" y="29"/>
                  <a:pt x="69" y="23"/>
                </a:cubicBezTo>
                <a:cubicBezTo>
                  <a:pt x="78" y="17"/>
                  <a:pt x="92" y="10"/>
                  <a:pt x="109" y="6"/>
                </a:cubicBezTo>
                <a:lnTo>
                  <a:pt x="139" y="0"/>
                </a:lnTo>
                <a:lnTo>
                  <a:pt x="135" y="30"/>
                </a:lnTo>
                <a:cubicBezTo>
                  <a:pt x="133" y="48"/>
                  <a:pt x="126" y="62"/>
                  <a:pt x="121" y="71"/>
                </a:cubicBezTo>
                <a:cubicBezTo>
                  <a:pt x="115" y="82"/>
                  <a:pt x="108" y="92"/>
                  <a:pt x="99" y="102"/>
                </a:cubicBezTo>
                <a:cubicBezTo>
                  <a:pt x="90" y="112"/>
                  <a:pt x="80" y="120"/>
                  <a:pt x="70" y="127"/>
                </a:cubicBezTo>
                <a:cubicBezTo>
                  <a:pt x="60" y="133"/>
                  <a:pt x="47" y="140"/>
                  <a:pt x="30" y="143"/>
                </a:cubicBezTo>
                <a:lnTo>
                  <a:pt x="0" y="149"/>
                </a:lnTo>
                <a:lnTo>
                  <a:pt x="3" y="11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79">
            <a:extLst>
              <a:ext uri="{FF2B5EF4-FFF2-40B4-BE49-F238E27FC236}">
                <a16:creationId xmlns:a16="http://schemas.microsoft.com/office/drawing/2014/main" id="{93D5AC2A-ECE3-49DB-9A2E-CA550DF3D9E9}"/>
              </a:ext>
            </a:extLst>
          </p:cNvPr>
          <p:cNvSpPr>
            <a:spLocks noEditPoints="1"/>
          </p:cNvSpPr>
          <p:nvPr userDrawn="1"/>
        </p:nvSpPr>
        <p:spPr bwMode="auto">
          <a:xfrm>
            <a:off x="9959975" y="4256088"/>
            <a:ext cx="171450" cy="184150"/>
          </a:xfrm>
          <a:custGeom>
            <a:avLst/>
            <a:gdLst>
              <a:gd name="T0" fmla="*/ 180 w 180"/>
              <a:gd name="T1" fmla="*/ 0 h 193"/>
              <a:gd name="T2" fmla="*/ 180 w 180"/>
              <a:gd name="T3" fmla="*/ 0 h 193"/>
              <a:gd name="T4" fmla="*/ 133 w 180"/>
              <a:gd name="T5" fmla="*/ 10 h 193"/>
              <a:gd name="T6" fmla="*/ 127 w 180"/>
              <a:gd name="T7" fmla="*/ 11 h 193"/>
              <a:gd name="T8" fmla="*/ 81 w 180"/>
              <a:gd name="T9" fmla="*/ 30 h 193"/>
              <a:gd name="T10" fmla="*/ 48 w 180"/>
              <a:gd name="T11" fmla="*/ 57 h 193"/>
              <a:gd name="T12" fmla="*/ 23 w 180"/>
              <a:gd name="T13" fmla="*/ 91 h 193"/>
              <a:gd name="T14" fmla="*/ 7 w 180"/>
              <a:gd name="T15" fmla="*/ 139 h 193"/>
              <a:gd name="T16" fmla="*/ 6 w 180"/>
              <a:gd name="T17" fmla="*/ 145 h 193"/>
              <a:gd name="T18" fmla="*/ 0 w 180"/>
              <a:gd name="T19" fmla="*/ 193 h 193"/>
              <a:gd name="T20" fmla="*/ 48 w 180"/>
              <a:gd name="T21" fmla="*/ 184 h 193"/>
              <a:gd name="T22" fmla="*/ 54 w 180"/>
              <a:gd name="T23" fmla="*/ 182 h 193"/>
              <a:gd name="T24" fmla="*/ 100 w 180"/>
              <a:gd name="T25" fmla="*/ 164 h 193"/>
              <a:gd name="T26" fmla="*/ 133 w 180"/>
              <a:gd name="T27" fmla="*/ 136 h 193"/>
              <a:gd name="T28" fmla="*/ 157 w 180"/>
              <a:gd name="T29" fmla="*/ 102 h 193"/>
              <a:gd name="T30" fmla="*/ 173 w 180"/>
              <a:gd name="T31" fmla="*/ 55 h 193"/>
              <a:gd name="T32" fmla="*/ 174 w 180"/>
              <a:gd name="T33" fmla="*/ 48 h 193"/>
              <a:gd name="T34" fmla="*/ 180 w 180"/>
              <a:gd name="T35" fmla="*/ 0 h 193"/>
              <a:gd name="T36" fmla="*/ 139 w 180"/>
              <a:gd name="T37" fmla="*/ 44 h 193"/>
              <a:gd name="T38" fmla="*/ 139 w 180"/>
              <a:gd name="T39" fmla="*/ 44 h 193"/>
              <a:gd name="T40" fmla="*/ 139 w 180"/>
              <a:gd name="T41" fmla="*/ 50 h 193"/>
              <a:gd name="T42" fmla="*/ 127 w 180"/>
              <a:gd name="T43" fmla="*/ 85 h 193"/>
              <a:gd name="T44" fmla="*/ 107 w 180"/>
              <a:gd name="T45" fmla="*/ 112 h 193"/>
              <a:gd name="T46" fmla="*/ 81 w 180"/>
              <a:gd name="T47" fmla="*/ 134 h 193"/>
              <a:gd name="T48" fmla="*/ 47 w 180"/>
              <a:gd name="T49" fmla="*/ 148 h 193"/>
              <a:gd name="T50" fmla="*/ 41 w 180"/>
              <a:gd name="T51" fmla="*/ 149 h 193"/>
              <a:gd name="T52" fmla="*/ 42 w 180"/>
              <a:gd name="T53" fmla="*/ 143 h 193"/>
              <a:gd name="T54" fmla="*/ 54 w 180"/>
              <a:gd name="T55" fmla="*/ 108 h 193"/>
              <a:gd name="T56" fmla="*/ 74 w 180"/>
              <a:gd name="T57" fmla="*/ 81 h 193"/>
              <a:gd name="T58" fmla="*/ 99 w 180"/>
              <a:gd name="T59" fmla="*/ 60 h 193"/>
              <a:gd name="T60" fmla="*/ 133 w 180"/>
              <a:gd name="T61" fmla="*/ 45 h 193"/>
              <a:gd name="T62" fmla="*/ 139 w 180"/>
              <a:gd name="T63" fmla="*/ 44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 h="193">
                <a:moveTo>
                  <a:pt x="180" y="0"/>
                </a:moveTo>
                <a:lnTo>
                  <a:pt x="180" y="0"/>
                </a:lnTo>
                <a:lnTo>
                  <a:pt x="133" y="10"/>
                </a:lnTo>
                <a:lnTo>
                  <a:pt x="127" y="11"/>
                </a:lnTo>
                <a:cubicBezTo>
                  <a:pt x="106" y="15"/>
                  <a:pt x="91" y="23"/>
                  <a:pt x="81" y="30"/>
                </a:cubicBezTo>
                <a:cubicBezTo>
                  <a:pt x="69" y="37"/>
                  <a:pt x="58" y="46"/>
                  <a:pt x="48" y="57"/>
                </a:cubicBezTo>
                <a:cubicBezTo>
                  <a:pt x="38" y="68"/>
                  <a:pt x="30" y="79"/>
                  <a:pt x="23" y="91"/>
                </a:cubicBezTo>
                <a:cubicBezTo>
                  <a:pt x="17" y="103"/>
                  <a:pt x="10" y="118"/>
                  <a:pt x="7" y="139"/>
                </a:cubicBezTo>
                <a:lnTo>
                  <a:pt x="6" y="145"/>
                </a:lnTo>
                <a:lnTo>
                  <a:pt x="0" y="193"/>
                </a:lnTo>
                <a:lnTo>
                  <a:pt x="48" y="184"/>
                </a:lnTo>
                <a:lnTo>
                  <a:pt x="54" y="182"/>
                </a:lnTo>
                <a:cubicBezTo>
                  <a:pt x="74" y="178"/>
                  <a:pt x="89" y="170"/>
                  <a:pt x="100" y="164"/>
                </a:cubicBezTo>
                <a:cubicBezTo>
                  <a:pt x="112" y="156"/>
                  <a:pt x="123" y="146"/>
                  <a:pt x="133" y="136"/>
                </a:cubicBezTo>
                <a:cubicBezTo>
                  <a:pt x="143" y="125"/>
                  <a:pt x="151" y="114"/>
                  <a:pt x="157" y="102"/>
                </a:cubicBezTo>
                <a:cubicBezTo>
                  <a:pt x="164" y="90"/>
                  <a:pt x="171" y="75"/>
                  <a:pt x="173" y="55"/>
                </a:cubicBezTo>
                <a:lnTo>
                  <a:pt x="174" y="48"/>
                </a:lnTo>
                <a:lnTo>
                  <a:pt x="180" y="0"/>
                </a:lnTo>
                <a:close/>
                <a:moveTo>
                  <a:pt x="139" y="44"/>
                </a:moveTo>
                <a:lnTo>
                  <a:pt x="139" y="44"/>
                </a:lnTo>
                <a:lnTo>
                  <a:pt x="139" y="50"/>
                </a:lnTo>
                <a:cubicBezTo>
                  <a:pt x="137" y="65"/>
                  <a:pt x="132" y="76"/>
                  <a:pt x="127" y="85"/>
                </a:cubicBezTo>
                <a:cubicBezTo>
                  <a:pt x="121" y="95"/>
                  <a:pt x="115" y="104"/>
                  <a:pt x="107" y="112"/>
                </a:cubicBezTo>
                <a:cubicBezTo>
                  <a:pt x="99" y="120"/>
                  <a:pt x="91" y="128"/>
                  <a:pt x="81" y="134"/>
                </a:cubicBezTo>
                <a:cubicBezTo>
                  <a:pt x="72" y="139"/>
                  <a:pt x="62" y="145"/>
                  <a:pt x="47" y="148"/>
                </a:cubicBezTo>
                <a:lnTo>
                  <a:pt x="41" y="149"/>
                </a:lnTo>
                <a:lnTo>
                  <a:pt x="42" y="143"/>
                </a:lnTo>
                <a:cubicBezTo>
                  <a:pt x="44" y="129"/>
                  <a:pt x="49" y="117"/>
                  <a:pt x="54" y="108"/>
                </a:cubicBezTo>
                <a:cubicBezTo>
                  <a:pt x="59" y="98"/>
                  <a:pt x="66" y="89"/>
                  <a:pt x="74" y="81"/>
                </a:cubicBezTo>
                <a:cubicBezTo>
                  <a:pt x="82" y="72"/>
                  <a:pt x="90" y="65"/>
                  <a:pt x="99" y="60"/>
                </a:cubicBezTo>
                <a:cubicBezTo>
                  <a:pt x="108" y="54"/>
                  <a:pt x="119" y="48"/>
                  <a:pt x="133" y="45"/>
                </a:cubicBezTo>
                <a:lnTo>
                  <a:pt x="139" y="44"/>
                </a:ln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80">
            <a:extLst>
              <a:ext uri="{FF2B5EF4-FFF2-40B4-BE49-F238E27FC236}">
                <a16:creationId xmlns:a16="http://schemas.microsoft.com/office/drawing/2014/main" id="{96DE38C2-E3C0-43E7-8726-6487CCDEB4EE}"/>
              </a:ext>
            </a:extLst>
          </p:cNvPr>
          <p:cNvSpPr>
            <a:spLocks/>
          </p:cNvSpPr>
          <p:nvPr userDrawn="1"/>
        </p:nvSpPr>
        <p:spPr bwMode="auto">
          <a:xfrm>
            <a:off x="9772650" y="4449763"/>
            <a:ext cx="125413" cy="149225"/>
          </a:xfrm>
          <a:custGeom>
            <a:avLst/>
            <a:gdLst>
              <a:gd name="T0" fmla="*/ 101 w 131"/>
              <a:gd name="T1" fmla="*/ 149 h 156"/>
              <a:gd name="T2" fmla="*/ 101 w 131"/>
              <a:gd name="T3" fmla="*/ 149 h 156"/>
              <a:gd name="T4" fmla="*/ 62 w 131"/>
              <a:gd name="T5" fmla="*/ 130 h 156"/>
              <a:gd name="T6" fmla="*/ 34 w 131"/>
              <a:gd name="T7" fmla="*/ 104 h 156"/>
              <a:gd name="T8" fmla="*/ 14 w 131"/>
              <a:gd name="T9" fmla="*/ 72 h 156"/>
              <a:gd name="T10" fmla="*/ 2 w 131"/>
              <a:gd name="T11" fmla="*/ 30 h 156"/>
              <a:gd name="T12" fmla="*/ 0 w 131"/>
              <a:gd name="T13" fmla="*/ 0 h 156"/>
              <a:gd name="T14" fmla="*/ 30 w 131"/>
              <a:gd name="T15" fmla="*/ 7 h 156"/>
              <a:gd name="T16" fmla="*/ 68 w 131"/>
              <a:gd name="T17" fmla="*/ 26 h 156"/>
              <a:gd name="T18" fmla="*/ 96 w 131"/>
              <a:gd name="T19" fmla="*/ 52 h 156"/>
              <a:gd name="T20" fmla="*/ 117 w 131"/>
              <a:gd name="T21" fmla="*/ 84 h 156"/>
              <a:gd name="T22" fmla="*/ 129 w 131"/>
              <a:gd name="T23" fmla="*/ 126 h 156"/>
              <a:gd name="T24" fmla="*/ 131 w 131"/>
              <a:gd name="T25" fmla="*/ 156 h 156"/>
              <a:gd name="T26" fmla="*/ 101 w 131"/>
              <a:gd name="T27" fmla="*/ 14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6">
                <a:moveTo>
                  <a:pt x="101" y="149"/>
                </a:moveTo>
                <a:lnTo>
                  <a:pt x="101" y="149"/>
                </a:lnTo>
                <a:cubicBezTo>
                  <a:pt x="84" y="144"/>
                  <a:pt x="71" y="136"/>
                  <a:pt x="62" y="130"/>
                </a:cubicBezTo>
                <a:cubicBezTo>
                  <a:pt x="52" y="123"/>
                  <a:pt x="43" y="114"/>
                  <a:pt x="34" y="104"/>
                </a:cubicBezTo>
                <a:cubicBezTo>
                  <a:pt x="26" y="94"/>
                  <a:pt x="19" y="83"/>
                  <a:pt x="14" y="72"/>
                </a:cubicBezTo>
                <a:cubicBezTo>
                  <a:pt x="9" y="61"/>
                  <a:pt x="3" y="48"/>
                  <a:pt x="2" y="30"/>
                </a:cubicBezTo>
                <a:lnTo>
                  <a:pt x="0" y="0"/>
                </a:lnTo>
                <a:lnTo>
                  <a:pt x="30" y="7"/>
                </a:lnTo>
                <a:cubicBezTo>
                  <a:pt x="47" y="12"/>
                  <a:pt x="59" y="20"/>
                  <a:pt x="68" y="26"/>
                </a:cubicBezTo>
                <a:cubicBezTo>
                  <a:pt x="79" y="34"/>
                  <a:pt x="88" y="42"/>
                  <a:pt x="96" y="52"/>
                </a:cubicBezTo>
                <a:cubicBezTo>
                  <a:pt x="105" y="62"/>
                  <a:pt x="112" y="73"/>
                  <a:pt x="117" y="84"/>
                </a:cubicBezTo>
                <a:cubicBezTo>
                  <a:pt x="122" y="95"/>
                  <a:pt x="127" y="108"/>
                  <a:pt x="129" y="126"/>
                </a:cubicBezTo>
                <a:lnTo>
                  <a:pt x="131" y="156"/>
                </a:lnTo>
                <a:lnTo>
                  <a:pt x="101" y="14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81">
            <a:extLst>
              <a:ext uri="{FF2B5EF4-FFF2-40B4-BE49-F238E27FC236}">
                <a16:creationId xmlns:a16="http://schemas.microsoft.com/office/drawing/2014/main" id="{BB8D9820-11D2-43F9-9CB7-F7B8AC5F80F5}"/>
              </a:ext>
            </a:extLst>
          </p:cNvPr>
          <p:cNvSpPr>
            <a:spLocks noEditPoints="1"/>
          </p:cNvSpPr>
          <p:nvPr userDrawn="1"/>
        </p:nvSpPr>
        <p:spPr bwMode="auto">
          <a:xfrm>
            <a:off x="9755188" y="4427538"/>
            <a:ext cx="160338" cy="193675"/>
          </a:xfrm>
          <a:custGeom>
            <a:avLst/>
            <a:gdLst>
              <a:gd name="T0" fmla="*/ 0 w 169"/>
              <a:gd name="T1" fmla="*/ 0 h 203"/>
              <a:gd name="T2" fmla="*/ 0 w 169"/>
              <a:gd name="T3" fmla="*/ 0 h 203"/>
              <a:gd name="T4" fmla="*/ 3 w 169"/>
              <a:gd name="T5" fmla="*/ 49 h 203"/>
              <a:gd name="T6" fmla="*/ 4 w 169"/>
              <a:gd name="T7" fmla="*/ 55 h 203"/>
              <a:gd name="T8" fmla="*/ 17 w 169"/>
              <a:gd name="T9" fmla="*/ 103 h 203"/>
              <a:gd name="T10" fmla="*/ 40 w 169"/>
              <a:gd name="T11" fmla="*/ 139 h 203"/>
              <a:gd name="T12" fmla="*/ 71 w 169"/>
              <a:gd name="T13" fmla="*/ 168 h 203"/>
              <a:gd name="T14" fmla="*/ 116 w 169"/>
              <a:gd name="T15" fmla="*/ 190 h 203"/>
              <a:gd name="T16" fmla="*/ 122 w 169"/>
              <a:gd name="T17" fmla="*/ 191 h 203"/>
              <a:gd name="T18" fmla="*/ 169 w 169"/>
              <a:gd name="T19" fmla="*/ 203 h 203"/>
              <a:gd name="T20" fmla="*/ 165 w 169"/>
              <a:gd name="T21" fmla="*/ 155 h 203"/>
              <a:gd name="T22" fmla="*/ 165 w 169"/>
              <a:gd name="T23" fmla="*/ 149 h 203"/>
              <a:gd name="T24" fmla="*/ 152 w 169"/>
              <a:gd name="T25" fmla="*/ 101 h 203"/>
              <a:gd name="T26" fmla="*/ 129 w 169"/>
              <a:gd name="T27" fmla="*/ 65 h 203"/>
              <a:gd name="T28" fmla="*/ 98 w 169"/>
              <a:gd name="T29" fmla="*/ 36 h 203"/>
              <a:gd name="T30" fmla="*/ 53 w 169"/>
              <a:gd name="T31" fmla="*/ 14 h 203"/>
              <a:gd name="T32" fmla="*/ 47 w 169"/>
              <a:gd name="T33" fmla="*/ 13 h 203"/>
              <a:gd name="T34" fmla="*/ 0 w 169"/>
              <a:gd name="T35" fmla="*/ 0 h 203"/>
              <a:gd name="T36" fmla="*/ 38 w 169"/>
              <a:gd name="T37" fmla="*/ 47 h 203"/>
              <a:gd name="T38" fmla="*/ 38 w 169"/>
              <a:gd name="T39" fmla="*/ 47 h 203"/>
              <a:gd name="T40" fmla="*/ 44 w 169"/>
              <a:gd name="T41" fmla="*/ 48 h 203"/>
              <a:gd name="T42" fmla="*/ 77 w 169"/>
              <a:gd name="T43" fmla="*/ 64 h 203"/>
              <a:gd name="T44" fmla="*/ 102 w 169"/>
              <a:gd name="T45" fmla="*/ 87 h 203"/>
              <a:gd name="T46" fmla="*/ 120 w 169"/>
              <a:gd name="T47" fmla="*/ 116 h 203"/>
              <a:gd name="T48" fmla="*/ 130 w 169"/>
              <a:gd name="T49" fmla="*/ 151 h 203"/>
              <a:gd name="T50" fmla="*/ 130 w 169"/>
              <a:gd name="T51" fmla="*/ 157 h 203"/>
              <a:gd name="T52" fmla="*/ 125 w 169"/>
              <a:gd name="T53" fmla="*/ 156 h 203"/>
              <a:gd name="T54" fmla="*/ 91 w 169"/>
              <a:gd name="T55" fmla="*/ 140 h 203"/>
              <a:gd name="T56" fmla="*/ 67 w 169"/>
              <a:gd name="T57" fmla="*/ 117 h 203"/>
              <a:gd name="T58" fmla="*/ 49 w 169"/>
              <a:gd name="T59" fmla="*/ 88 h 203"/>
              <a:gd name="T60" fmla="*/ 39 w 169"/>
              <a:gd name="T61" fmla="*/ 53 h 203"/>
              <a:gd name="T62" fmla="*/ 38 w 169"/>
              <a:gd name="T63" fmla="*/ 4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9" h="203">
                <a:moveTo>
                  <a:pt x="0" y="0"/>
                </a:moveTo>
                <a:lnTo>
                  <a:pt x="0" y="0"/>
                </a:lnTo>
                <a:lnTo>
                  <a:pt x="3" y="49"/>
                </a:lnTo>
                <a:lnTo>
                  <a:pt x="4" y="55"/>
                </a:lnTo>
                <a:cubicBezTo>
                  <a:pt x="5" y="76"/>
                  <a:pt x="12" y="92"/>
                  <a:pt x="17" y="103"/>
                </a:cubicBezTo>
                <a:cubicBezTo>
                  <a:pt x="23" y="116"/>
                  <a:pt x="31" y="128"/>
                  <a:pt x="40" y="139"/>
                </a:cubicBezTo>
                <a:cubicBezTo>
                  <a:pt x="49" y="150"/>
                  <a:pt x="60" y="160"/>
                  <a:pt x="71" y="168"/>
                </a:cubicBezTo>
                <a:cubicBezTo>
                  <a:pt x="81" y="176"/>
                  <a:pt x="96" y="185"/>
                  <a:pt x="116" y="190"/>
                </a:cubicBezTo>
                <a:lnTo>
                  <a:pt x="122" y="191"/>
                </a:lnTo>
                <a:lnTo>
                  <a:pt x="169" y="203"/>
                </a:lnTo>
                <a:lnTo>
                  <a:pt x="165" y="155"/>
                </a:lnTo>
                <a:lnTo>
                  <a:pt x="165" y="149"/>
                </a:lnTo>
                <a:cubicBezTo>
                  <a:pt x="164" y="128"/>
                  <a:pt x="157" y="112"/>
                  <a:pt x="152" y="101"/>
                </a:cubicBezTo>
                <a:cubicBezTo>
                  <a:pt x="146" y="88"/>
                  <a:pt x="138" y="76"/>
                  <a:pt x="129" y="65"/>
                </a:cubicBezTo>
                <a:cubicBezTo>
                  <a:pt x="120" y="54"/>
                  <a:pt x="109" y="44"/>
                  <a:pt x="98" y="36"/>
                </a:cubicBezTo>
                <a:cubicBezTo>
                  <a:pt x="87" y="28"/>
                  <a:pt x="73" y="19"/>
                  <a:pt x="53" y="14"/>
                </a:cubicBezTo>
                <a:lnTo>
                  <a:pt x="47" y="13"/>
                </a:lnTo>
                <a:lnTo>
                  <a:pt x="0" y="0"/>
                </a:lnTo>
                <a:close/>
                <a:moveTo>
                  <a:pt x="38" y="47"/>
                </a:moveTo>
                <a:lnTo>
                  <a:pt x="38" y="47"/>
                </a:lnTo>
                <a:lnTo>
                  <a:pt x="44" y="48"/>
                </a:lnTo>
                <a:cubicBezTo>
                  <a:pt x="58" y="52"/>
                  <a:pt x="69" y="58"/>
                  <a:pt x="77" y="64"/>
                </a:cubicBezTo>
                <a:cubicBezTo>
                  <a:pt x="86" y="71"/>
                  <a:pt x="95" y="79"/>
                  <a:pt x="102" y="87"/>
                </a:cubicBezTo>
                <a:cubicBezTo>
                  <a:pt x="109" y="96"/>
                  <a:pt x="115" y="106"/>
                  <a:pt x="120" y="116"/>
                </a:cubicBezTo>
                <a:cubicBezTo>
                  <a:pt x="124" y="125"/>
                  <a:pt x="129" y="136"/>
                  <a:pt x="130" y="151"/>
                </a:cubicBezTo>
                <a:lnTo>
                  <a:pt x="130" y="157"/>
                </a:lnTo>
                <a:lnTo>
                  <a:pt x="125" y="156"/>
                </a:lnTo>
                <a:cubicBezTo>
                  <a:pt x="110" y="152"/>
                  <a:pt x="100" y="146"/>
                  <a:pt x="91" y="140"/>
                </a:cubicBezTo>
                <a:cubicBezTo>
                  <a:pt x="82" y="133"/>
                  <a:pt x="74" y="126"/>
                  <a:pt x="67" y="117"/>
                </a:cubicBezTo>
                <a:cubicBezTo>
                  <a:pt x="60" y="108"/>
                  <a:pt x="53" y="98"/>
                  <a:pt x="49" y="88"/>
                </a:cubicBezTo>
                <a:cubicBezTo>
                  <a:pt x="44" y="79"/>
                  <a:pt x="40" y="67"/>
                  <a:pt x="39" y="53"/>
                </a:cubicBezTo>
                <a:lnTo>
                  <a:pt x="38" y="47"/>
                </a:ln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82">
            <a:extLst>
              <a:ext uri="{FF2B5EF4-FFF2-40B4-BE49-F238E27FC236}">
                <a16:creationId xmlns:a16="http://schemas.microsoft.com/office/drawing/2014/main" id="{46872B19-EF3E-40AD-81C2-2BD314E5823A}"/>
              </a:ext>
            </a:extLst>
          </p:cNvPr>
          <p:cNvSpPr>
            <a:spLocks/>
          </p:cNvSpPr>
          <p:nvPr userDrawn="1"/>
        </p:nvSpPr>
        <p:spPr bwMode="auto">
          <a:xfrm>
            <a:off x="9737725" y="4733925"/>
            <a:ext cx="95250" cy="180975"/>
          </a:xfrm>
          <a:custGeom>
            <a:avLst/>
            <a:gdLst>
              <a:gd name="T0" fmla="*/ 4 w 99"/>
              <a:gd name="T1" fmla="*/ 160 h 190"/>
              <a:gd name="T2" fmla="*/ 4 w 99"/>
              <a:gd name="T3" fmla="*/ 160 h 190"/>
              <a:gd name="T4" fmla="*/ 2 w 99"/>
              <a:gd name="T5" fmla="*/ 117 h 190"/>
              <a:gd name="T6" fmla="*/ 12 w 99"/>
              <a:gd name="T7" fmla="*/ 80 h 190"/>
              <a:gd name="T8" fmla="*/ 30 w 99"/>
              <a:gd name="T9" fmla="*/ 47 h 190"/>
              <a:gd name="T10" fmla="*/ 61 w 99"/>
              <a:gd name="T11" fmla="*/ 17 h 190"/>
              <a:gd name="T12" fmla="*/ 87 w 99"/>
              <a:gd name="T13" fmla="*/ 0 h 190"/>
              <a:gd name="T14" fmla="*/ 95 w 99"/>
              <a:gd name="T15" fmla="*/ 30 h 190"/>
              <a:gd name="T16" fmla="*/ 97 w 99"/>
              <a:gd name="T17" fmla="*/ 73 h 190"/>
              <a:gd name="T18" fmla="*/ 87 w 99"/>
              <a:gd name="T19" fmla="*/ 110 h 190"/>
              <a:gd name="T20" fmla="*/ 69 w 99"/>
              <a:gd name="T21" fmla="*/ 143 h 190"/>
              <a:gd name="T22" fmla="*/ 37 w 99"/>
              <a:gd name="T23" fmla="*/ 174 h 190"/>
              <a:gd name="T24" fmla="*/ 12 w 99"/>
              <a:gd name="T25" fmla="*/ 190 h 190"/>
              <a:gd name="T26" fmla="*/ 4 w 99"/>
              <a:gd name="T27" fmla="*/ 16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90">
                <a:moveTo>
                  <a:pt x="4" y="160"/>
                </a:moveTo>
                <a:lnTo>
                  <a:pt x="4" y="160"/>
                </a:lnTo>
                <a:cubicBezTo>
                  <a:pt x="0" y="143"/>
                  <a:pt x="1" y="128"/>
                  <a:pt x="2" y="117"/>
                </a:cubicBezTo>
                <a:cubicBezTo>
                  <a:pt x="4" y="105"/>
                  <a:pt x="7" y="93"/>
                  <a:pt x="12" y="80"/>
                </a:cubicBezTo>
                <a:cubicBezTo>
                  <a:pt x="17" y="69"/>
                  <a:pt x="23" y="57"/>
                  <a:pt x="30" y="47"/>
                </a:cubicBezTo>
                <a:cubicBezTo>
                  <a:pt x="37" y="37"/>
                  <a:pt x="47" y="26"/>
                  <a:pt x="61" y="17"/>
                </a:cubicBezTo>
                <a:lnTo>
                  <a:pt x="87" y="0"/>
                </a:lnTo>
                <a:lnTo>
                  <a:pt x="95" y="30"/>
                </a:lnTo>
                <a:cubicBezTo>
                  <a:pt x="99" y="47"/>
                  <a:pt x="98" y="62"/>
                  <a:pt x="97" y="73"/>
                </a:cubicBezTo>
                <a:cubicBezTo>
                  <a:pt x="95" y="86"/>
                  <a:pt x="92" y="98"/>
                  <a:pt x="87" y="110"/>
                </a:cubicBezTo>
                <a:cubicBezTo>
                  <a:pt x="82" y="123"/>
                  <a:pt x="76" y="133"/>
                  <a:pt x="69" y="143"/>
                </a:cubicBezTo>
                <a:cubicBezTo>
                  <a:pt x="61" y="153"/>
                  <a:pt x="52" y="164"/>
                  <a:pt x="37" y="174"/>
                </a:cubicBezTo>
                <a:lnTo>
                  <a:pt x="12" y="190"/>
                </a:lnTo>
                <a:lnTo>
                  <a:pt x="4" y="16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83">
            <a:extLst>
              <a:ext uri="{FF2B5EF4-FFF2-40B4-BE49-F238E27FC236}">
                <a16:creationId xmlns:a16="http://schemas.microsoft.com/office/drawing/2014/main" id="{5E9A0165-A68E-416F-845A-C7C283E10BA7}"/>
              </a:ext>
            </a:extLst>
          </p:cNvPr>
          <p:cNvSpPr>
            <a:spLocks noEditPoints="1"/>
          </p:cNvSpPr>
          <p:nvPr userDrawn="1"/>
        </p:nvSpPr>
        <p:spPr bwMode="auto">
          <a:xfrm>
            <a:off x="9720263" y="4706938"/>
            <a:ext cx="128588" cy="234950"/>
          </a:xfrm>
          <a:custGeom>
            <a:avLst/>
            <a:gdLst>
              <a:gd name="T0" fmla="*/ 116 w 134"/>
              <a:gd name="T1" fmla="*/ 0 h 246"/>
              <a:gd name="T2" fmla="*/ 116 w 134"/>
              <a:gd name="T3" fmla="*/ 0 h 246"/>
              <a:gd name="T4" fmla="*/ 75 w 134"/>
              <a:gd name="T5" fmla="*/ 27 h 246"/>
              <a:gd name="T6" fmla="*/ 70 w 134"/>
              <a:gd name="T7" fmla="*/ 30 h 246"/>
              <a:gd name="T8" fmla="*/ 34 w 134"/>
              <a:gd name="T9" fmla="*/ 64 h 246"/>
              <a:gd name="T10" fmla="*/ 14 w 134"/>
              <a:gd name="T11" fmla="*/ 102 h 246"/>
              <a:gd name="T12" fmla="*/ 3 w 134"/>
              <a:gd name="T13" fmla="*/ 143 h 246"/>
              <a:gd name="T14" fmla="*/ 5 w 134"/>
              <a:gd name="T15" fmla="*/ 193 h 246"/>
              <a:gd name="T16" fmla="*/ 7 w 134"/>
              <a:gd name="T17" fmla="*/ 199 h 246"/>
              <a:gd name="T18" fmla="*/ 19 w 134"/>
              <a:gd name="T19" fmla="*/ 246 h 246"/>
              <a:gd name="T20" fmla="*/ 60 w 134"/>
              <a:gd name="T21" fmla="*/ 220 h 246"/>
              <a:gd name="T22" fmla="*/ 65 w 134"/>
              <a:gd name="T23" fmla="*/ 216 h 246"/>
              <a:gd name="T24" fmla="*/ 101 w 134"/>
              <a:gd name="T25" fmla="*/ 182 h 246"/>
              <a:gd name="T26" fmla="*/ 121 w 134"/>
              <a:gd name="T27" fmla="*/ 145 h 246"/>
              <a:gd name="T28" fmla="*/ 132 w 134"/>
              <a:gd name="T29" fmla="*/ 104 h 246"/>
              <a:gd name="T30" fmla="*/ 130 w 134"/>
              <a:gd name="T31" fmla="*/ 54 h 246"/>
              <a:gd name="T32" fmla="*/ 128 w 134"/>
              <a:gd name="T33" fmla="*/ 48 h 246"/>
              <a:gd name="T34" fmla="*/ 116 w 134"/>
              <a:gd name="T35" fmla="*/ 0 h 246"/>
              <a:gd name="T36" fmla="*/ 94 w 134"/>
              <a:gd name="T37" fmla="*/ 56 h 246"/>
              <a:gd name="T38" fmla="*/ 94 w 134"/>
              <a:gd name="T39" fmla="*/ 56 h 246"/>
              <a:gd name="T40" fmla="*/ 96 w 134"/>
              <a:gd name="T41" fmla="*/ 62 h 246"/>
              <a:gd name="T42" fmla="*/ 97 w 134"/>
              <a:gd name="T43" fmla="*/ 99 h 246"/>
              <a:gd name="T44" fmla="*/ 89 w 134"/>
              <a:gd name="T45" fmla="*/ 132 h 246"/>
              <a:gd name="T46" fmla="*/ 73 w 134"/>
              <a:gd name="T47" fmla="*/ 161 h 246"/>
              <a:gd name="T48" fmla="*/ 46 w 134"/>
              <a:gd name="T49" fmla="*/ 187 h 246"/>
              <a:gd name="T50" fmla="*/ 41 w 134"/>
              <a:gd name="T51" fmla="*/ 190 h 246"/>
              <a:gd name="T52" fmla="*/ 39 w 134"/>
              <a:gd name="T53" fmla="*/ 184 h 246"/>
              <a:gd name="T54" fmla="*/ 38 w 134"/>
              <a:gd name="T55" fmla="*/ 147 h 246"/>
              <a:gd name="T56" fmla="*/ 46 w 134"/>
              <a:gd name="T57" fmla="*/ 115 h 246"/>
              <a:gd name="T58" fmla="*/ 62 w 134"/>
              <a:gd name="T59" fmla="*/ 85 h 246"/>
              <a:gd name="T60" fmla="*/ 89 w 134"/>
              <a:gd name="T61" fmla="*/ 60 h 246"/>
              <a:gd name="T62" fmla="*/ 94 w 134"/>
              <a:gd name="T63" fmla="*/ 5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246">
                <a:moveTo>
                  <a:pt x="116" y="0"/>
                </a:moveTo>
                <a:lnTo>
                  <a:pt x="116" y="0"/>
                </a:lnTo>
                <a:lnTo>
                  <a:pt x="75" y="27"/>
                </a:lnTo>
                <a:lnTo>
                  <a:pt x="70" y="30"/>
                </a:lnTo>
                <a:cubicBezTo>
                  <a:pt x="53" y="41"/>
                  <a:pt x="42" y="54"/>
                  <a:pt x="34" y="64"/>
                </a:cubicBezTo>
                <a:cubicBezTo>
                  <a:pt x="26" y="76"/>
                  <a:pt x="19" y="89"/>
                  <a:pt x="14" y="102"/>
                </a:cubicBezTo>
                <a:cubicBezTo>
                  <a:pt x="8" y="116"/>
                  <a:pt x="5" y="129"/>
                  <a:pt x="3" y="143"/>
                </a:cubicBezTo>
                <a:cubicBezTo>
                  <a:pt x="1" y="156"/>
                  <a:pt x="0" y="173"/>
                  <a:pt x="5" y="193"/>
                </a:cubicBezTo>
                <a:lnTo>
                  <a:pt x="7" y="199"/>
                </a:lnTo>
                <a:lnTo>
                  <a:pt x="19" y="246"/>
                </a:lnTo>
                <a:lnTo>
                  <a:pt x="60" y="220"/>
                </a:lnTo>
                <a:lnTo>
                  <a:pt x="65" y="216"/>
                </a:lnTo>
                <a:cubicBezTo>
                  <a:pt x="82" y="205"/>
                  <a:pt x="93" y="192"/>
                  <a:pt x="101" y="182"/>
                </a:cubicBezTo>
                <a:cubicBezTo>
                  <a:pt x="109" y="171"/>
                  <a:pt x="116" y="158"/>
                  <a:pt x="121" y="145"/>
                </a:cubicBezTo>
                <a:cubicBezTo>
                  <a:pt x="126" y="132"/>
                  <a:pt x="130" y="118"/>
                  <a:pt x="132" y="104"/>
                </a:cubicBezTo>
                <a:cubicBezTo>
                  <a:pt x="133" y="91"/>
                  <a:pt x="134" y="74"/>
                  <a:pt x="130" y="54"/>
                </a:cubicBezTo>
                <a:lnTo>
                  <a:pt x="128" y="48"/>
                </a:lnTo>
                <a:lnTo>
                  <a:pt x="116" y="0"/>
                </a:lnTo>
                <a:close/>
                <a:moveTo>
                  <a:pt x="94" y="56"/>
                </a:moveTo>
                <a:lnTo>
                  <a:pt x="94" y="56"/>
                </a:lnTo>
                <a:lnTo>
                  <a:pt x="96" y="62"/>
                </a:lnTo>
                <a:cubicBezTo>
                  <a:pt x="99" y="77"/>
                  <a:pt x="98" y="89"/>
                  <a:pt x="97" y="99"/>
                </a:cubicBezTo>
                <a:cubicBezTo>
                  <a:pt x="96" y="110"/>
                  <a:pt x="93" y="121"/>
                  <a:pt x="89" y="132"/>
                </a:cubicBezTo>
                <a:cubicBezTo>
                  <a:pt x="84" y="143"/>
                  <a:pt x="79" y="152"/>
                  <a:pt x="73" y="161"/>
                </a:cubicBezTo>
                <a:cubicBezTo>
                  <a:pt x="66" y="169"/>
                  <a:pt x="58" y="179"/>
                  <a:pt x="46" y="187"/>
                </a:cubicBezTo>
                <a:lnTo>
                  <a:pt x="41" y="190"/>
                </a:lnTo>
                <a:lnTo>
                  <a:pt x="39" y="184"/>
                </a:lnTo>
                <a:cubicBezTo>
                  <a:pt x="36" y="170"/>
                  <a:pt x="36" y="157"/>
                  <a:pt x="38" y="147"/>
                </a:cubicBezTo>
                <a:cubicBezTo>
                  <a:pt x="39" y="136"/>
                  <a:pt x="42" y="126"/>
                  <a:pt x="46" y="115"/>
                </a:cubicBezTo>
                <a:cubicBezTo>
                  <a:pt x="50" y="104"/>
                  <a:pt x="56" y="94"/>
                  <a:pt x="62" y="85"/>
                </a:cubicBezTo>
                <a:cubicBezTo>
                  <a:pt x="69" y="77"/>
                  <a:pt x="77" y="68"/>
                  <a:pt x="89" y="60"/>
                </a:cubicBezTo>
                <a:lnTo>
                  <a:pt x="94" y="56"/>
                </a:ln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8" name="Freeform 84">
            <a:extLst>
              <a:ext uri="{FF2B5EF4-FFF2-40B4-BE49-F238E27FC236}">
                <a16:creationId xmlns:a16="http://schemas.microsoft.com/office/drawing/2014/main" id="{65FC9C1D-2AD9-4317-8501-306516AA8859}"/>
              </a:ext>
            </a:extLst>
          </p:cNvPr>
          <p:cNvSpPr>
            <a:spLocks/>
          </p:cNvSpPr>
          <p:nvPr userDrawn="1"/>
        </p:nvSpPr>
        <p:spPr bwMode="auto">
          <a:xfrm>
            <a:off x="9456738" y="4776788"/>
            <a:ext cx="187325" cy="85725"/>
          </a:xfrm>
          <a:custGeom>
            <a:avLst/>
            <a:gdLst>
              <a:gd name="T0" fmla="*/ 126 w 197"/>
              <a:gd name="T1" fmla="*/ 89 h 89"/>
              <a:gd name="T2" fmla="*/ 126 w 197"/>
              <a:gd name="T3" fmla="*/ 89 h 89"/>
              <a:gd name="T4" fmla="*/ 104 w 197"/>
              <a:gd name="T5" fmla="*/ 87 h 89"/>
              <a:gd name="T6" fmla="*/ 88 w 197"/>
              <a:gd name="T7" fmla="*/ 83 h 89"/>
              <a:gd name="T8" fmla="*/ 53 w 197"/>
              <a:gd name="T9" fmla="*/ 69 h 89"/>
              <a:gd name="T10" fmla="*/ 19 w 197"/>
              <a:gd name="T11" fmla="*/ 41 h 89"/>
              <a:gd name="T12" fmla="*/ 0 w 197"/>
              <a:gd name="T13" fmla="*/ 17 h 89"/>
              <a:gd name="T14" fmla="*/ 29 w 197"/>
              <a:gd name="T15" fmla="*/ 7 h 89"/>
              <a:gd name="T16" fmla="*/ 70 w 197"/>
              <a:gd name="T17" fmla="*/ 0 h 89"/>
              <a:gd name="T18" fmla="*/ 72 w 197"/>
              <a:gd name="T19" fmla="*/ 0 h 89"/>
              <a:gd name="T20" fmla="*/ 109 w 197"/>
              <a:gd name="T21" fmla="*/ 5 h 89"/>
              <a:gd name="T22" fmla="*/ 144 w 197"/>
              <a:gd name="T23" fmla="*/ 20 h 89"/>
              <a:gd name="T24" fmla="*/ 178 w 197"/>
              <a:gd name="T25" fmla="*/ 48 h 89"/>
              <a:gd name="T26" fmla="*/ 197 w 197"/>
              <a:gd name="T27" fmla="*/ 71 h 89"/>
              <a:gd name="T28" fmla="*/ 168 w 197"/>
              <a:gd name="T29" fmla="*/ 82 h 89"/>
              <a:gd name="T30" fmla="*/ 128 w 197"/>
              <a:gd name="T31" fmla="*/ 89 h 89"/>
              <a:gd name="T32" fmla="*/ 126 w 197"/>
              <a:gd name="T33"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7" h="89">
                <a:moveTo>
                  <a:pt x="126" y="89"/>
                </a:moveTo>
                <a:lnTo>
                  <a:pt x="126" y="89"/>
                </a:lnTo>
                <a:cubicBezTo>
                  <a:pt x="119" y="89"/>
                  <a:pt x="111" y="88"/>
                  <a:pt x="104" y="87"/>
                </a:cubicBezTo>
                <a:cubicBezTo>
                  <a:pt x="99" y="86"/>
                  <a:pt x="93" y="85"/>
                  <a:pt x="88" y="83"/>
                </a:cubicBezTo>
                <a:cubicBezTo>
                  <a:pt x="76" y="80"/>
                  <a:pt x="64" y="75"/>
                  <a:pt x="53" y="69"/>
                </a:cubicBezTo>
                <a:cubicBezTo>
                  <a:pt x="43" y="63"/>
                  <a:pt x="31" y="55"/>
                  <a:pt x="19" y="41"/>
                </a:cubicBezTo>
                <a:lnTo>
                  <a:pt x="0" y="17"/>
                </a:lnTo>
                <a:lnTo>
                  <a:pt x="29" y="7"/>
                </a:lnTo>
                <a:cubicBezTo>
                  <a:pt x="45" y="1"/>
                  <a:pt x="59" y="0"/>
                  <a:pt x="70" y="0"/>
                </a:cubicBezTo>
                <a:lnTo>
                  <a:pt x="72" y="0"/>
                </a:lnTo>
                <a:cubicBezTo>
                  <a:pt x="85" y="0"/>
                  <a:pt x="97" y="2"/>
                  <a:pt x="109" y="5"/>
                </a:cubicBezTo>
                <a:cubicBezTo>
                  <a:pt x="122" y="9"/>
                  <a:pt x="134" y="14"/>
                  <a:pt x="144" y="20"/>
                </a:cubicBezTo>
                <a:cubicBezTo>
                  <a:pt x="154" y="26"/>
                  <a:pt x="167" y="34"/>
                  <a:pt x="178" y="48"/>
                </a:cubicBezTo>
                <a:lnTo>
                  <a:pt x="197" y="71"/>
                </a:lnTo>
                <a:lnTo>
                  <a:pt x="168" y="82"/>
                </a:lnTo>
                <a:cubicBezTo>
                  <a:pt x="152" y="88"/>
                  <a:pt x="138" y="89"/>
                  <a:pt x="128" y="89"/>
                </a:cubicBezTo>
                <a:lnTo>
                  <a:pt x="126" y="89"/>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85">
            <a:extLst>
              <a:ext uri="{FF2B5EF4-FFF2-40B4-BE49-F238E27FC236}">
                <a16:creationId xmlns:a16="http://schemas.microsoft.com/office/drawing/2014/main" id="{5883C9EB-7699-4CFC-875C-E76A15E2C137}"/>
              </a:ext>
            </a:extLst>
          </p:cNvPr>
          <p:cNvSpPr>
            <a:spLocks noEditPoints="1"/>
          </p:cNvSpPr>
          <p:nvPr userDrawn="1"/>
        </p:nvSpPr>
        <p:spPr bwMode="auto">
          <a:xfrm>
            <a:off x="9429750" y="4759325"/>
            <a:ext cx="242888" cy="119063"/>
          </a:xfrm>
          <a:custGeom>
            <a:avLst/>
            <a:gdLst>
              <a:gd name="T0" fmla="*/ 99 w 255"/>
              <a:gd name="T1" fmla="*/ 0 h 124"/>
              <a:gd name="T2" fmla="*/ 99 w 255"/>
              <a:gd name="T3" fmla="*/ 0 h 124"/>
              <a:gd name="T4" fmla="*/ 52 w 255"/>
              <a:gd name="T5" fmla="*/ 8 h 124"/>
              <a:gd name="T6" fmla="*/ 46 w 255"/>
              <a:gd name="T7" fmla="*/ 10 h 124"/>
              <a:gd name="T8" fmla="*/ 0 w 255"/>
              <a:gd name="T9" fmla="*/ 27 h 124"/>
              <a:gd name="T10" fmla="*/ 31 w 255"/>
              <a:gd name="T11" fmla="*/ 65 h 124"/>
              <a:gd name="T12" fmla="*/ 35 w 255"/>
              <a:gd name="T13" fmla="*/ 70 h 124"/>
              <a:gd name="T14" fmla="*/ 73 w 255"/>
              <a:gd name="T15" fmla="*/ 102 h 124"/>
              <a:gd name="T16" fmla="*/ 112 w 255"/>
              <a:gd name="T17" fmla="*/ 118 h 124"/>
              <a:gd name="T18" fmla="*/ 131 w 255"/>
              <a:gd name="T19" fmla="*/ 122 h 124"/>
              <a:gd name="T20" fmla="*/ 154 w 255"/>
              <a:gd name="T21" fmla="*/ 124 h 124"/>
              <a:gd name="T22" fmla="*/ 156 w 255"/>
              <a:gd name="T23" fmla="*/ 124 h 124"/>
              <a:gd name="T24" fmla="*/ 203 w 255"/>
              <a:gd name="T25" fmla="*/ 116 h 124"/>
              <a:gd name="T26" fmla="*/ 209 w 255"/>
              <a:gd name="T27" fmla="*/ 114 h 124"/>
              <a:gd name="T28" fmla="*/ 255 w 255"/>
              <a:gd name="T29" fmla="*/ 97 h 124"/>
              <a:gd name="T30" fmla="*/ 224 w 255"/>
              <a:gd name="T31" fmla="*/ 60 h 124"/>
              <a:gd name="T32" fmla="*/ 221 w 255"/>
              <a:gd name="T33" fmla="*/ 55 h 124"/>
              <a:gd name="T34" fmla="*/ 182 w 255"/>
              <a:gd name="T35" fmla="*/ 23 h 124"/>
              <a:gd name="T36" fmla="*/ 143 w 255"/>
              <a:gd name="T37" fmla="*/ 7 h 124"/>
              <a:gd name="T38" fmla="*/ 101 w 255"/>
              <a:gd name="T39" fmla="*/ 0 h 124"/>
              <a:gd name="T40" fmla="*/ 99 w 255"/>
              <a:gd name="T41" fmla="*/ 0 h 124"/>
              <a:gd name="T42" fmla="*/ 99 w 255"/>
              <a:gd name="T43" fmla="*/ 35 h 124"/>
              <a:gd name="T44" fmla="*/ 99 w 255"/>
              <a:gd name="T45" fmla="*/ 35 h 124"/>
              <a:gd name="T46" fmla="*/ 100 w 255"/>
              <a:gd name="T47" fmla="*/ 35 h 124"/>
              <a:gd name="T48" fmla="*/ 134 w 255"/>
              <a:gd name="T49" fmla="*/ 40 h 124"/>
              <a:gd name="T50" fmla="*/ 165 w 255"/>
              <a:gd name="T51" fmla="*/ 53 h 124"/>
              <a:gd name="T52" fmla="*/ 193 w 255"/>
              <a:gd name="T53" fmla="*/ 77 h 124"/>
              <a:gd name="T54" fmla="*/ 197 w 255"/>
              <a:gd name="T55" fmla="*/ 82 h 124"/>
              <a:gd name="T56" fmla="*/ 191 w 255"/>
              <a:gd name="T57" fmla="*/ 84 h 124"/>
              <a:gd name="T58" fmla="*/ 156 w 255"/>
              <a:gd name="T59" fmla="*/ 89 h 124"/>
              <a:gd name="T60" fmla="*/ 155 w 255"/>
              <a:gd name="T61" fmla="*/ 89 h 124"/>
              <a:gd name="T62" fmla="*/ 136 w 255"/>
              <a:gd name="T63" fmla="*/ 88 h 124"/>
              <a:gd name="T64" fmla="*/ 122 w 255"/>
              <a:gd name="T65" fmla="*/ 84 h 124"/>
              <a:gd name="T66" fmla="*/ 91 w 255"/>
              <a:gd name="T67" fmla="*/ 72 h 124"/>
              <a:gd name="T68" fmla="*/ 62 w 255"/>
              <a:gd name="T69" fmla="*/ 48 h 124"/>
              <a:gd name="T70" fmla="*/ 58 w 255"/>
              <a:gd name="T71" fmla="*/ 43 h 124"/>
              <a:gd name="T72" fmla="*/ 64 w 255"/>
              <a:gd name="T73" fmla="*/ 41 h 124"/>
              <a:gd name="T74" fmla="*/ 99 w 255"/>
              <a:gd name="T75" fmla="*/ 3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5" h="124">
                <a:moveTo>
                  <a:pt x="99" y="0"/>
                </a:moveTo>
                <a:lnTo>
                  <a:pt x="99" y="0"/>
                </a:lnTo>
                <a:cubicBezTo>
                  <a:pt x="87" y="0"/>
                  <a:pt x="71" y="1"/>
                  <a:pt x="52" y="8"/>
                </a:cubicBezTo>
                <a:lnTo>
                  <a:pt x="46" y="10"/>
                </a:lnTo>
                <a:lnTo>
                  <a:pt x="0" y="27"/>
                </a:lnTo>
                <a:lnTo>
                  <a:pt x="31" y="65"/>
                </a:lnTo>
                <a:lnTo>
                  <a:pt x="35" y="70"/>
                </a:lnTo>
                <a:cubicBezTo>
                  <a:pt x="48" y="86"/>
                  <a:pt x="62" y="95"/>
                  <a:pt x="73" y="102"/>
                </a:cubicBezTo>
                <a:cubicBezTo>
                  <a:pt x="86" y="109"/>
                  <a:pt x="99" y="114"/>
                  <a:pt x="112" y="118"/>
                </a:cubicBezTo>
                <a:cubicBezTo>
                  <a:pt x="118" y="120"/>
                  <a:pt x="124" y="121"/>
                  <a:pt x="131" y="122"/>
                </a:cubicBezTo>
                <a:cubicBezTo>
                  <a:pt x="138" y="123"/>
                  <a:pt x="146" y="124"/>
                  <a:pt x="154" y="124"/>
                </a:cubicBezTo>
                <a:lnTo>
                  <a:pt x="156" y="124"/>
                </a:lnTo>
                <a:cubicBezTo>
                  <a:pt x="168" y="124"/>
                  <a:pt x="184" y="123"/>
                  <a:pt x="203" y="116"/>
                </a:cubicBezTo>
                <a:lnTo>
                  <a:pt x="209" y="114"/>
                </a:lnTo>
                <a:lnTo>
                  <a:pt x="255" y="97"/>
                </a:lnTo>
                <a:lnTo>
                  <a:pt x="224" y="60"/>
                </a:lnTo>
                <a:lnTo>
                  <a:pt x="221" y="55"/>
                </a:lnTo>
                <a:cubicBezTo>
                  <a:pt x="208" y="39"/>
                  <a:pt x="193" y="29"/>
                  <a:pt x="182" y="23"/>
                </a:cubicBezTo>
                <a:cubicBezTo>
                  <a:pt x="170" y="16"/>
                  <a:pt x="157" y="11"/>
                  <a:pt x="143" y="7"/>
                </a:cubicBezTo>
                <a:cubicBezTo>
                  <a:pt x="129" y="3"/>
                  <a:pt x="115" y="1"/>
                  <a:pt x="101" y="0"/>
                </a:cubicBezTo>
                <a:lnTo>
                  <a:pt x="99" y="0"/>
                </a:lnTo>
                <a:close/>
                <a:moveTo>
                  <a:pt x="99" y="35"/>
                </a:moveTo>
                <a:lnTo>
                  <a:pt x="99" y="35"/>
                </a:lnTo>
                <a:cubicBezTo>
                  <a:pt x="99" y="35"/>
                  <a:pt x="100" y="35"/>
                  <a:pt x="100" y="35"/>
                </a:cubicBezTo>
                <a:cubicBezTo>
                  <a:pt x="112" y="36"/>
                  <a:pt x="123" y="37"/>
                  <a:pt x="134" y="40"/>
                </a:cubicBezTo>
                <a:cubicBezTo>
                  <a:pt x="145" y="43"/>
                  <a:pt x="155" y="48"/>
                  <a:pt x="165" y="53"/>
                </a:cubicBezTo>
                <a:cubicBezTo>
                  <a:pt x="174" y="58"/>
                  <a:pt x="184" y="65"/>
                  <a:pt x="193" y="77"/>
                </a:cubicBezTo>
                <a:lnTo>
                  <a:pt x="197" y="82"/>
                </a:lnTo>
                <a:lnTo>
                  <a:pt x="191" y="84"/>
                </a:lnTo>
                <a:cubicBezTo>
                  <a:pt x="178" y="88"/>
                  <a:pt x="166" y="89"/>
                  <a:pt x="156" y="89"/>
                </a:cubicBezTo>
                <a:lnTo>
                  <a:pt x="155" y="89"/>
                </a:lnTo>
                <a:cubicBezTo>
                  <a:pt x="149" y="89"/>
                  <a:pt x="142" y="89"/>
                  <a:pt x="136" y="88"/>
                </a:cubicBezTo>
                <a:cubicBezTo>
                  <a:pt x="131" y="87"/>
                  <a:pt x="127" y="86"/>
                  <a:pt x="122" y="84"/>
                </a:cubicBezTo>
                <a:cubicBezTo>
                  <a:pt x="111" y="81"/>
                  <a:pt x="100" y="77"/>
                  <a:pt x="91" y="72"/>
                </a:cubicBezTo>
                <a:cubicBezTo>
                  <a:pt x="82" y="66"/>
                  <a:pt x="71" y="59"/>
                  <a:pt x="62" y="48"/>
                </a:cubicBezTo>
                <a:lnTo>
                  <a:pt x="58" y="43"/>
                </a:lnTo>
                <a:lnTo>
                  <a:pt x="64" y="41"/>
                </a:lnTo>
                <a:cubicBezTo>
                  <a:pt x="77" y="36"/>
                  <a:pt x="89" y="35"/>
                  <a:pt x="99" y="35"/>
                </a:cubicBez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86">
            <a:extLst>
              <a:ext uri="{FF2B5EF4-FFF2-40B4-BE49-F238E27FC236}">
                <a16:creationId xmlns:a16="http://schemas.microsoft.com/office/drawing/2014/main" id="{EE869C4F-65F3-44BF-A904-E2921118DD9A}"/>
              </a:ext>
            </a:extLst>
          </p:cNvPr>
          <p:cNvSpPr>
            <a:spLocks/>
          </p:cNvSpPr>
          <p:nvPr userDrawn="1"/>
        </p:nvSpPr>
        <p:spPr bwMode="auto">
          <a:xfrm>
            <a:off x="9963150" y="4611688"/>
            <a:ext cx="195263" cy="76200"/>
          </a:xfrm>
          <a:custGeom>
            <a:avLst/>
            <a:gdLst>
              <a:gd name="T0" fmla="*/ 101 w 204"/>
              <a:gd name="T1" fmla="*/ 81 h 81"/>
              <a:gd name="T2" fmla="*/ 101 w 204"/>
              <a:gd name="T3" fmla="*/ 81 h 81"/>
              <a:gd name="T4" fmla="*/ 76 w 204"/>
              <a:gd name="T5" fmla="*/ 79 h 81"/>
              <a:gd name="T6" fmla="*/ 64 w 204"/>
              <a:gd name="T7" fmla="*/ 77 h 81"/>
              <a:gd name="T8" fmla="*/ 25 w 204"/>
              <a:gd name="T9" fmla="*/ 59 h 81"/>
              <a:gd name="T10" fmla="*/ 0 w 204"/>
              <a:gd name="T11" fmla="*/ 41 h 81"/>
              <a:gd name="T12" fmla="*/ 24 w 204"/>
              <a:gd name="T13" fmla="*/ 23 h 81"/>
              <a:gd name="T14" fmla="*/ 64 w 204"/>
              <a:gd name="T15" fmla="*/ 5 h 81"/>
              <a:gd name="T16" fmla="*/ 101 w 204"/>
              <a:gd name="T17" fmla="*/ 0 h 81"/>
              <a:gd name="T18" fmla="*/ 102 w 204"/>
              <a:gd name="T19" fmla="*/ 0 h 81"/>
              <a:gd name="T20" fmla="*/ 139 w 204"/>
              <a:gd name="T21" fmla="*/ 5 h 81"/>
              <a:gd name="T22" fmla="*/ 179 w 204"/>
              <a:gd name="T23" fmla="*/ 23 h 81"/>
              <a:gd name="T24" fmla="*/ 204 w 204"/>
              <a:gd name="T25" fmla="*/ 40 h 81"/>
              <a:gd name="T26" fmla="*/ 179 w 204"/>
              <a:gd name="T27" fmla="*/ 58 h 81"/>
              <a:gd name="T28" fmla="*/ 140 w 204"/>
              <a:gd name="T29" fmla="*/ 76 h 81"/>
              <a:gd name="T30" fmla="*/ 102 w 204"/>
              <a:gd name="T31" fmla="*/ 81 h 81"/>
              <a:gd name="T32" fmla="*/ 101 w 204"/>
              <a:gd name="T33"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4" h="81">
                <a:moveTo>
                  <a:pt x="101" y="81"/>
                </a:moveTo>
                <a:lnTo>
                  <a:pt x="101" y="81"/>
                </a:lnTo>
                <a:cubicBezTo>
                  <a:pt x="93" y="81"/>
                  <a:pt x="84" y="80"/>
                  <a:pt x="76" y="79"/>
                </a:cubicBezTo>
                <a:cubicBezTo>
                  <a:pt x="72" y="78"/>
                  <a:pt x="68" y="78"/>
                  <a:pt x="64" y="77"/>
                </a:cubicBezTo>
                <a:cubicBezTo>
                  <a:pt x="53" y="74"/>
                  <a:pt x="39" y="69"/>
                  <a:pt x="25" y="59"/>
                </a:cubicBezTo>
                <a:lnTo>
                  <a:pt x="0" y="41"/>
                </a:lnTo>
                <a:lnTo>
                  <a:pt x="24" y="23"/>
                </a:lnTo>
                <a:cubicBezTo>
                  <a:pt x="39" y="13"/>
                  <a:pt x="53" y="8"/>
                  <a:pt x="64" y="5"/>
                </a:cubicBezTo>
                <a:cubicBezTo>
                  <a:pt x="76" y="2"/>
                  <a:pt x="89" y="1"/>
                  <a:pt x="101" y="0"/>
                </a:cubicBezTo>
                <a:lnTo>
                  <a:pt x="102" y="0"/>
                </a:lnTo>
                <a:cubicBezTo>
                  <a:pt x="115" y="0"/>
                  <a:pt x="128" y="2"/>
                  <a:pt x="139" y="5"/>
                </a:cubicBezTo>
                <a:cubicBezTo>
                  <a:pt x="150" y="8"/>
                  <a:pt x="164" y="12"/>
                  <a:pt x="179" y="23"/>
                </a:cubicBezTo>
                <a:lnTo>
                  <a:pt x="204" y="40"/>
                </a:lnTo>
                <a:lnTo>
                  <a:pt x="179" y="58"/>
                </a:lnTo>
                <a:cubicBezTo>
                  <a:pt x="165" y="69"/>
                  <a:pt x="151" y="73"/>
                  <a:pt x="140" y="76"/>
                </a:cubicBezTo>
                <a:cubicBezTo>
                  <a:pt x="128" y="79"/>
                  <a:pt x="115" y="81"/>
                  <a:pt x="102" y="81"/>
                </a:cubicBezTo>
                <a:lnTo>
                  <a:pt x="101" y="81"/>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87">
            <a:extLst>
              <a:ext uri="{FF2B5EF4-FFF2-40B4-BE49-F238E27FC236}">
                <a16:creationId xmlns:a16="http://schemas.microsoft.com/office/drawing/2014/main" id="{89F4C92E-40B4-46A0-AEEF-724F3F0D9233}"/>
              </a:ext>
            </a:extLst>
          </p:cNvPr>
          <p:cNvSpPr>
            <a:spLocks noEditPoints="1"/>
          </p:cNvSpPr>
          <p:nvPr userDrawn="1"/>
        </p:nvSpPr>
        <p:spPr bwMode="auto">
          <a:xfrm>
            <a:off x="9934575" y="4594225"/>
            <a:ext cx="252413" cy="111125"/>
          </a:xfrm>
          <a:custGeom>
            <a:avLst/>
            <a:gdLst>
              <a:gd name="T0" fmla="*/ 132 w 264"/>
              <a:gd name="T1" fmla="*/ 0 h 116"/>
              <a:gd name="T2" fmla="*/ 132 w 264"/>
              <a:gd name="T3" fmla="*/ 0 h 116"/>
              <a:gd name="T4" fmla="*/ 131 w 264"/>
              <a:gd name="T5" fmla="*/ 0 h 116"/>
              <a:gd name="T6" fmla="*/ 89 w 264"/>
              <a:gd name="T7" fmla="*/ 5 h 116"/>
              <a:gd name="T8" fmla="*/ 44 w 264"/>
              <a:gd name="T9" fmla="*/ 26 h 116"/>
              <a:gd name="T10" fmla="*/ 39 w 264"/>
              <a:gd name="T11" fmla="*/ 30 h 116"/>
              <a:gd name="T12" fmla="*/ 0 w 264"/>
              <a:gd name="T13" fmla="*/ 59 h 116"/>
              <a:gd name="T14" fmla="*/ 39 w 264"/>
              <a:gd name="T15" fmla="*/ 87 h 116"/>
              <a:gd name="T16" fmla="*/ 45 w 264"/>
              <a:gd name="T17" fmla="*/ 90 h 116"/>
              <a:gd name="T18" fmla="*/ 90 w 264"/>
              <a:gd name="T19" fmla="*/ 111 h 116"/>
              <a:gd name="T20" fmla="*/ 103 w 264"/>
              <a:gd name="T21" fmla="*/ 113 h 116"/>
              <a:gd name="T22" fmla="*/ 131 w 264"/>
              <a:gd name="T23" fmla="*/ 116 h 116"/>
              <a:gd name="T24" fmla="*/ 132 w 264"/>
              <a:gd name="T25" fmla="*/ 116 h 116"/>
              <a:gd name="T26" fmla="*/ 174 w 264"/>
              <a:gd name="T27" fmla="*/ 110 h 116"/>
              <a:gd name="T28" fmla="*/ 219 w 264"/>
              <a:gd name="T29" fmla="*/ 89 h 116"/>
              <a:gd name="T30" fmla="*/ 224 w 264"/>
              <a:gd name="T31" fmla="*/ 86 h 116"/>
              <a:gd name="T32" fmla="*/ 264 w 264"/>
              <a:gd name="T33" fmla="*/ 57 h 116"/>
              <a:gd name="T34" fmla="*/ 224 w 264"/>
              <a:gd name="T35" fmla="*/ 29 h 116"/>
              <a:gd name="T36" fmla="*/ 219 w 264"/>
              <a:gd name="T37" fmla="*/ 25 h 116"/>
              <a:gd name="T38" fmla="*/ 174 w 264"/>
              <a:gd name="T39" fmla="*/ 5 h 116"/>
              <a:gd name="T40" fmla="*/ 132 w 264"/>
              <a:gd name="T41" fmla="*/ 0 h 116"/>
              <a:gd name="T42" fmla="*/ 132 w 264"/>
              <a:gd name="T43" fmla="*/ 35 h 116"/>
              <a:gd name="T44" fmla="*/ 132 w 264"/>
              <a:gd name="T45" fmla="*/ 35 h 116"/>
              <a:gd name="T46" fmla="*/ 165 w 264"/>
              <a:gd name="T47" fmla="*/ 39 h 116"/>
              <a:gd name="T48" fmla="*/ 199 w 264"/>
              <a:gd name="T49" fmla="*/ 54 h 116"/>
              <a:gd name="T50" fmla="*/ 204 w 264"/>
              <a:gd name="T51" fmla="*/ 57 h 116"/>
              <a:gd name="T52" fmla="*/ 199 w 264"/>
              <a:gd name="T53" fmla="*/ 61 h 116"/>
              <a:gd name="T54" fmla="*/ 165 w 264"/>
              <a:gd name="T55" fmla="*/ 76 h 116"/>
              <a:gd name="T56" fmla="*/ 132 w 264"/>
              <a:gd name="T57" fmla="*/ 81 h 116"/>
              <a:gd name="T58" fmla="*/ 131 w 264"/>
              <a:gd name="T59" fmla="*/ 81 h 116"/>
              <a:gd name="T60" fmla="*/ 109 w 264"/>
              <a:gd name="T61" fmla="*/ 79 h 116"/>
              <a:gd name="T62" fmla="*/ 99 w 264"/>
              <a:gd name="T63" fmla="*/ 77 h 116"/>
              <a:gd name="T64" fmla="*/ 65 w 264"/>
              <a:gd name="T65" fmla="*/ 62 h 116"/>
              <a:gd name="T66" fmla="*/ 60 w 264"/>
              <a:gd name="T67" fmla="*/ 58 h 116"/>
              <a:gd name="T68" fmla="*/ 65 w 264"/>
              <a:gd name="T69" fmla="*/ 55 h 116"/>
              <a:gd name="T70" fmla="*/ 98 w 264"/>
              <a:gd name="T71" fmla="*/ 39 h 116"/>
              <a:gd name="T72" fmla="*/ 132 w 264"/>
              <a:gd name="T73" fmla="*/ 35 h 116"/>
              <a:gd name="T74" fmla="*/ 132 w 264"/>
              <a:gd name="T75" fmla="*/ 3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4" h="116">
                <a:moveTo>
                  <a:pt x="132" y="0"/>
                </a:moveTo>
                <a:lnTo>
                  <a:pt x="132" y="0"/>
                </a:lnTo>
                <a:lnTo>
                  <a:pt x="131" y="0"/>
                </a:lnTo>
                <a:cubicBezTo>
                  <a:pt x="117" y="0"/>
                  <a:pt x="103" y="2"/>
                  <a:pt x="89" y="5"/>
                </a:cubicBezTo>
                <a:cubicBezTo>
                  <a:pt x="77" y="9"/>
                  <a:pt x="61" y="14"/>
                  <a:pt x="44" y="26"/>
                </a:cubicBezTo>
                <a:lnTo>
                  <a:pt x="39" y="30"/>
                </a:lnTo>
                <a:lnTo>
                  <a:pt x="0" y="59"/>
                </a:lnTo>
                <a:lnTo>
                  <a:pt x="39" y="87"/>
                </a:lnTo>
                <a:lnTo>
                  <a:pt x="45" y="90"/>
                </a:lnTo>
                <a:cubicBezTo>
                  <a:pt x="61" y="102"/>
                  <a:pt x="77" y="107"/>
                  <a:pt x="90" y="111"/>
                </a:cubicBezTo>
                <a:cubicBezTo>
                  <a:pt x="94" y="112"/>
                  <a:pt x="99" y="113"/>
                  <a:pt x="103" y="113"/>
                </a:cubicBezTo>
                <a:cubicBezTo>
                  <a:pt x="112" y="115"/>
                  <a:pt x="122" y="116"/>
                  <a:pt x="131" y="116"/>
                </a:cubicBezTo>
                <a:lnTo>
                  <a:pt x="132" y="116"/>
                </a:lnTo>
                <a:cubicBezTo>
                  <a:pt x="147" y="116"/>
                  <a:pt x="161" y="114"/>
                  <a:pt x="174" y="110"/>
                </a:cubicBezTo>
                <a:cubicBezTo>
                  <a:pt x="187" y="107"/>
                  <a:pt x="203" y="101"/>
                  <a:pt x="219" y="89"/>
                </a:cubicBezTo>
                <a:lnTo>
                  <a:pt x="224" y="86"/>
                </a:lnTo>
                <a:lnTo>
                  <a:pt x="264" y="57"/>
                </a:lnTo>
                <a:lnTo>
                  <a:pt x="224" y="29"/>
                </a:lnTo>
                <a:lnTo>
                  <a:pt x="219" y="25"/>
                </a:lnTo>
                <a:cubicBezTo>
                  <a:pt x="202" y="13"/>
                  <a:pt x="186" y="8"/>
                  <a:pt x="174" y="5"/>
                </a:cubicBezTo>
                <a:cubicBezTo>
                  <a:pt x="160" y="2"/>
                  <a:pt x="147" y="0"/>
                  <a:pt x="132" y="0"/>
                </a:cubicBezTo>
                <a:close/>
                <a:moveTo>
                  <a:pt x="132" y="35"/>
                </a:moveTo>
                <a:lnTo>
                  <a:pt x="132" y="35"/>
                </a:lnTo>
                <a:cubicBezTo>
                  <a:pt x="144" y="35"/>
                  <a:pt x="155" y="36"/>
                  <a:pt x="165" y="39"/>
                </a:cubicBezTo>
                <a:cubicBezTo>
                  <a:pt x="175" y="41"/>
                  <a:pt x="187" y="45"/>
                  <a:pt x="199" y="54"/>
                </a:cubicBezTo>
                <a:lnTo>
                  <a:pt x="204" y="57"/>
                </a:lnTo>
                <a:lnTo>
                  <a:pt x="199" y="61"/>
                </a:lnTo>
                <a:cubicBezTo>
                  <a:pt x="187" y="70"/>
                  <a:pt x="175" y="74"/>
                  <a:pt x="165" y="76"/>
                </a:cubicBezTo>
                <a:cubicBezTo>
                  <a:pt x="155" y="79"/>
                  <a:pt x="144" y="81"/>
                  <a:pt x="132" y="81"/>
                </a:cubicBezTo>
                <a:lnTo>
                  <a:pt x="131" y="81"/>
                </a:lnTo>
                <a:cubicBezTo>
                  <a:pt x="123" y="81"/>
                  <a:pt x="116" y="80"/>
                  <a:pt x="109" y="79"/>
                </a:cubicBezTo>
                <a:cubicBezTo>
                  <a:pt x="105" y="78"/>
                  <a:pt x="102" y="78"/>
                  <a:pt x="99" y="77"/>
                </a:cubicBezTo>
                <a:cubicBezTo>
                  <a:pt x="89" y="74"/>
                  <a:pt x="77" y="70"/>
                  <a:pt x="65" y="62"/>
                </a:cubicBezTo>
                <a:lnTo>
                  <a:pt x="60" y="58"/>
                </a:lnTo>
                <a:lnTo>
                  <a:pt x="65" y="55"/>
                </a:lnTo>
                <a:cubicBezTo>
                  <a:pt x="77" y="46"/>
                  <a:pt x="88" y="42"/>
                  <a:pt x="98" y="39"/>
                </a:cubicBezTo>
                <a:cubicBezTo>
                  <a:pt x="109" y="36"/>
                  <a:pt x="120" y="35"/>
                  <a:pt x="132" y="35"/>
                </a:cubicBezTo>
                <a:lnTo>
                  <a:pt x="132" y="35"/>
                </a:ln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2" name="Freeform 88">
            <a:extLst>
              <a:ext uri="{FF2B5EF4-FFF2-40B4-BE49-F238E27FC236}">
                <a16:creationId xmlns:a16="http://schemas.microsoft.com/office/drawing/2014/main" id="{F1CE3C94-54B4-4B83-AFEC-2D2A6F6DA19D}"/>
              </a:ext>
            </a:extLst>
          </p:cNvPr>
          <p:cNvSpPr>
            <a:spLocks/>
          </p:cNvSpPr>
          <p:nvPr userDrawn="1"/>
        </p:nvSpPr>
        <p:spPr bwMode="auto">
          <a:xfrm>
            <a:off x="9893300" y="4760913"/>
            <a:ext cx="136525" cy="139700"/>
          </a:xfrm>
          <a:custGeom>
            <a:avLst/>
            <a:gdLst>
              <a:gd name="T0" fmla="*/ 5 w 143"/>
              <a:gd name="T1" fmla="*/ 115 h 146"/>
              <a:gd name="T2" fmla="*/ 5 w 143"/>
              <a:gd name="T3" fmla="*/ 115 h 146"/>
              <a:gd name="T4" fmla="*/ 20 w 143"/>
              <a:gd name="T5" fmla="*/ 75 h 146"/>
              <a:gd name="T6" fmla="*/ 43 w 143"/>
              <a:gd name="T7" fmla="*/ 45 h 146"/>
              <a:gd name="T8" fmla="*/ 72 w 143"/>
              <a:gd name="T9" fmla="*/ 21 h 146"/>
              <a:gd name="T10" fmla="*/ 113 w 143"/>
              <a:gd name="T11" fmla="*/ 5 h 146"/>
              <a:gd name="T12" fmla="*/ 143 w 143"/>
              <a:gd name="T13" fmla="*/ 0 h 146"/>
              <a:gd name="T14" fmla="*/ 138 w 143"/>
              <a:gd name="T15" fmla="*/ 30 h 146"/>
              <a:gd name="T16" fmla="*/ 124 w 143"/>
              <a:gd name="T17" fmla="*/ 71 h 146"/>
              <a:gd name="T18" fmla="*/ 100 w 143"/>
              <a:gd name="T19" fmla="*/ 101 h 146"/>
              <a:gd name="T20" fmla="*/ 71 w 143"/>
              <a:gd name="T21" fmla="*/ 125 h 146"/>
              <a:gd name="T22" fmla="*/ 30 w 143"/>
              <a:gd name="T23" fmla="*/ 140 h 146"/>
              <a:gd name="T24" fmla="*/ 0 w 143"/>
              <a:gd name="T25" fmla="*/ 146 h 146"/>
              <a:gd name="T26" fmla="*/ 5 w 143"/>
              <a:gd name="T27" fmla="*/ 1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46">
                <a:moveTo>
                  <a:pt x="5" y="115"/>
                </a:moveTo>
                <a:lnTo>
                  <a:pt x="5" y="115"/>
                </a:lnTo>
                <a:cubicBezTo>
                  <a:pt x="7" y="98"/>
                  <a:pt x="14" y="85"/>
                  <a:pt x="20" y="75"/>
                </a:cubicBezTo>
                <a:cubicBezTo>
                  <a:pt x="26" y="64"/>
                  <a:pt x="34" y="54"/>
                  <a:pt x="43" y="45"/>
                </a:cubicBezTo>
                <a:cubicBezTo>
                  <a:pt x="52" y="35"/>
                  <a:pt x="62" y="27"/>
                  <a:pt x="72" y="21"/>
                </a:cubicBezTo>
                <a:cubicBezTo>
                  <a:pt x="82" y="15"/>
                  <a:pt x="95" y="8"/>
                  <a:pt x="113" y="5"/>
                </a:cubicBezTo>
                <a:lnTo>
                  <a:pt x="143" y="0"/>
                </a:lnTo>
                <a:lnTo>
                  <a:pt x="138" y="30"/>
                </a:lnTo>
                <a:cubicBezTo>
                  <a:pt x="136" y="48"/>
                  <a:pt x="129" y="61"/>
                  <a:pt x="124" y="71"/>
                </a:cubicBezTo>
                <a:cubicBezTo>
                  <a:pt x="117" y="82"/>
                  <a:pt x="110" y="92"/>
                  <a:pt x="100" y="101"/>
                </a:cubicBezTo>
                <a:cubicBezTo>
                  <a:pt x="91" y="110"/>
                  <a:pt x="82" y="118"/>
                  <a:pt x="71" y="125"/>
                </a:cubicBezTo>
                <a:cubicBezTo>
                  <a:pt x="60" y="131"/>
                  <a:pt x="47" y="137"/>
                  <a:pt x="30" y="140"/>
                </a:cubicBezTo>
                <a:lnTo>
                  <a:pt x="0" y="146"/>
                </a:lnTo>
                <a:lnTo>
                  <a:pt x="5" y="115"/>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89">
            <a:extLst>
              <a:ext uri="{FF2B5EF4-FFF2-40B4-BE49-F238E27FC236}">
                <a16:creationId xmlns:a16="http://schemas.microsoft.com/office/drawing/2014/main" id="{A7DE1596-DEA3-4B02-980C-EFC65A7567AA}"/>
              </a:ext>
            </a:extLst>
          </p:cNvPr>
          <p:cNvSpPr>
            <a:spLocks noEditPoints="1"/>
          </p:cNvSpPr>
          <p:nvPr userDrawn="1"/>
        </p:nvSpPr>
        <p:spPr bwMode="auto">
          <a:xfrm>
            <a:off x="9874250" y="4740275"/>
            <a:ext cx="176213" cy="179388"/>
          </a:xfrm>
          <a:custGeom>
            <a:avLst/>
            <a:gdLst>
              <a:gd name="T0" fmla="*/ 185 w 185"/>
              <a:gd name="T1" fmla="*/ 0 h 188"/>
              <a:gd name="T2" fmla="*/ 185 w 185"/>
              <a:gd name="T3" fmla="*/ 0 h 188"/>
              <a:gd name="T4" fmla="*/ 137 w 185"/>
              <a:gd name="T5" fmla="*/ 8 h 188"/>
              <a:gd name="T6" fmla="*/ 131 w 185"/>
              <a:gd name="T7" fmla="*/ 9 h 188"/>
              <a:gd name="T8" fmla="*/ 85 w 185"/>
              <a:gd name="T9" fmla="*/ 27 h 188"/>
              <a:gd name="T10" fmla="*/ 51 w 185"/>
              <a:gd name="T11" fmla="*/ 53 h 188"/>
              <a:gd name="T12" fmla="*/ 26 w 185"/>
              <a:gd name="T13" fmla="*/ 87 h 188"/>
              <a:gd name="T14" fmla="*/ 8 w 185"/>
              <a:gd name="T15" fmla="*/ 134 h 188"/>
              <a:gd name="T16" fmla="*/ 7 w 185"/>
              <a:gd name="T17" fmla="*/ 140 h 188"/>
              <a:gd name="T18" fmla="*/ 0 w 185"/>
              <a:gd name="T19" fmla="*/ 188 h 188"/>
              <a:gd name="T20" fmla="*/ 48 w 185"/>
              <a:gd name="T21" fmla="*/ 180 h 188"/>
              <a:gd name="T22" fmla="*/ 54 w 185"/>
              <a:gd name="T23" fmla="*/ 179 h 188"/>
              <a:gd name="T24" fmla="*/ 100 w 185"/>
              <a:gd name="T25" fmla="*/ 161 h 188"/>
              <a:gd name="T26" fmla="*/ 134 w 185"/>
              <a:gd name="T27" fmla="*/ 134 h 188"/>
              <a:gd name="T28" fmla="*/ 160 w 185"/>
              <a:gd name="T29" fmla="*/ 100 h 188"/>
              <a:gd name="T30" fmla="*/ 177 w 185"/>
              <a:gd name="T31" fmla="*/ 54 h 188"/>
              <a:gd name="T32" fmla="*/ 178 w 185"/>
              <a:gd name="T33" fmla="*/ 48 h 188"/>
              <a:gd name="T34" fmla="*/ 185 w 185"/>
              <a:gd name="T35" fmla="*/ 0 h 188"/>
              <a:gd name="T36" fmla="*/ 143 w 185"/>
              <a:gd name="T37" fmla="*/ 42 h 188"/>
              <a:gd name="T38" fmla="*/ 143 w 185"/>
              <a:gd name="T39" fmla="*/ 42 h 188"/>
              <a:gd name="T40" fmla="*/ 142 w 185"/>
              <a:gd name="T41" fmla="*/ 48 h 188"/>
              <a:gd name="T42" fmla="*/ 129 w 185"/>
              <a:gd name="T43" fmla="*/ 83 h 188"/>
              <a:gd name="T44" fmla="*/ 109 w 185"/>
              <a:gd name="T45" fmla="*/ 110 h 188"/>
              <a:gd name="T46" fmla="*/ 83 w 185"/>
              <a:gd name="T47" fmla="*/ 131 h 188"/>
              <a:gd name="T48" fmla="*/ 48 w 185"/>
              <a:gd name="T49" fmla="*/ 144 h 188"/>
              <a:gd name="T50" fmla="*/ 42 w 185"/>
              <a:gd name="T51" fmla="*/ 145 h 188"/>
              <a:gd name="T52" fmla="*/ 43 w 185"/>
              <a:gd name="T53" fmla="*/ 139 h 188"/>
              <a:gd name="T54" fmla="*/ 56 w 185"/>
              <a:gd name="T55" fmla="*/ 105 h 188"/>
              <a:gd name="T56" fmla="*/ 76 w 185"/>
              <a:gd name="T57" fmla="*/ 78 h 188"/>
              <a:gd name="T58" fmla="*/ 102 w 185"/>
              <a:gd name="T59" fmla="*/ 57 h 188"/>
              <a:gd name="T60" fmla="*/ 137 w 185"/>
              <a:gd name="T61" fmla="*/ 43 h 188"/>
              <a:gd name="T62" fmla="*/ 143 w 185"/>
              <a:gd name="T63" fmla="*/ 4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5" h="188">
                <a:moveTo>
                  <a:pt x="185" y="0"/>
                </a:moveTo>
                <a:lnTo>
                  <a:pt x="185" y="0"/>
                </a:lnTo>
                <a:lnTo>
                  <a:pt x="137" y="8"/>
                </a:lnTo>
                <a:lnTo>
                  <a:pt x="131" y="9"/>
                </a:lnTo>
                <a:cubicBezTo>
                  <a:pt x="111" y="12"/>
                  <a:pt x="96" y="20"/>
                  <a:pt x="85" y="27"/>
                </a:cubicBezTo>
                <a:cubicBezTo>
                  <a:pt x="72" y="34"/>
                  <a:pt x="61" y="43"/>
                  <a:pt x="51" y="53"/>
                </a:cubicBezTo>
                <a:cubicBezTo>
                  <a:pt x="41" y="63"/>
                  <a:pt x="33" y="75"/>
                  <a:pt x="26" y="87"/>
                </a:cubicBezTo>
                <a:cubicBezTo>
                  <a:pt x="19" y="98"/>
                  <a:pt x="12" y="114"/>
                  <a:pt x="8" y="134"/>
                </a:cubicBezTo>
                <a:lnTo>
                  <a:pt x="7" y="140"/>
                </a:lnTo>
                <a:lnTo>
                  <a:pt x="0" y="188"/>
                </a:lnTo>
                <a:lnTo>
                  <a:pt x="48" y="180"/>
                </a:lnTo>
                <a:lnTo>
                  <a:pt x="54" y="179"/>
                </a:lnTo>
                <a:cubicBezTo>
                  <a:pt x="74" y="175"/>
                  <a:pt x="89" y="167"/>
                  <a:pt x="100" y="161"/>
                </a:cubicBezTo>
                <a:cubicBezTo>
                  <a:pt x="113" y="153"/>
                  <a:pt x="124" y="144"/>
                  <a:pt x="134" y="134"/>
                </a:cubicBezTo>
                <a:cubicBezTo>
                  <a:pt x="144" y="124"/>
                  <a:pt x="153" y="113"/>
                  <a:pt x="160" y="100"/>
                </a:cubicBezTo>
                <a:cubicBezTo>
                  <a:pt x="166" y="89"/>
                  <a:pt x="174" y="74"/>
                  <a:pt x="177" y="54"/>
                </a:cubicBezTo>
                <a:lnTo>
                  <a:pt x="178" y="48"/>
                </a:lnTo>
                <a:lnTo>
                  <a:pt x="185" y="0"/>
                </a:lnTo>
                <a:close/>
                <a:moveTo>
                  <a:pt x="143" y="42"/>
                </a:moveTo>
                <a:lnTo>
                  <a:pt x="143" y="42"/>
                </a:lnTo>
                <a:lnTo>
                  <a:pt x="142" y="48"/>
                </a:lnTo>
                <a:cubicBezTo>
                  <a:pt x="140" y="63"/>
                  <a:pt x="134" y="74"/>
                  <a:pt x="129" y="83"/>
                </a:cubicBezTo>
                <a:cubicBezTo>
                  <a:pt x="124" y="93"/>
                  <a:pt x="117" y="101"/>
                  <a:pt x="109" y="110"/>
                </a:cubicBezTo>
                <a:cubicBezTo>
                  <a:pt x="101" y="118"/>
                  <a:pt x="92" y="125"/>
                  <a:pt x="83" y="131"/>
                </a:cubicBezTo>
                <a:cubicBezTo>
                  <a:pt x="74" y="136"/>
                  <a:pt x="63" y="142"/>
                  <a:pt x="48" y="144"/>
                </a:cubicBezTo>
                <a:lnTo>
                  <a:pt x="42" y="145"/>
                </a:lnTo>
                <a:lnTo>
                  <a:pt x="43" y="139"/>
                </a:lnTo>
                <a:cubicBezTo>
                  <a:pt x="45" y="125"/>
                  <a:pt x="51" y="114"/>
                  <a:pt x="56" y="105"/>
                </a:cubicBezTo>
                <a:cubicBezTo>
                  <a:pt x="61" y="95"/>
                  <a:pt x="68" y="86"/>
                  <a:pt x="76" y="78"/>
                </a:cubicBezTo>
                <a:cubicBezTo>
                  <a:pt x="84" y="69"/>
                  <a:pt x="93" y="62"/>
                  <a:pt x="102" y="57"/>
                </a:cubicBezTo>
                <a:cubicBezTo>
                  <a:pt x="111" y="52"/>
                  <a:pt x="122" y="46"/>
                  <a:pt x="137" y="43"/>
                </a:cubicBezTo>
                <a:lnTo>
                  <a:pt x="143" y="42"/>
                </a:lnTo>
                <a:close/>
              </a:path>
            </a:pathLst>
          </a:custGeom>
          <a:solidFill>
            <a:srgbClr val="3A4D5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Freeform 90">
            <a:extLst>
              <a:ext uri="{FF2B5EF4-FFF2-40B4-BE49-F238E27FC236}">
                <a16:creationId xmlns:a16="http://schemas.microsoft.com/office/drawing/2014/main" id="{4A2633E7-BE0B-45DD-BFF6-39DCA7E4AAD5}"/>
              </a:ext>
            </a:extLst>
          </p:cNvPr>
          <p:cNvSpPr>
            <a:spLocks/>
          </p:cNvSpPr>
          <p:nvPr userDrawn="1"/>
        </p:nvSpPr>
        <p:spPr bwMode="auto">
          <a:xfrm>
            <a:off x="11209338" y="3887788"/>
            <a:ext cx="342900" cy="1233488"/>
          </a:xfrm>
          <a:custGeom>
            <a:avLst/>
            <a:gdLst>
              <a:gd name="T0" fmla="*/ 0 w 360"/>
              <a:gd name="T1" fmla="*/ 274 h 1293"/>
              <a:gd name="T2" fmla="*/ 0 w 360"/>
              <a:gd name="T3" fmla="*/ 274 h 1293"/>
              <a:gd name="T4" fmla="*/ 0 w 360"/>
              <a:gd name="T5" fmla="*/ 1108 h 1293"/>
              <a:gd name="T6" fmla="*/ 171 w 360"/>
              <a:gd name="T7" fmla="*/ 1293 h 1293"/>
              <a:gd name="T8" fmla="*/ 360 w 360"/>
              <a:gd name="T9" fmla="*/ 1109 h 1293"/>
              <a:gd name="T10" fmla="*/ 343 w 360"/>
              <a:gd name="T11" fmla="*/ 0 h 1293"/>
            </a:gdLst>
            <a:ahLst/>
            <a:cxnLst>
              <a:cxn ang="0">
                <a:pos x="T0" y="T1"/>
              </a:cxn>
              <a:cxn ang="0">
                <a:pos x="T2" y="T3"/>
              </a:cxn>
              <a:cxn ang="0">
                <a:pos x="T4" y="T5"/>
              </a:cxn>
              <a:cxn ang="0">
                <a:pos x="T6" y="T7"/>
              </a:cxn>
              <a:cxn ang="0">
                <a:pos x="T8" y="T9"/>
              </a:cxn>
              <a:cxn ang="0">
                <a:pos x="T10" y="T11"/>
              </a:cxn>
            </a:cxnLst>
            <a:rect l="0" t="0" r="r" b="b"/>
            <a:pathLst>
              <a:path w="360" h="1293">
                <a:moveTo>
                  <a:pt x="0" y="274"/>
                </a:moveTo>
                <a:lnTo>
                  <a:pt x="0" y="274"/>
                </a:lnTo>
                <a:lnTo>
                  <a:pt x="0" y="1108"/>
                </a:lnTo>
                <a:cubicBezTo>
                  <a:pt x="0" y="1210"/>
                  <a:pt x="77" y="1293"/>
                  <a:pt x="171" y="1293"/>
                </a:cubicBezTo>
                <a:cubicBezTo>
                  <a:pt x="266" y="1293"/>
                  <a:pt x="351" y="1210"/>
                  <a:pt x="360" y="1109"/>
                </a:cubicBezTo>
                <a:lnTo>
                  <a:pt x="343" y="0"/>
                </a:ln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Freeform 91">
            <a:extLst>
              <a:ext uri="{FF2B5EF4-FFF2-40B4-BE49-F238E27FC236}">
                <a16:creationId xmlns:a16="http://schemas.microsoft.com/office/drawing/2014/main" id="{2D334992-1951-4498-8DED-763EF80FB7C7}"/>
              </a:ext>
            </a:extLst>
          </p:cNvPr>
          <p:cNvSpPr>
            <a:spLocks/>
          </p:cNvSpPr>
          <p:nvPr userDrawn="1"/>
        </p:nvSpPr>
        <p:spPr bwMode="auto">
          <a:xfrm>
            <a:off x="11209338" y="3887788"/>
            <a:ext cx="342900" cy="1233488"/>
          </a:xfrm>
          <a:custGeom>
            <a:avLst/>
            <a:gdLst>
              <a:gd name="T0" fmla="*/ 0 w 360"/>
              <a:gd name="T1" fmla="*/ 274 h 1293"/>
              <a:gd name="T2" fmla="*/ 0 w 360"/>
              <a:gd name="T3" fmla="*/ 274 h 1293"/>
              <a:gd name="T4" fmla="*/ 0 w 360"/>
              <a:gd name="T5" fmla="*/ 1108 h 1293"/>
              <a:gd name="T6" fmla="*/ 171 w 360"/>
              <a:gd name="T7" fmla="*/ 1293 h 1293"/>
              <a:gd name="T8" fmla="*/ 360 w 360"/>
              <a:gd name="T9" fmla="*/ 1109 h 1293"/>
              <a:gd name="T10" fmla="*/ 343 w 360"/>
              <a:gd name="T11" fmla="*/ 0 h 1293"/>
            </a:gdLst>
            <a:ahLst/>
            <a:cxnLst>
              <a:cxn ang="0">
                <a:pos x="T0" y="T1"/>
              </a:cxn>
              <a:cxn ang="0">
                <a:pos x="T2" y="T3"/>
              </a:cxn>
              <a:cxn ang="0">
                <a:pos x="T4" y="T5"/>
              </a:cxn>
              <a:cxn ang="0">
                <a:pos x="T6" y="T7"/>
              </a:cxn>
              <a:cxn ang="0">
                <a:pos x="T8" y="T9"/>
              </a:cxn>
              <a:cxn ang="0">
                <a:pos x="T10" y="T11"/>
              </a:cxn>
            </a:cxnLst>
            <a:rect l="0" t="0" r="r" b="b"/>
            <a:pathLst>
              <a:path w="360" h="1293">
                <a:moveTo>
                  <a:pt x="0" y="274"/>
                </a:moveTo>
                <a:lnTo>
                  <a:pt x="0" y="274"/>
                </a:lnTo>
                <a:lnTo>
                  <a:pt x="0" y="1108"/>
                </a:lnTo>
                <a:cubicBezTo>
                  <a:pt x="0" y="1210"/>
                  <a:pt x="77" y="1293"/>
                  <a:pt x="171" y="1293"/>
                </a:cubicBezTo>
                <a:cubicBezTo>
                  <a:pt x="266" y="1293"/>
                  <a:pt x="351" y="1210"/>
                  <a:pt x="360" y="1109"/>
                </a:cubicBezTo>
                <a:lnTo>
                  <a:pt x="343" y="0"/>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Freeform 92">
            <a:extLst>
              <a:ext uri="{FF2B5EF4-FFF2-40B4-BE49-F238E27FC236}">
                <a16:creationId xmlns:a16="http://schemas.microsoft.com/office/drawing/2014/main" id="{F4D87580-8EEB-444B-A53E-6988A35D6BC0}"/>
              </a:ext>
            </a:extLst>
          </p:cNvPr>
          <p:cNvSpPr>
            <a:spLocks/>
          </p:cNvSpPr>
          <p:nvPr userDrawn="1"/>
        </p:nvSpPr>
        <p:spPr bwMode="auto">
          <a:xfrm>
            <a:off x="10847388" y="3895725"/>
            <a:ext cx="361950" cy="1225550"/>
          </a:xfrm>
          <a:custGeom>
            <a:avLst/>
            <a:gdLst>
              <a:gd name="T0" fmla="*/ 0 w 380"/>
              <a:gd name="T1" fmla="*/ 0 h 1284"/>
              <a:gd name="T2" fmla="*/ 0 w 380"/>
              <a:gd name="T3" fmla="*/ 0 h 1284"/>
              <a:gd name="T4" fmla="*/ 19 w 380"/>
              <a:gd name="T5" fmla="*/ 1100 h 1284"/>
              <a:gd name="T6" fmla="*/ 208 w 380"/>
              <a:gd name="T7" fmla="*/ 1284 h 1284"/>
              <a:gd name="T8" fmla="*/ 380 w 380"/>
              <a:gd name="T9" fmla="*/ 1099 h 1284"/>
              <a:gd name="T10" fmla="*/ 380 w 380"/>
              <a:gd name="T11" fmla="*/ 265 h 1284"/>
            </a:gdLst>
            <a:ahLst/>
            <a:cxnLst>
              <a:cxn ang="0">
                <a:pos x="T0" y="T1"/>
              </a:cxn>
              <a:cxn ang="0">
                <a:pos x="T2" y="T3"/>
              </a:cxn>
              <a:cxn ang="0">
                <a:pos x="T4" y="T5"/>
              </a:cxn>
              <a:cxn ang="0">
                <a:pos x="T6" y="T7"/>
              </a:cxn>
              <a:cxn ang="0">
                <a:pos x="T8" y="T9"/>
              </a:cxn>
              <a:cxn ang="0">
                <a:pos x="T10" y="T11"/>
              </a:cxn>
            </a:cxnLst>
            <a:rect l="0" t="0" r="r" b="b"/>
            <a:pathLst>
              <a:path w="380" h="1284">
                <a:moveTo>
                  <a:pt x="0" y="0"/>
                </a:moveTo>
                <a:lnTo>
                  <a:pt x="0" y="0"/>
                </a:lnTo>
                <a:lnTo>
                  <a:pt x="19" y="1100"/>
                </a:lnTo>
                <a:cubicBezTo>
                  <a:pt x="29" y="1201"/>
                  <a:pt x="114" y="1284"/>
                  <a:pt x="208" y="1284"/>
                </a:cubicBezTo>
                <a:cubicBezTo>
                  <a:pt x="302" y="1284"/>
                  <a:pt x="380" y="1201"/>
                  <a:pt x="380" y="1099"/>
                </a:cubicBezTo>
                <a:lnTo>
                  <a:pt x="380" y="265"/>
                </a:ln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93">
            <a:extLst>
              <a:ext uri="{FF2B5EF4-FFF2-40B4-BE49-F238E27FC236}">
                <a16:creationId xmlns:a16="http://schemas.microsoft.com/office/drawing/2014/main" id="{709A180A-9FEB-4C53-853D-349EC8171428}"/>
              </a:ext>
            </a:extLst>
          </p:cNvPr>
          <p:cNvSpPr>
            <a:spLocks/>
          </p:cNvSpPr>
          <p:nvPr userDrawn="1"/>
        </p:nvSpPr>
        <p:spPr bwMode="auto">
          <a:xfrm>
            <a:off x="10847388" y="3895725"/>
            <a:ext cx="361950" cy="1225550"/>
          </a:xfrm>
          <a:custGeom>
            <a:avLst/>
            <a:gdLst>
              <a:gd name="T0" fmla="*/ 0 w 380"/>
              <a:gd name="T1" fmla="*/ 0 h 1284"/>
              <a:gd name="T2" fmla="*/ 0 w 380"/>
              <a:gd name="T3" fmla="*/ 0 h 1284"/>
              <a:gd name="T4" fmla="*/ 19 w 380"/>
              <a:gd name="T5" fmla="*/ 1100 h 1284"/>
              <a:gd name="T6" fmla="*/ 208 w 380"/>
              <a:gd name="T7" fmla="*/ 1284 h 1284"/>
              <a:gd name="T8" fmla="*/ 380 w 380"/>
              <a:gd name="T9" fmla="*/ 1099 h 1284"/>
              <a:gd name="T10" fmla="*/ 380 w 380"/>
              <a:gd name="T11" fmla="*/ 265 h 1284"/>
            </a:gdLst>
            <a:ahLst/>
            <a:cxnLst>
              <a:cxn ang="0">
                <a:pos x="T0" y="T1"/>
              </a:cxn>
              <a:cxn ang="0">
                <a:pos x="T2" y="T3"/>
              </a:cxn>
              <a:cxn ang="0">
                <a:pos x="T4" y="T5"/>
              </a:cxn>
              <a:cxn ang="0">
                <a:pos x="T6" y="T7"/>
              </a:cxn>
              <a:cxn ang="0">
                <a:pos x="T8" y="T9"/>
              </a:cxn>
              <a:cxn ang="0">
                <a:pos x="T10" y="T11"/>
              </a:cxn>
            </a:cxnLst>
            <a:rect l="0" t="0" r="r" b="b"/>
            <a:pathLst>
              <a:path w="380" h="1284">
                <a:moveTo>
                  <a:pt x="0" y="0"/>
                </a:moveTo>
                <a:lnTo>
                  <a:pt x="0" y="0"/>
                </a:lnTo>
                <a:lnTo>
                  <a:pt x="19" y="1100"/>
                </a:lnTo>
                <a:cubicBezTo>
                  <a:pt x="29" y="1201"/>
                  <a:pt x="114" y="1284"/>
                  <a:pt x="208" y="1284"/>
                </a:cubicBezTo>
                <a:cubicBezTo>
                  <a:pt x="302" y="1284"/>
                  <a:pt x="380" y="1201"/>
                  <a:pt x="380" y="1099"/>
                </a:cubicBezTo>
                <a:lnTo>
                  <a:pt x="380" y="265"/>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Freeform 94">
            <a:extLst>
              <a:ext uri="{FF2B5EF4-FFF2-40B4-BE49-F238E27FC236}">
                <a16:creationId xmlns:a16="http://schemas.microsoft.com/office/drawing/2014/main" id="{A274381C-3E9B-4FD9-AC43-BB291B6D09D8}"/>
              </a:ext>
            </a:extLst>
          </p:cNvPr>
          <p:cNvSpPr>
            <a:spLocks/>
          </p:cNvSpPr>
          <p:nvPr userDrawn="1"/>
        </p:nvSpPr>
        <p:spPr bwMode="auto">
          <a:xfrm>
            <a:off x="10633075" y="2971800"/>
            <a:ext cx="1135063" cy="958850"/>
          </a:xfrm>
          <a:custGeom>
            <a:avLst/>
            <a:gdLst>
              <a:gd name="T0" fmla="*/ 817 w 1190"/>
              <a:gd name="T1" fmla="*/ 536 h 1006"/>
              <a:gd name="T2" fmla="*/ 817 w 1190"/>
              <a:gd name="T3" fmla="*/ 536 h 1006"/>
              <a:gd name="T4" fmla="*/ 909 w 1190"/>
              <a:gd name="T5" fmla="*/ 884 h 1006"/>
              <a:gd name="T6" fmla="*/ 1073 w 1190"/>
              <a:gd name="T7" fmla="*/ 988 h 1006"/>
              <a:gd name="T8" fmla="*/ 1177 w 1190"/>
              <a:gd name="T9" fmla="*/ 814 h 1006"/>
              <a:gd name="T10" fmla="*/ 1085 w 1190"/>
              <a:gd name="T11" fmla="*/ 257 h 1006"/>
              <a:gd name="T12" fmla="*/ 1063 w 1190"/>
              <a:gd name="T13" fmla="*/ 163 h 1006"/>
              <a:gd name="T14" fmla="*/ 761 w 1190"/>
              <a:gd name="T15" fmla="*/ 0 h 1006"/>
              <a:gd name="T16" fmla="*/ 429 w 1190"/>
              <a:gd name="T17" fmla="*/ 0 h 1006"/>
              <a:gd name="T18" fmla="*/ 127 w 1190"/>
              <a:gd name="T19" fmla="*/ 163 h 1006"/>
              <a:gd name="T20" fmla="*/ 106 w 1190"/>
              <a:gd name="T21" fmla="*/ 257 h 1006"/>
              <a:gd name="T22" fmla="*/ 13 w 1190"/>
              <a:gd name="T23" fmla="*/ 814 h 1006"/>
              <a:gd name="T24" fmla="*/ 117 w 1190"/>
              <a:gd name="T25" fmla="*/ 988 h 1006"/>
              <a:gd name="T26" fmla="*/ 281 w 1190"/>
              <a:gd name="T27" fmla="*/ 884 h 1006"/>
              <a:gd name="T28" fmla="*/ 373 w 1190"/>
              <a:gd name="T29" fmla="*/ 53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0" h="1006">
                <a:moveTo>
                  <a:pt x="817" y="536"/>
                </a:moveTo>
                <a:lnTo>
                  <a:pt x="817" y="536"/>
                </a:lnTo>
                <a:lnTo>
                  <a:pt x="909" y="884"/>
                </a:lnTo>
                <a:cubicBezTo>
                  <a:pt x="929" y="960"/>
                  <a:pt x="1003" y="1006"/>
                  <a:pt x="1073" y="988"/>
                </a:cubicBezTo>
                <a:cubicBezTo>
                  <a:pt x="1143" y="969"/>
                  <a:pt x="1190" y="891"/>
                  <a:pt x="1177" y="814"/>
                </a:cubicBezTo>
                <a:lnTo>
                  <a:pt x="1085" y="257"/>
                </a:lnTo>
                <a:cubicBezTo>
                  <a:pt x="1085" y="257"/>
                  <a:pt x="1077" y="192"/>
                  <a:pt x="1063" y="163"/>
                </a:cubicBezTo>
                <a:cubicBezTo>
                  <a:pt x="1030" y="91"/>
                  <a:pt x="892" y="0"/>
                  <a:pt x="761" y="0"/>
                </a:cubicBezTo>
                <a:lnTo>
                  <a:pt x="429" y="0"/>
                </a:lnTo>
                <a:cubicBezTo>
                  <a:pt x="299" y="0"/>
                  <a:pt x="160" y="91"/>
                  <a:pt x="127" y="163"/>
                </a:cubicBezTo>
                <a:cubicBezTo>
                  <a:pt x="113" y="192"/>
                  <a:pt x="106" y="257"/>
                  <a:pt x="106" y="257"/>
                </a:cubicBezTo>
                <a:lnTo>
                  <a:pt x="13" y="814"/>
                </a:lnTo>
                <a:cubicBezTo>
                  <a:pt x="0" y="891"/>
                  <a:pt x="47" y="969"/>
                  <a:pt x="117" y="988"/>
                </a:cubicBezTo>
                <a:cubicBezTo>
                  <a:pt x="187" y="1006"/>
                  <a:pt x="261" y="960"/>
                  <a:pt x="281" y="884"/>
                </a:cubicBezTo>
                <a:lnTo>
                  <a:pt x="373" y="536"/>
                </a:lnTo>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95">
            <a:extLst>
              <a:ext uri="{FF2B5EF4-FFF2-40B4-BE49-F238E27FC236}">
                <a16:creationId xmlns:a16="http://schemas.microsoft.com/office/drawing/2014/main" id="{8C194480-9E34-4FF5-B5F9-1587CF48FDFF}"/>
              </a:ext>
            </a:extLst>
          </p:cNvPr>
          <p:cNvSpPr>
            <a:spLocks/>
          </p:cNvSpPr>
          <p:nvPr userDrawn="1"/>
        </p:nvSpPr>
        <p:spPr bwMode="auto">
          <a:xfrm>
            <a:off x="10633075" y="2971800"/>
            <a:ext cx="1135063" cy="958850"/>
          </a:xfrm>
          <a:custGeom>
            <a:avLst/>
            <a:gdLst>
              <a:gd name="T0" fmla="*/ 817 w 1190"/>
              <a:gd name="T1" fmla="*/ 536 h 1006"/>
              <a:gd name="T2" fmla="*/ 817 w 1190"/>
              <a:gd name="T3" fmla="*/ 536 h 1006"/>
              <a:gd name="T4" fmla="*/ 909 w 1190"/>
              <a:gd name="T5" fmla="*/ 884 h 1006"/>
              <a:gd name="T6" fmla="*/ 1073 w 1190"/>
              <a:gd name="T7" fmla="*/ 988 h 1006"/>
              <a:gd name="T8" fmla="*/ 1177 w 1190"/>
              <a:gd name="T9" fmla="*/ 814 h 1006"/>
              <a:gd name="T10" fmla="*/ 1085 w 1190"/>
              <a:gd name="T11" fmla="*/ 257 h 1006"/>
              <a:gd name="T12" fmla="*/ 1063 w 1190"/>
              <a:gd name="T13" fmla="*/ 163 h 1006"/>
              <a:gd name="T14" fmla="*/ 761 w 1190"/>
              <a:gd name="T15" fmla="*/ 0 h 1006"/>
              <a:gd name="T16" fmla="*/ 429 w 1190"/>
              <a:gd name="T17" fmla="*/ 0 h 1006"/>
              <a:gd name="T18" fmla="*/ 127 w 1190"/>
              <a:gd name="T19" fmla="*/ 163 h 1006"/>
              <a:gd name="T20" fmla="*/ 106 w 1190"/>
              <a:gd name="T21" fmla="*/ 257 h 1006"/>
              <a:gd name="T22" fmla="*/ 13 w 1190"/>
              <a:gd name="T23" fmla="*/ 814 h 1006"/>
              <a:gd name="T24" fmla="*/ 117 w 1190"/>
              <a:gd name="T25" fmla="*/ 988 h 1006"/>
              <a:gd name="T26" fmla="*/ 281 w 1190"/>
              <a:gd name="T27" fmla="*/ 884 h 1006"/>
              <a:gd name="T28" fmla="*/ 373 w 1190"/>
              <a:gd name="T29" fmla="*/ 536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90" h="1006">
                <a:moveTo>
                  <a:pt x="817" y="536"/>
                </a:moveTo>
                <a:lnTo>
                  <a:pt x="817" y="536"/>
                </a:lnTo>
                <a:lnTo>
                  <a:pt x="909" y="884"/>
                </a:lnTo>
                <a:cubicBezTo>
                  <a:pt x="929" y="960"/>
                  <a:pt x="1003" y="1006"/>
                  <a:pt x="1073" y="988"/>
                </a:cubicBezTo>
                <a:cubicBezTo>
                  <a:pt x="1143" y="969"/>
                  <a:pt x="1190" y="891"/>
                  <a:pt x="1177" y="814"/>
                </a:cubicBezTo>
                <a:lnTo>
                  <a:pt x="1085" y="257"/>
                </a:lnTo>
                <a:cubicBezTo>
                  <a:pt x="1085" y="257"/>
                  <a:pt x="1077" y="192"/>
                  <a:pt x="1063" y="163"/>
                </a:cubicBezTo>
                <a:cubicBezTo>
                  <a:pt x="1030" y="91"/>
                  <a:pt x="892" y="0"/>
                  <a:pt x="761" y="0"/>
                </a:cubicBezTo>
                <a:lnTo>
                  <a:pt x="429" y="0"/>
                </a:lnTo>
                <a:cubicBezTo>
                  <a:pt x="299" y="0"/>
                  <a:pt x="160" y="91"/>
                  <a:pt x="127" y="163"/>
                </a:cubicBezTo>
                <a:cubicBezTo>
                  <a:pt x="113" y="192"/>
                  <a:pt x="106" y="257"/>
                  <a:pt x="106" y="257"/>
                </a:cubicBezTo>
                <a:lnTo>
                  <a:pt x="13" y="814"/>
                </a:lnTo>
                <a:cubicBezTo>
                  <a:pt x="0" y="891"/>
                  <a:pt x="47" y="969"/>
                  <a:pt x="117" y="988"/>
                </a:cubicBezTo>
                <a:cubicBezTo>
                  <a:pt x="187" y="1006"/>
                  <a:pt x="261" y="960"/>
                  <a:pt x="281" y="884"/>
                </a:cubicBezTo>
                <a:lnTo>
                  <a:pt x="373" y="536"/>
                </a:lnTo>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Freeform 96">
            <a:extLst>
              <a:ext uri="{FF2B5EF4-FFF2-40B4-BE49-F238E27FC236}">
                <a16:creationId xmlns:a16="http://schemas.microsoft.com/office/drawing/2014/main" id="{C4225613-71E1-4E6E-A29F-222B534F4055}"/>
              </a:ext>
            </a:extLst>
          </p:cNvPr>
          <p:cNvSpPr>
            <a:spLocks/>
          </p:cNvSpPr>
          <p:nvPr userDrawn="1"/>
        </p:nvSpPr>
        <p:spPr bwMode="auto">
          <a:xfrm>
            <a:off x="10872788" y="2317750"/>
            <a:ext cx="654050" cy="654050"/>
          </a:xfrm>
          <a:custGeom>
            <a:avLst/>
            <a:gdLst>
              <a:gd name="T0" fmla="*/ 686 w 686"/>
              <a:gd name="T1" fmla="*/ 342 h 685"/>
              <a:gd name="T2" fmla="*/ 686 w 686"/>
              <a:gd name="T3" fmla="*/ 342 h 685"/>
              <a:gd name="T4" fmla="*/ 343 w 686"/>
              <a:gd name="T5" fmla="*/ 685 h 685"/>
              <a:gd name="T6" fmla="*/ 0 w 686"/>
              <a:gd name="T7" fmla="*/ 342 h 685"/>
              <a:gd name="T8" fmla="*/ 343 w 686"/>
              <a:gd name="T9" fmla="*/ 0 h 685"/>
              <a:gd name="T10" fmla="*/ 686 w 686"/>
              <a:gd name="T11" fmla="*/ 342 h 685"/>
            </a:gdLst>
            <a:ahLst/>
            <a:cxnLst>
              <a:cxn ang="0">
                <a:pos x="T0" y="T1"/>
              </a:cxn>
              <a:cxn ang="0">
                <a:pos x="T2" y="T3"/>
              </a:cxn>
              <a:cxn ang="0">
                <a:pos x="T4" y="T5"/>
              </a:cxn>
              <a:cxn ang="0">
                <a:pos x="T6" y="T7"/>
              </a:cxn>
              <a:cxn ang="0">
                <a:pos x="T8" y="T9"/>
              </a:cxn>
              <a:cxn ang="0">
                <a:pos x="T10" y="T11"/>
              </a:cxn>
            </a:cxnLst>
            <a:rect l="0" t="0" r="r" b="b"/>
            <a:pathLst>
              <a:path w="686" h="685">
                <a:moveTo>
                  <a:pt x="686" y="342"/>
                </a:moveTo>
                <a:lnTo>
                  <a:pt x="686" y="342"/>
                </a:lnTo>
                <a:cubicBezTo>
                  <a:pt x="686" y="532"/>
                  <a:pt x="533" y="685"/>
                  <a:pt x="343" y="685"/>
                </a:cubicBezTo>
                <a:cubicBezTo>
                  <a:pt x="154" y="685"/>
                  <a:pt x="0" y="532"/>
                  <a:pt x="0" y="342"/>
                </a:cubicBezTo>
                <a:cubicBezTo>
                  <a:pt x="0" y="153"/>
                  <a:pt x="154" y="0"/>
                  <a:pt x="343" y="0"/>
                </a:cubicBezTo>
                <a:cubicBezTo>
                  <a:pt x="533" y="0"/>
                  <a:pt x="686" y="153"/>
                  <a:pt x="686" y="342"/>
                </a:cubicBezTo>
                <a:close/>
              </a:path>
            </a:pathLst>
          </a:custGeom>
          <a:solidFill>
            <a:srgbClr val="87CEC1"/>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01" name="Freeform 97">
            <a:extLst>
              <a:ext uri="{FF2B5EF4-FFF2-40B4-BE49-F238E27FC236}">
                <a16:creationId xmlns:a16="http://schemas.microsoft.com/office/drawing/2014/main" id="{1F877C5B-F143-4E02-9000-90A9F38D539D}"/>
              </a:ext>
            </a:extLst>
          </p:cNvPr>
          <p:cNvSpPr>
            <a:spLocks/>
          </p:cNvSpPr>
          <p:nvPr userDrawn="1"/>
        </p:nvSpPr>
        <p:spPr bwMode="auto">
          <a:xfrm>
            <a:off x="10872788" y="2317750"/>
            <a:ext cx="654050" cy="654050"/>
          </a:xfrm>
          <a:custGeom>
            <a:avLst/>
            <a:gdLst>
              <a:gd name="T0" fmla="*/ 686 w 686"/>
              <a:gd name="T1" fmla="*/ 342 h 685"/>
              <a:gd name="T2" fmla="*/ 686 w 686"/>
              <a:gd name="T3" fmla="*/ 342 h 685"/>
              <a:gd name="T4" fmla="*/ 343 w 686"/>
              <a:gd name="T5" fmla="*/ 685 h 685"/>
              <a:gd name="T6" fmla="*/ 0 w 686"/>
              <a:gd name="T7" fmla="*/ 342 h 685"/>
              <a:gd name="T8" fmla="*/ 343 w 686"/>
              <a:gd name="T9" fmla="*/ 0 h 685"/>
              <a:gd name="T10" fmla="*/ 686 w 686"/>
              <a:gd name="T11" fmla="*/ 342 h 685"/>
              <a:gd name="T12" fmla="*/ 686 w 686"/>
              <a:gd name="T13" fmla="*/ 342 h 685"/>
            </a:gdLst>
            <a:ahLst/>
            <a:cxnLst>
              <a:cxn ang="0">
                <a:pos x="T0" y="T1"/>
              </a:cxn>
              <a:cxn ang="0">
                <a:pos x="T2" y="T3"/>
              </a:cxn>
              <a:cxn ang="0">
                <a:pos x="T4" y="T5"/>
              </a:cxn>
              <a:cxn ang="0">
                <a:pos x="T6" y="T7"/>
              </a:cxn>
              <a:cxn ang="0">
                <a:pos x="T8" y="T9"/>
              </a:cxn>
              <a:cxn ang="0">
                <a:pos x="T10" y="T11"/>
              </a:cxn>
              <a:cxn ang="0">
                <a:pos x="T12" y="T13"/>
              </a:cxn>
            </a:cxnLst>
            <a:rect l="0" t="0" r="r" b="b"/>
            <a:pathLst>
              <a:path w="686" h="685">
                <a:moveTo>
                  <a:pt x="686" y="342"/>
                </a:moveTo>
                <a:lnTo>
                  <a:pt x="686" y="342"/>
                </a:lnTo>
                <a:cubicBezTo>
                  <a:pt x="686" y="532"/>
                  <a:pt x="533" y="685"/>
                  <a:pt x="343" y="685"/>
                </a:cubicBezTo>
                <a:cubicBezTo>
                  <a:pt x="154" y="685"/>
                  <a:pt x="0" y="532"/>
                  <a:pt x="0" y="342"/>
                </a:cubicBezTo>
                <a:cubicBezTo>
                  <a:pt x="0" y="153"/>
                  <a:pt x="154" y="0"/>
                  <a:pt x="343" y="0"/>
                </a:cubicBezTo>
                <a:cubicBezTo>
                  <a:pt x="533" y="0"/>
                  <a:pt x="686" y="153"/>
                  <a:pt x="686" y="342"/>
                </a:cubicBezTo>
                <a:lnTo>
                  <a:pt x="686" y="342"/>
                </a:lnTo>
                <a:close/>
              </a:path>
            </a:pathLst>
          </a:custGeom>
          <a:noFill/>
          <a:ln w="33338" cap="flat">
            <a:solidFill>
              <a:srgbClr val="3A4D5E"/>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751893942"/>
      </p:ext>
    </p:extLst>
  </p:cSld>
  <p:clrMapOvr>
    <a:masterClrMapping/>
  </p:clrMapOvr>
  <p:extLst>
    <p:ext uri="{DCECCB84-F9BA-43D5-87BE-67443E8EF086}">
      <p15:sldGuideLst xmlns:p15="http://schemas.microsoft.com/office/powerpoint/2012/main">
        <p15:guide id="1" orient="horz" pos="3249">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74B3-45C3-4602-AA30-210C3AECC0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C3958C-AA28-4CC2-B47C-0F1116DB877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0C371FA-BD60-4F24-B558-EFEB97209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C68AD9-50E2-4CA4-A8B9-2F210392ECEA}"/>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6" name="Footer Placeholder 5">
            <a:extLst>
              <a:ext uri="{FF2B5EF4-FFF2-40B4-BE49-F238E27FC236}">
                <a16:creationId xmlns:a16="http://schemas.microsoft.com/office/drawing/2014/main" id="{CDF85D1B-9B80-4CE6-B756-512201311EAD}"/>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17FE74D5-7472-4DCF-A0ED-F006836B5640}"/>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386351201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A40EB-2766-4CC7-B45F-E9D85E0791A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7695E16-0DFC-4175-A728-69F5AE8C8E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5262F6-DE30-44B0-AC8F-1AAC9A3FA401}"/>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5" name="Footer Placeholder 4">
            <a:extLst>
              <a:ext uri="{FF2B5EF4-FFF2-40B4-BE49-F238E27FC236}">
                <a16:creationId xmlns:a16="http://schemas.microsoft.com/office/drawing/2014/main" id="{BC7AC51A-756C-476C-B8EA-68C84AC93459}"/>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DA6F7CDB-9F6F-4C67-86D0-1DE2856C5345}"/>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184325548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177BE-2BFC-435A-9F7D-17FC6ABFD2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BCEC78-0727-4C53-915F-3422490134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B6539C-05AE-4BB5-A78C-1BE9478DAC47}"/>
              </a:ext>
            </a:extLst>
          </p:cNvPr>
          <p:cNvSpPr>
            <a:spLocks noGrp="1"/>
          </p:cNvSpPr>
          <p:nvPr>
            <p:ph type="dt" sz="half" idx="10"/>
          </p:nvPr>
        </p:nvSpPr>
        <p:spPr/>
        <p:txBody>
          <a:bodyPr/>
          <a:lstStyle/>
          <a:p>
            <a:fld id="{FE283F96-156D-48D1-AF73-A9ABD1697664}" type="datetimeFigureOut">
              <a:rPr lang="en-GB" smtClean="0"/>
              <a:t>09/10/2020</a:t>
            </a:fld>
            <a:endParaRPr lang="en-GB"/>
          </a:p>
        </p:txBody>
      </p:sp>
      <p:sp>
        <p:nvSpPr>
          <p:cNvPr id="5" name="Footer Placeholder 4">
            <a:extLst>
              <a:ext uri="{FF2B5EF4-FFF2-40B4-BE49-F238E27FC236}">
                <a16:creationId xmlns:a16="http://schemas.microsoft.com/office/drawing/2014/main" id="{5293D3B6-4CF6-4C66-B88F-5EF0754946D3}"/>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CC3AF5CC-012A-4176-BF96-544830BED07E}"/>
              </a:ext>
            </a:extLst>
          </p:cNvPr>
          <p:cNvSpPr>
            <a:spLocks noGrp="1"/>
          </p:cNvSpPr>
          <p:nvPr>
            <p:ph type="sldNum" sz="quarter" idx="12"/>
          </p:nvPr>
        </p:nvSpPr>
        <p:spPr/>
        <p:txBody>
          <a:bodyPr/>
          <a:lstStyle/>
          <a:p>
            <a:fld id="{BBD5EAFC-CAC9-4220-8C27-B5CF244FA473}" type="slidenum">
              <a:rPr lang="en-GB" smtClean="0"/>
              <a:t>‹#›</a:t>
            </a:fld>
            <a:endParaRPr lang="en-GB"/>
          </a:p>
        </p:txBody>
      </p:sp>
    </p:spTree>
    <p:extLst>
      <p:ext uri="{BB962C8B-B14F-4D97-AF65-F5344CB8AC3E}">
        <p14:creationId xmlns:p14="http://schemas.microsoft.com/office/powerpoint/2010/main" val="84023948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c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3F604D6-3DE7-AC4B-9C16-A13818D4CB8E}"/>
              </a:ext>
            </a:extLst>
          </p:cNvPr>
          <p:cNvPicPr>
            <a:picLocks/>
          </p:cNvPicPr>
          <p:nvPr userDrawn="1"/>
        </p:nvPicPr>
        <p:blipFill>
          <a:blip r:embed="rId2"/>
          <a:stretch>
            <a:fillRect/>
          </a:stretch>
        </p:blipFill>
        <p:spPr>
          <a:xfrm>
            <a:off x="10933880" y="5882472"/>
            <a:ext cx="739825" cy="741600"/>
          </a:xfrm>
          <a:prstGeom prst="rect">
            <a:avLst/>
          </a:prstGeom>
        </p:spPr>
      </p:pic>
      <p:sp>
        <p:nvSpPr>
          <p:cNvPr id="13" name="Footer Placeholder 4">
            <a:extLst>
              <a:ext uri="{FF2B5EF4-FFF2-40B4-BE49-F238E27FC236}">
                <a16:creationId xmlns:a16="http://schemas.microsoft.com/office/drawing/2014/main" id="{BFB26E75-5733-7440-B300-5CDCBD0E4738}"/>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Tree>
    <p:extLst>
      <p:ext uri="{BB962C8B-B14F-4D97-AF65-F5344CB8AC3E}">
        <p14:creationId xmlns:p14="http://schemas.microsoft.com/office/powerpoint/2010/main" val="1464218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only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3F604D6-3DE7-AC4B-9C16-A13818D4CB8E}"/>
              </a:ext>
            </a:extLst>
          </p:cNvPr>
          <p:cNvPicPr>
            <a:picLocks/>
          </p:cNvPicPr>
          <p:nvPr userDrawn="1"/>
        </p:nvPicPr>
        <p:blipFill>
          <a:blip r:embed="rId2"/>
          <a:stretch>
            <a:fillRect/>
          </a:stretch>
        </p:blipFill>
        <p:spPr>
          <a:xfrm>
            <a:off x="10933880" y="5882472"/>
            <a:ext cx="739825" cy="741600"/>
          </a:xfrm>
          <a:prstGeom prst="rect">
            <a:avLst/>
          </a:prstGeom>
        </p:spPr>
      </p:pic>
      <p:sp>
        <p:nvSpPr>
          <p:cNvPr id="6" name="Footer Placeholder 4">
            <a:extLst>
              <a:ext uri="{FF2B5EF4-FFF2-40B4-BE49-F238E27FC236}">
                <a16:creationId xmlns:a16="http://schemas.microsoft.com/office/drawing/2014/main" id="{5649DE9E-3F23-473C-8450-8B723C87CD1A}"/>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7" name="Text Placeholder 2">
            <a:extLst>
              <a:ext uri="{FF2B5EF4-FFF2-40B4-BE49-F238E27FC236}">
                <a16:creationId xmlns:a16="http://schemas.microsoft.com/office/drawing/2014/main" id="{D1BEF0C8-4F3E-47C5-B3B6-29DB006738CD}"/>
              </a:ext>
            </a:extLst>
          </p:cNvPr>
          <p:cNvSpPr>
            <a:spLocks noGrp="1"/>
          </p:cNvSpPr>
          <p:nvPr>
            <p:ph type="body" sz="quarter" idx="17" hasCustomPrompt="1"/>
          </p:nvPr>
        </p:nvSpPr>
        <p:spPr>
          <a:xfrm>
            <a:off x="609600" y="413654"/>
            <a:ext cx="10972800" cy="596722"/>
          </a:xfrm>
        </p:spPr>
        <p:txBody>
          <a:bodyPr/>
          <a:lstStyle>
            <a:lvl1pPr>
              <a:lnSpc>
                <a:spcPct val="90000"/>
              </a:lnSpc>
              <a:spcBef>
                <a:spcPts val="600"/>
              </a:spcBef>
              <a:defRPr sz="4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4661018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p:cNvSpPr/>
          <p:nvPr userDrawn="1"/>
        </p:nvSpPr>
        <p:spPr>
          <a:xfrm>
            <a:off x="1"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a:extLst>
              <a:ext uri="{FF2B5EF4-FFF2-40B4-BE49-F238E27FC236}">
                <a16:creationId xmlns:a16="http://schemas.microsoft.com/office/drawing/2014/main" id="{E1D20CAA-71F7-4211-9541-8C502B9A9712}"/>
              </a:ext>
            </a:extLst>
          </p:cNvPr>
          <p:cNvSpPr/>
          <p:nvPr userDrawn="1"/>
        </p:nvSpPr>
        <p:spPr>
          <a:xfrm>
            <a:off x="0" y="0"/>
            <a:ext cx="9277350" cy="6858000"/>
          </a:xfrm>
          <a:prstGeom prst="rect">
            <a:avLst/>
          </a:prstGeom>
          <a:pattFill prst="pct20">
            <a:fgClr>
              <a:schemeClr val="accent1"/>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Text Placeholder 10"/>
          <p:cNvSpPr>
            <a:spLocks noGrp="1"/>
          </p:cNvSpPr>
          <p:nvPr>
            <p:ph type="body" sz="quarter" idx="14" hasCustomPrompt="1"/>
          </p:nvPr>
        </p:nvSpPr>
        <p:spPr>
          <a:xfrm>
            <a:off x="1818120" y="5734308"/>
            <a:ext cx="4382655" cy="480796"/>
          </a:xfrm>
        </p:spPr>
        <p:txBody>
          <a:bodyPr anchor="ctr">
            <a:normAutofit/>
          </a:bodyPr>
          <a:lstStyle>
            <a:lvl1pPr marL="0" indent="0">
              <a:buNone/>
              <a:defRPr sz="2000" b="1">
                <a:solidFill>
                  <a:srgbClr val="FFFFFF"/>
                </a:solidFill>
              </a:defRPr>
            </a:lvl1pPr>
          </a:lstStyle>
          <a:p>
            <a:pPr lvl="0"/>
            <a:r>
              <a:rPr lang="en-GB" dirty="0"/>
              <a:t>Month Year</a:t>
            </a:r>
            <a:endParaRPr lang="en-US" dirty="0"/>
          </a:p>
        </p:txBody>
      </p:sp>
      <p:sp>
        <p:nvSpPr>
          <p:cNvPr id="11" name="Text Placeholder 10"/>
          <p:cNvSpPr>
            <a:spLocks noGrp="1"/>
          </p:cNvSpPr>
          <p:nvPr>
            <p:ph type="body" sz="quarter" idx="13" hasCustomPrompt="1"/>
          </p:nvPr>
        </p:nvSpPr>
        <p:spPr>
          <a:xfrm>
            <a:off x="1818121" y="3055982"/>
            <a:ext cx="7373504" cy="677108"/>
          </a:xfrm>
        </p:spPr>
        <p:txBody>
          <a:bodyPr wrap="square" anchor="t" anchorCtr="0">
            <a:spAutoFit/>
          </a:bodyPr>
          <a:lstStyle>
            <a:lvl1pPr marL="0" indent="0">
              <a:buNone/>
              <a:defRPr sz="4400" b="1" baseline="0">
                <a:solidFill>
                  <a:schemeClr val="accent2"/>
                </a:solidFill>
              </a:defRPr>
            </a:lvl1pPr>
          </a:lstStyle>
          <a:p>
            <a:pPr lvl="0"/>
            <a:r>
              <a:rPr lang="en-GB" dirty="0"/>
              <a:t>Title of presentation</a:t>
            </a:r>
          </a:p>
        </p:txBody>
      </p:sp>
      <p:pic>
        <p:nvPicPr>
          <p:cNvPr id="4" name="Picture 3">
            <a:extLst>
              <a:ext uri="{FF2B5EF4-FFF2-40B4-BE49-F238E27FC236}">
                <a16:creationId xmlns:a16="http://schemas.microsoft.com/office/drawing/2014/main" id="{4D5B11AF-82AC-6148-903C-183712E6AF34}"/>
              </a:ext>
            </a:extLst>
          </p:cNvPr>
          <p:cNvPicPr>
            <a:picLocks/>
          </p:cNvPicPr>
          <p:nvPr userDrawn="1"/>
        </p:nvPicPr>
        <p:blipFill>
          <a:blip r:embed="rId2"/>
          <a:stretch>
            <a:fillRect/>
          </a:stretch>
        </p:blipFill>
        <p:spPr>
          <a:xfrm>
            <a:off x="1736836" y="750771"/>
            <a:ext cx="1080000" cy="1078898"/>
          </a:xfrm>
          <a:prstGeom prst="rect">
            <a:avLst/>
          </a:prstGeom>
        </p:spPr>
      </p:pic>
      <p:sp>
        <p:nvSpPr>
          <p:cNvPr id="15" name="Rectangle 14">
            <a:extLst>
              <a:ext uri="{FF2B5EF4-FFF2-40B4-BE49-F238E27FC236}">
                <a16:creationId xmlns:a16="http://schemas.microsoft.com/office/drawing/2014/main" id="{0D1FB797-1BA6-EA4D-8325-FFACFD2CEB22}"/>
              </a:ext>
            </a:extLst>
          </p:cNvPr>
          <p:cNvSpPr/>
          <p:nvPr userDrawn="1"/>
        </p:nvSpPr>
        <p:spPr>
          <a:xfrm>
            <a:off x="1" y="0"/>
            <a:ext cx="112630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cxnSp>
        <p:nvCxnSpPr>
          <p:cNvPr id="17" name="Straight Connector 16">
            <a:extLst>
              <a:ext uri="{FF2B5EF4-FFF2-40B4-BE49-F238E27FC236}">
                <a16:creationId xmlns:a16="http://schemas.microsoft.com/office/drawing/2014/main" id="{3A7F168F-BF0C-5E44-87F5-5BA3AA7DC4F9}"/>
              </a:ext>
            </a:extLst>
          </p:cNvPr>
          <p:cNvCxnSpPr/>
          <p:nvPr userDrawn="1"/>
        </p:nvCxnSpPr>
        <p:spPr>
          <a:xfrm>
            <a:off x="1818121" y="2664823"/>
            <a:ext cx="1329629" cy="0"/>
          </a:xfrm>
          <a:prstGeom prst="line">
            <a:avLst/>
          </a:prstGeom>
          <a:ln w="107950">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97629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A83A80-DAC1-C546-AA54-747C55A43F9F}"/>
              </a:ext>
            </a:extLst>
          </p:cNvPr>
          <p:cNvSpPr/>
          <p:nvPr userDrawn="1"/>
        </p:nvSpPr>
        <p:spPr>
          <a:xfrm>
            <a:off x="1205" y="0"/>
            <a:ext cx="12192000" cy="6858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3" name="Text Placeholder 22">
            <a:extLst>
              <a:ext uri="{FF2B5EF4-FFF2-40B4-BE49-F238E27FC236}">
                <a16:creationId xmlns:a16="http://schemas.microsoft.com/office/drawing/2014/main" id="{3AFE1A39-141E-B541-9E36-7F071A9CFEF4}"/>
              </a:ext>
            </a:extLst>
          </p:cNvPr>
          <p:cNvSpPr>
            <a:spLocks noGrp="1"/>
          </p:cNvSpPr>
          <p:nvPr>
            <p:ph type="body" sz="quarter" idx="10" hasCustomPrompt="1"/>
          </p:nvPr>
        </p:nvSpPr>
        <p:spPr>
          <a:xfrm>
            <a:off x="1552575" y="884879"/>
            <a:ext cx="9662335" cy="548331"/>
          </a:xfrm>
        </p:spPr>
        <p:txBody>
          <a:bodyPr>
            <a:noAutofit/>
          </a:bodyPr>
          <a:lstStyle>
            <a:lvl1pPr>
              <a:defRPr sz="4000" b="1">
                <a:solidFill>
                  <a:schemeClr val="accent1"/>
                </a:solidFill>
              </a:defRPr>
            </a:lvl1pPr>
          </a:lstStyle>
          <a:p>
            <a:pPr lvl="0"/>
            <a:r>
              <a:rPr lang="en-US" dirty="0"/>
              <a:t>Contents</a:t>
            </a:r>
          </a:p>
        </p:txBody>
      </p:sp>
      <p:sp>
        <p:nvSpPr>
          <p:cNvPr id="24" name="Text Placeholder 22">
            <a:extLst>
              <a:ext uri="{FF2B5EF4-FFF2-40B4-BE49-F238E27FC236}">
                <a16:creationId xmlns:a16="http://schemas.microsoft.com/office/drawing/2014/main" id="{178177CF-C222-D747-958B-C4FE2DC9C624}"/>
              </a:ext>
            </a:extLst>
          </p:cNvPr>
          <p:cNvSpPr>
            <a:spLocks noGrp="1"/>
          </p:cNvSpPr>
          <p:nvPr>
            <p:ph type="body" sz="quarter" idx="11" hasCustomPrompt="1"/>
          </p:nvPr>
        </p:nvSpPr>
        <p:spPr>
          <a:xfrm>
            <a:off x="1552575" y="1835285"/>
            <a:ext cx="9662335" cy="4345020"/>
          </a:xfrm>
        </p:spPr>
        <p:txBody>
          <a:bodyPr>
            <a:noAutofit/>
          </a:bodyPr>
          <a:lstStyle>
            <a:lvl1pPr>
              <a:spcAft>
                <a:spcPts val="432"/>
              </a:spcAft>
              <a:defRPr sz="1800" b="1">
                <a:solidFill>
                  <a:schemeClr val="tx1"/>
                </a:solidFill>
              </a:defRPr>
            </a:lvl1pPr>
          </a:lstStyle>
          <a:p>
            <a:pPr lvl="0"/>
            <a:r>
              <a:rPr lang="en-US" dirty="0"/>
              <a:t>Contents</a:t>
            </a:r>
          </a:p>
        </p:txBody>
      </p:sp>
      <p:sp>
        <p:nvSpPr>
          <p:cNvPr id="9" name="Rectangle 8">
            <a:extLst>
              <a:ext uri="{FF2B5EF4-FFF2-40B4-BE49-F238E27FC236}">
                <a16:creationId xmlns:a16="http://schemas.microsoft.com/office/drawing/2014/main" id="{451FDFA6-7B3A-4125-AB23-D112116CE1E6}"/>
              </a:ext>
            </a:extLst>
          </p:cNvPr>
          <p:cNvSpPr/>
          <p:nvPr userDrawn="1"/>
        </p:nvSpPr>
        <p:spPr>
          <a:xfrm>
            <a:off x="0" y="0"/>
            <a:ext cx="1086143" cy="6858000"/>
          </a:xfrm>
          <a:prstGeom prst="rect">
            <a:avLst/>
          </a:prstGeom>
          <a:pattFill prst="pct20">
            <a:fgClr>
              <a:schemeClr val="accent5"/>
            </a:fgClr>
            <a:bgClr>
              <a:schemeClr val="accent5">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712474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293580-4162-404C-9CD3-8B0E6EF364AB}"/>
              </a:ext>
            </a:extLst>
          </p:cNvPr>
          <p:cNvSpPr/>
          <p:nvPr userDrawn="1"/>
        </p:nvSpPr>
        <p:spPr>
          <a:xfrm>
            <a:off x="0" y="0"/>
            <a:ext cx="12192000" cy="6858000"/>
          </a:xfrm>
          <a:prstGeom prst="rect">
            <a:avLst/>
          </a:prstGeom>
          <a:solidFill>
            <a:schemeClr val="accent5">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a:extLst>
              <a:ext uri="{FF2B5EF4-FFF2-40B4-BE49-F238E27FC236}">
                <a16:creationId xmlns:a16="http://schemas.microsoft.com/office/drawing/2014/main" id="{75F2AB6F-775D-4C50-A759-946A414EA7D8}"/>
              </a:ext>
            </a:extLst>
          </p:cNvPr>
          <p:cNvSpPr/>
          <p:nvPr userDrawn="1"/>
        </p:nvSpPr>
        <p:spPr>
          <a:xfrm>
            <a:off x="1" y="0"/>
            <a:ext cx="9277349" cy="6858000"/>
          </a:xfrm>
          <a:prstGeom prst="rect">
            <a:avLst/>
          </a:prstGeom>
          <a:pattFill prst="pct20">
            <a:fgClr>
              <a:schemeClr val="accent5"/>
            </a:fgClr>
            <a:bgClr>
              <a:schemeClr val="accent5">
                <a:lumMod val="20000"/>
                <a:lumOff val="80000"/>
              </a:schemeClr>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6AED835-7B05-F842-A92A-84E522B408AD}"/>
              </a:ext>
            </a:extLst>
          </p:cNvPr>
          <p:cNvSpPr/>
          <p:nvPr userDrawn="1"/>
        </p:nvSpPr>
        <p:spPr>
          <a:xfrm>
            <a:off x="1" y="0"/>
            <a:ext cx="1126308"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accent5"/>
              </a:solidFill>
            </a:endParaRPr>
          </a:p>
        </p:txBody>
      </p:sp>
      <p:sp>
        <p:nvSpPr>
          <p:cNvPr id="12" name="Text Placeholder 10">
            <a:extLst>
              <a:ext uri="{FF2B5EF4-FFF2-40B4-BE49-F238E27FC236}">
                <a16:creationId xmlns:a16="http://schemas.microsoft.com/office/drawing/2014/main" id="{F403ADAD-236F-9A42-9FCA-14ED08297655}"/>
              </a:ext>
            </a:extLst>
          </p:cNvPr>
          <p:cNvSpPr>
            <a:spLocks noGrp="1"/>
          </p:cNvSpPr>
          <p:nvPr>
            <p:ph type="body" sz="quarter" idx="13" hasCustomPrompt="1"/>
          </p:nvPr>
        </p:nvSpPr>
        <p:spPr>
          <a:xfrm>
            <a:off x="1772054" y="3055983"/>
            <a:ext cx="7371946" cy="615553"/>
          </a:xfrm>
        </p:spPr>
        <p:txBody>
          <a:bodyPr wrap="square" anchor="t" anchorCtr="0">
            <a:spAutoFit/>
          </a:bodyPr>
          <a:lstStyle>
            <a:lvl1pPr marL="0" indent="0">
              <a:buNone/>
              <a:defRPr sz="4000" b="1" baseline="0">
                <a:solidFill>
                  <a:schemeClr val="accent1"/>
                </a:solidFill>
              </a:defRPr>
            </a:lvl1pPr>
          </a:lstStyle>
          <a:p>
            <a:pPr lvl="0"/>
            <a:r>
              <a:rPr lang="en-GB" dirty="0"/>
              <a:t>Section title</a:t>
            </a:r>
          </a:p>
        </p:txBody>
      </p:sp>
    </p:spTree>
    <p:extLst>
      <p:ext uri="{BB962C8B-B14F-4D97-AF65-F5344CB8AC3E}">
        <p14:creationId xmlns:p14="http://schemas.microsoft.com/office/powerpoint/2010/main" val="30332223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slide">
    <p:bg>
      <p:bgPr>
        <a:solidFill>
          <a:srgbClr val="FFFFFF"/>
        </a:solidFill>
        <a:effectLst/>
      </p:bgPr>
    </p:bg>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609600" y="1907689"/>
            <a:ext cx="10972800" cy="397478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lvl="0"/>
            <a:endParaRPr lang="en-US" dirty="0"/>
          </a:p>
          <a:p>
            <a:pPr lvl="0"/>
            <a:endParaRPr lang="en-US" dirty="0"/>
          </a:p>
        </p:txBody>
      </p:sp>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accent2"/>
            </a:solidFill>
          </a:ln>
        </p:spPr>
        <p:style>
          <a:lnRef idx="1">
            <a:schemeClr val="accent2"/>
          </a:lnRef>
          <a:fillRef idx="0">
            <a:schemeClr val="accent2"/>
          </a:fillRef>
          <a:effectRef idx="0">
            <a:schemeClr val="accent2"/>
          </a:effectRef>
          <a:fontRef idx="minor">
            <a:schemeClr val="tx1"/>
          </a:fontRef>
        </p:style>
      </p:cxnSp>
      <p:pic>
        <p:nvPicPr>
          <p:cNvPr id="12" name="Picture 11">
            <a:extLst>
              <a:ext uri="{FF2B5EF4-FFF2-40B4-BE49-F238E27FC236}">
                <a16:creationId xmlns:a16="http://schemas.microsoft.com/office/drawing/2014/main" id="{A3F604D6-3DE7-AC4B-9C16-A13818D4CB8E}"/>
              </a:ext>
            </a:extLst>
          </p:cNvPr>
          <p:cNvPicPr>
            <a:picLocks/>
          </p:cNvPicPr>
          <p:nvPr userDrawn="1"/>
        </p:nvPicPr>
        <p:blipFill>
          <a:blip r:embed="rId2"/>
          <a:stretch>
            <a:fillRect/>
          </a:stretch>
        </p:blipFill>
        <p:spPr>
          <a:xfrm>
            <a:off x="10933880" y="5882472"/>
            <a:ext cx="739825" cy="741600"/>
          </a:xfrm>
          <a:prstGeom prst="rect">
            <a:avLst/>
          </a:prstGeom>
        </p:spPr>
      </p:pic>
      <p:sp>
        <p:nvSpPr>
          <p:cNvPr id="13" name="Footer Placeholder 4">
            <a:extLst>
              <a:ext uri="{FF2B5EF4-FFF2-40B4-BE49-F238E27FC236}">
                <a16:creationId xmlns:a16="http://schemas.microsoft.com/office/drawing/2014/main" id="{BFB26E75-5733-7440-B300-5CDCBD0E4738}"/>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8" name="Text Placeholder 2">
            <a:extLst>
              <a:ext uri="{FF2B5EF4-FFF2-40B4-BE49-F238E27FC236}">
                <a16:creationId xmlns:a16="http://schemas.microsoft.com/office/drawing/2014/main" id="{C5E0A264-8114-264F-B38F-087BD19FAD61}"/>
              </a:ext>
            </a:extLst>
          </p:cNvPr>
          <p:cNvSpPr>
            <a:spLocks noGrp="1"/>
          </p:cNvSpPr>
          <p:nvPr>
            <p:ph type="body" sz="quarter" idx="14" hasCustomPrompt="1"/>
          </p:nvPr>
        </p:nvSpPr>
        <p:spPr>
          <a:xfrm>
            <a:off x="609600" y="1138208"/>
            <a:ext cx="10972800" cy="393825"/>
          </a:xfrm>
        </p:spPr>
        <p:txBody>
          <a:bodyPr/>
          <a:lstStyle>
            <a:lvl1pPr>
              <a:defRPr sz="2300" b="1">
                <a:solidFill>
                  <a:schemeClr val="accent1"/>
                </a:solidFill>
              </a:defRPr>
            </a:lvl1pPr>
          </a:lstStyle>
          <a:p>
            <a:pPr lvl="0"/>
            <a:r>
              <a:rPr lang="en-GB" dirty="0"/>
              <a:t>Click to edit subtitle</a:t>
            </a:r>
            <a:endParaRPr lang="en-US" dirty="0"/>
          </a:p>
        </p:txBody>
      </p:sp>
      <p:sp>
        <p:nvSpPr>
          <p:cNvPr id="9" name="Text Placeholder 2">
            <a:extLst>
              <a:ext uri="{FF2B5EF4-FFF2-40B4-BE49-F238E27FC236}">
                <a16:creationId xmlns:a16="http://schemas.microsoft.com/office/drawing/2014/main" id="{9BE94651-993E-4143-B2C4-F60A9768E335}"/>
              </a:ext>
            </a:extLst>
          </p:cNvPr>
          <p:cNvSpPr>
            <a:spLocks noGrp="1"/>
          </p:cNvSpPr>
          <p:nvPr>
            <p:ph type="body" sz="quarter" idx="17" hasCustomPrompt="1"/>
          </p:nvPr>
        </p:nvSpPr>
        <p:spPr>
          <a:xfrm>
            <a:off x="609600" y="370112"/>
            <a:ext cx="10972800" cy="596722"/>
          </a:xfrm>
        </p:spPr>
        <p:txBody>
          <a:bodyPr/>
          <a:lstStyle>
            <a:lvl1pPr>
              <a:defRPr sz="4000" b="1">
                <a:solidFill>
                  <a:schemeClr val="accent1"/>
                </a:solidFill>
              </a:defRPr>
            </a:lvl1pPr>
          </a:lstStyle>
          <a:p>
            <a:pPr lvl="0"/>
            <a:r>
              <a:rPr lang="en-GB" dirty="0"/>
              <a:t>Click to edit title</a:t>
            </a:r>
            <a:endParaRPr lang="en-US" dirty="0"/>
          </a:p>
        </p:txBody>
      </p:sp>
      <p:cxnSp>
        <p:nvCxnSpPr>
          <p:cNvPr id="10" name="Straight Connector 9">
            <a:extLst>
              <a:ext uri="{FF2B5EF4-FFF2-40B4-BE49-F238E27FC236}">
                <a16:creationId xmlns:a16="http://schemas.microsoft.com/office/drawing/2014/main" id="{68FF5CCB-64D1-4CCA-BFAF-9E4F44520891}"/>
              </a:ext>
            </a:extLst>
          </p:cNvPr>
          <p:cNvCxnSpPr/>
          <p:nvPr userDrawn="1"/>
        </p:nvCxnSpPr>
        <p:spPr>
          <a:xfrm>
            <a:off x="-17721" y="6261671"/>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1394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3F604D6-3DE7-AC4B-9C16-A13818D4CB8E}"/>
              </a:ext>
            </a:extLst>
          </p:cNvPr>
          <p:cNvPicPr>
            <a:picLocks/>
          </p:cNvPicPr>
          <p:nvPr userDrawn="1"/>
        </p:nvPicPr>
        <p:blipFill>
          <a:blip r:embed="rId2"/>
          <a:stretch>
            <a:fillRect/>
          </a:stretch>
        </p:blipFill>
        <p:spPr>
          <a:xfrm>
            <a:off x="10933880" y="5882472"/>
            <a:ext cx="739825" cy="741600"/>
          </a:xfrm>
          <a:prstGeom prst="rect">
            <a:avLst/>
          </a:prstGeom>
        </p:spPr>
      </p:pic>
      <p:sp>
        <p:nvSpPr>
          <p:cNvPr id="13" name="Footer Placeholder 4">
            <a:extLst>
              <a:ext uri="{FF2B5EF4-FFF2-40B4-BE49-F238E27FC236}">
                <a16:creationId xmlns:a16="http://schemas.microsoft.com/office/drawing/2014/main" id="{BFB26E75-5733-7440-B300-5CDCBD0E4738}"/>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14" name="Text Placeholder 2">
            <a:extLst>
              <a:ext uri="{FF2B5EF4-FFF2-40B4-BE49-F238E27FC236}">
                <a16:creationId xmlns:a16="http://schemas.microsoft.com/office/drawing/2014/main" id="{35FF9F46-0664-884E-8EEA-427D96761A66}"/>
              </a:ext>
            </a:extLst>
          </p:cNvPr>
          <p:cNvSpPr>
            <a:spLocks noGrp="1"/>
          </p:cNvSpPr>
          <p:nvPr>
            <p:ph type="body" sz="quarter" idx="17" hasCustomPrompt="1"/>
          </p:nvPr>
        </p:nvSpPr>
        <p:spPr>
          <a:xfrm>
            <a:off x="609600" y="370112"/>
            <a:ext cx="10972800" cy="596722"/>
          </a:xfrm>
        </p:spPr>
        <p:txBody>
          <a:bodyPr/>
          <a:lstStyle>
            <a:lvl1pPr>
              <a:defRPr sz="4000" b="1">
                <a:solidFill>
                  <a:schemeClr val="accent1"/>
                </a:solidFill>
              </a:defRPr>
            </a:lvl1pPr>
          </a:lstStyle>
          <a:p>
            <a:pPr lvl="0"/>
            <a:r>
              <a:rPr lang="en-GB" dirty="0"/>
              <a:t>Click to edit title</a:t>
            </a:r>
            <a:endParaRPr lang="en-US" dirty="0"/>
          </a:p>
        </p:txBody>
      </p:sp>
      <p:sp>
        <p:nvSpPr>
          <p:cNvPr id="9" name="Picture Placeholder 8">
            <a:extLst>
              <a:ext uri="{FF2B5EF4-FFF2-40B4-BE49-F238E27FC236}">
                <a16:creationId xmlns:a16="http://schemas.microsoft.com/office/drawing/2014/main" id="{39D49871-BC87-364E-B189-348F8476A60B}"/>
              </a:ext>
            </a:extLst>
          </p:cNvPr>
          <p:cNvSpPr>
            <a:spLocks noGrp="1"/>
          </p:cNvSpPr>
          <p:nvPr>
            <p:ph type="pic" sz="quarter" idx="18"/>
          </p:nvPr>
        </p:nvSpPr>
        <p:spPr>
          <a:xfrm>
            <a:off x="609600" y="1414414"/>
            <a:ext cx="3419475" cy="1597025"/>
          </a:xfrm>
        </p:spPr>
        <p:txBody>
          <a:bodyPr/>
          <a:lstStyle/>
          <a:p>
            <a:endParaRPr lang="en-US" dirty="0"/>
          </a:p>
        </p:txBody>
      </p:sp>
      <p:sp>
        <p:nvSpPr>
          <p:cNvPr id="15" name="Picture Placeholder 8">
            <a:extLst>
              <a:ext uri="{FF2B5EF4-FFF2-40B4-BE49-F238E27FC236}">
                <a16:creationId xmlns:a16="http://schemas.microsoft.com/office/drawing/2014/main" id="{8759BEB3-D56F-5144-8357-A3E4DE4FF93A}"/>
              </a:ext>
            </a:extLst>
          </p:cNvPr>
          <p:cNvSpPr>
            <a:spLocks noGrp="1"/>
          </p:cNvSpPr>
          <p:nvPr>
            <p:ph type="pic" sz="quarter" idx="19"/>
          </p:nvPr>
        </p:nvSpPr>
        <p:spPr>
          <a:xfrm>
            <a:off x="4371372" y="1414414"/>
            <a:ext cx="3419475" cy="1597025"/>
          </a:xfrm>
        </p:spPr>
        <p:txBody>
          <a:bodyPr/>
          <a:lstStyle/>
          <a:p>
            <a:endParaRPr lang="en-US" dirty="0"/>
          </a:p>
        </p:txBody>
      </p:sp>
      <p:sp>
        <p:nvSpPr>
          <p:cNvPr id="16" name="Picture Placeholder 8">
            <a:extLst>
              <a:ext uri="{FF2B5EF4-FFF2-40B4-BE49-F238E27FC236}">
                <a16:creationId xmlns:a16="http://schemas.microsoft.com/office/drawing/2014/main" id="{CAA45456-6E13-4946-96D4-A9838D2751A0}"/>
              </a:ext>
            </a:extLst>
          </p:cNvPr>
          <p:cNvSpPr>
            <a:spLocks noGrp="1"/>
          </p:cNvSpPr>
          <p:nvPr>
            <p:ph type="pic" sz="quarter" idx="20"/>
          </p:nvPr>
        </p:nvSpPr>
        <p:spPr>
          <a:xfrm>
            <a:off x="8167869" y="1414414"/>
            <a:ext cx="3419475" cy="1597025"/>
          </a:xfrm>
        </p:spPr>
        <p:txBody>
          <a:bodyPr/>
          <a:lstStyle/>
          <a:p>
            <a:endParaRPr lang="en-US" dirty="0"/>
          </a:p>
        </p:txBody>
      </p:sp>
      <p:sp>
        <p:nvSpPr>
          <p:cNvPr id="18" name="Text Placeholder 17">
            <a:extLst>
              <a:ext uri="{FF2B5EF4-FFF2-40B4-BE49-F238E27FC236}">
                <a16:creationId xmlns:a16="http://schemas.microsoft.com/office/drawing/2014/main" id="{E6C7E8A3-AFF3-C448-AD07-977595E7E42E}"/>
              </a:ext>
            </a:extLst>
          </p:cNvPr>
          <p:cNvSpPr>
            <a:spLocks noGrp="1"/>
          </p:cNvSpPr>
          <p:nvPr>
            <p:ph type="body" sz="quarter" idx="21" hasCustomPrompt="1"/>
          </p:nvPr>
        </p:nvSpPr>
        <p:spPr>
          <a:xfrm>
            <a:off x="609600" y="3229338"/>
            <a:ext cx="3419475" cy="2463592"/>
          </a:xfrm>
        </p:spPr>
        <p:txBody>
          <a:bodyPr/>
          <a:lstStyle>
            <a:lvl1pPr>
              <a:defRPr>
                <a:solidFill>
                  <a:schemeClr val="tx1"/>
                </a:solidFill>
              </a:defRPr>
            </a:lvl1pPr>
          </a:lstStyle>
          <a:p>
            <a:pPr lvl="0"/>
            <a:r>
              <a:rPr lang="en-US" dirty="0"/>
              <a:t>Body text</a:t>
            </a:r>
          </a:p>
        </p:txBody>
      </p:sp>
      <p:sp>
        <p:nvSpPr>
          <p:cNvPr id="20" name="Text Placeholder 17">
            <a:extLst>
              <a:ext uri="{FF2B5EF4-FFF2-40B4-BE49-F238E27FC236}">
                <a16:creationId xmlns:a16="http://schemas.microsoft.com/office/drawing/2014/main" id="{CAA0D4CC-E23A-6F4B-AB17-FB91DF02FF61}"/>
              </a:ext>
            </a:extLst>
          </p:cNvPr>
          <p:cNvSpPr>
            <a:spLocks noGrp="1"/>
          </p:cNvSpPr>
          <p:nvPr>
            <p:ph type="body" sz="quarter" idx="22" hasCustomPrompt="1"/>
          </p:nvPr>
        </p:nvSpPr>
        <p:spPr>
          <a:xfrm>
            <a:off x="4359797" y="3229338"/>
            <a:ext cx="3419475" cy="2463592"/>
          </a:xfrm>
        </p:spPr>
        <p:txBody>
          <a:bodyPr/>
          <a:lstStyle>
            <a:lvl1pPr>
              <a:defRPr>
                <a:solidFill>
                  <a:schemeClr val="tx1"/>
                </a:solidFill>
              </a:defRPr>
            </a:lvl1pPr>
          </a:lstStyle>
          <a:p>
            <a:pPr lvl="0"/>
            <a:r>
              <a:rPr lang="en-US" dirty="0"/>
              <a:t>Body text</a:t>
            </a:r>
          </a:p>
        </p:txBody>
      </p:sp>
      <p:sp>
        <p:nvSpPr>
          <p:cNvPr id="21" name="Text Placeholder 17">
            <a:extLst>
              <a:ext uri="{FF2B5EF4-FFF2-40B4-BE49-F238E27FC236}">
                <a16:creationId xmlns:a16="http://schemas.microsoft.com/office/drawing/2014/main" id="{A3D93B91-EF54-8C45-A54B-6FC63A7C4AEC}"/>
              </a:ext>
            </a:extLst>
          </p:cNvPr>
          <p:cNvSpPr>
            <a:spLocks noGrp="1"/>
          </p:cNvSpPr>
          <p:nvPr>
            <p:ph type="body" sz="quarter" idx="23" hasCustomPrompt="1"/>
          </p:nvPr>
        </p:nvSpPr>
        <p:spPr>
          <a:xfrm>
            <a:off x="8167868" y="3229338"/>
            <a:ext cx="3419475" cy="2463592"/>
          </a:xfrm>
        </p:spPr>
        <p:txBody>
          <a:bodyPr/>
          <a:lstStyle>
            <a:lvl1pPr>
              <a:defRPr>
                <a:solidFill>
                  <a:schemeClr val="tx1"/>
                </a:solidFill>
              </a:defRPr>
            </a:lvl1pPr>
          </a:lstStyle>
          <a:p>
            <a:pPr lvl="0"/>
            <a:r>
              <a:rPr lang="en-US" dirty="0"/>
              <a:t>Body text</a:t>
            </a:r>
          </a:p>
        </p:txBody>
      </p:sp>
    </p:spTree>
    <p:extLst>
      <p:ext uri="{BB962C8B-B14F-4D97-AF65-F5344CB8AC3E}">
        <p14:creationId xmlns:p14="http://schemas.microsoft.com/office/powerpoint/2010/main" val="916478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717AA-93AB-40F9-B740-626B2738FE0E}"/>
              </a:ext>
            </a:extLst>
          </p:cNvPr>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B1DEE7-24CE-467E-87E8-54FB6BDE1046}"/>
              </a:ext>
            </a:extLst>
          </p:cNvPr>
          <p:cNvSpPr>
            <a:spLocks noGrp="1"/>
          </p:cNvSpPr>
          <p:nvPr>
            <p:ph type="ftr" sz="quarter" idx="10"/>
          </p:nvPr>
        </p:nvSpPr>
        <p:spPr/>
        <p:txBody>
          <a:bodyPr/>
          <a:lstStyle/>
          <a:p>
            <a:pPr algn="l"/>
            <a:r>
              <a:rPr lang="en-US"/>
              <a:t>Presentation title</a:t>
            </a:r>
            <a:endParaRPr lang="en-US" dirty="0"/>
          </a:p>
        </p:txBody>
      </p:sp>
      <p:sp>
        <p:nvSpPr>
          <p:cNvPr id="4" name="Freeform 5">
            <a:extLst>
              <a:ext uri="{FF2B5EF4-FFF2-40B4-BE49-F238E27FC236}">
                <a16:creationId xmlns:a16="http://schemas.microsoft.com/office/drawing/2014/main" id="{8CBFAC02-1355-4D53-930A-4D03C2325A22}"/>
              </a:ext>
            </a:extLst>
          </p:cNvPr>
          <p:cNvSpPr>
            <a:spLocks/>
          </p:cNvSpPr>
          <p:nvPr userDrawn="1"/>
        </p:nvSpPr>
        <p:spPr bwMode="auto">
          <a:xfrm>
            <a:off x="0" y="0"/>
            <a:ext cx="12207875" cy="6867525"/>
          </a:xfrm>
          <a:custGeom>
            <a:avLst/>
            <a:gdLst>
              <a:gd name="T0" fmla="*/ 0 w 12801"/>
              <a:gd name="T1" fmla="*/ 7199 h 7199"/>
              <a:gd name="T2" fmla="*/ 0 w 12801"/>
              <a:gd name="T3" fmla="*/ 7199 h 7199"/>
              <a:gd name="T4" fmla="*/ 12801 w 12801"/>
              <a:gd name="T5" fmla="*/ 7199 h 7199"/>
              <a:gd name="T6" fmla="*/ 12801 w 12801"/>
              <a:gd name="T7" fmla="*/ 0 h 7199"/>
              <a:gd name="T8" fmla="*/ 0 w 12801"/>
              <a:gd name="T9" fmla="*/ 0 h 7199"/>
              <a:gd name="T10" fmla="*/ 0 w 12801"/>
              <a:gd name="T11" fmla="*/ 7199 h 7199"/>
            </a:gdLst>
            <a:ahLst/>
            <a:cxnLst>
              <a:cxn ang="0">
                <a:pos x="T0" y="T1"/>
              </a:cxn>
              <a:cxn ang="0">
                <a:pos x="T2" y="T3"/>
              </a:cxn>
              <a:cxn ang="0">
                <a:pos x="T4" y="T5"/>
              </a:cxn>
              <a:cxn ang="0">
                <a:pos x="T6" y="T7"/>
              </a:cxn>
              <a:cxn ang="0">
                <a:pos x="T8" y="T9"/>
              </a:cxn>
              <a:cxn ang="0">
                <a:pos x="T10" y="T11"/>
              </a:cxn>
            </a:cxnLst>
            <a:rect l="0" t="0" r="r" b="b"/>
            <a:pathLst>
              <a:path w="12801" h="7199">
                <a:moveTo>
                  <a:pt x="0" y="7199"/>
                </a:moveTo>
                <a:lnTo>
                  <a:pt x="0" y="7199"/>
                </a:lnTo>
                <a:lnTo>
                  <a:pt x="12801" y="7199"/>
                </a:lnTo>
                <a:lnTo>
                  <a:pt x="12801" y="0"/>
                </a:lnTo>
                <a:lnTo>
                  <a:pt x="0" y="0"/>
                </a:lnTo>
                <a:lnTo>
                  <a:pt x="0" y="7199"/>
                </a:lnTo>
                <a:close/>
              </a:path>
            </a:pathLst>
          </a:custGeom>
          <a:solidFill>
            <a:srgbClr val="A5DAC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7595059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slide">
    <p:bg>
      <p:bgPr>
        <a:solidFill>
          <a:srgbClr val="FFFFFF"/>
        </a:solidFill>
        <a:effectLst/>
      </p:bgPr>
    </p:bg>
    <p:spTree>
      <p:nvGrpSpPr>
        <p:cNvPr id="1" name=""/>
        <p:cNvGrpSpPr/>
        <p:nvPr/>
      </p:nvGrpSpPr>
      <p:grpSpPr>
        <a:xfrm>
          <a:off x="0" y="0"/>
          <a:ext cx="0" cy="0"/>
          <a:chOff x="0" y="0"/>
          <a:chExt cx="0" cy="0"/>
        </a:xfrm>
      </p:grpSpPr>
      <p:sp>
        <p:nvSpPr>
          <p:cNvPr id="9" name="Picture Placeholder 11"/>
          <p:cNvSpPr>
            <a:spLocks noGrp="1"/>
          </p:cNvSpPr>
          <p:nvPr>
            <p:ph type="pic" sz="quarter" idx="15"/>
          </p:nvPr>
        </p:nvSpPr>
        <p:spPr>
          <a:xfrm>
            <a:off x="6157384" y="2"/>
            <a:ext cx="6034616" cy="6857998"/>
          </a:xfrm>
        </p:spPr>
        <p:txBody>
          <a:bodyPr/>
          <a:lstStyle>
            <a:lvl1pPr>
              <a:defRPr>
                <a:solidFill>
                  <a:schemeClr val="tx1"/>
                </a:solidFill>
              </a:defRPr>
            </a:lvl1pPr>
          </a:lstStyle>
          <a:p>
            <a:endParaRPr lang="en-US" dirty="0"/>
          </a:p>
        </p:txBody>
      </p:sp>
      <p:sp>
        <p:nvSpPr>
          <p:cNvPr id="6" name="Text Placeholder 2"/>
          <p:cNvSpPr>
            <a:spLocks noGrp="1"/>
          </p:cNvSpPr>
          <p:nvPr>
            <p:ph idx="1" hasCustomPrompt="1"/>
          </p:nvPr>
        </p:nvSpPr>
        <p:spPr>
          <a:xfrm>
            <a:off x="609600" y="1232034"/>
            <a:ext cx="5322197" cy="4552211"/>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Tx/>
              <a:buSzTx/>
              <a:buFont typeface="Arial"/>
              <a:buChar char="•"/>
              <a:tabLst/>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lang="en-US" dirty="0"/>
              <a:t>Click to edit bullets</a:t>
            </a:r>
          </a:p>
          <a:p>
            <a:pPr lvl="0"/>
            <a:endParaRPr lang="en-US" dirty="0"/>
          </a:p>
          <a:p>
            <a:pPr lvl="0"/>
            <a:endParaRPr lang="en-US" dirty="0"/>
          </a:p>
        </p:txBody>
      </p:sp>
      <p:cxnSp>
        <p:nvCxnSpPr>
          <p:cNvPr id="14" name="Straight Connector 13">
            <a:extLst>
              <a:ext uri="{FF2B5EF4-FFF2-40B4-BE49-F238E27FC236}">
                <a16:creationId xmlns:a16="http://schemas.microsoft.com/office/drawing/2014/main" id="{95D1A5FE-3C78-B94B-9FF5-934F8E03E0C6}"/>
              </a:ext>
            </a:extLst>
          </p:cNvPr>
          <p:cNvCxnSpPr>
            <a:cxnSpLocks/>
          </p:cNvCxnSpPr>
          <p:nvPr userDrawn="1"/>
        </p:nvCxnSpPr>
        <p:spPr>
          <a:xfrm>
            <a:off x="0" y="6258128"/>
            <a:ext cx="615738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980D364E-7763-4FCF-8B7B-F01AD79A3F61}"/>
              </a:ext>
            </a:extLst>
          </p:cNvPr>
          <p:cNvSpPr>
            <a:spLocks noGrp="1"/>
          </p:cNvSpPr>
          <p:nvPr>
            <p:ph type="ftr" sz="quarter" idx="3"/>
          </p:nvPr>
        </p:nvSpPr>
        <p:spPr>
          <a:xfrm>
            <a:off x="609601" y="6356351"/>
            <a:ext cx="5322196"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11" name="Text Placeholder 2">
            <a:extLst>
              <a:ext uri="{FF2B5EF4-FFF2-40B4-BE49-F238E27FC236}">
                <a16:creationId xmlns:a16="http://schemas.microsoft.com/office/drawing/2014/main" id="{5DEDF173-0F59-D042-B69B-A9B3E3DAF74A}"/>
              </a:ext>
            </a:extLst>
          </p:cNvPr>
          <p:cNvSpPr>
            <a:spLocks noGrp="1"/>
          </p:cNvSpPr>
          <p:nvPr>
            <p:ph type="body" sz="quarter" idx="17" hasCustomPrompt="1"/>
          </p:nvPr>
        </p:nvSpPr>
        <p:spPr>
          <a:xfrm>
            <a:off x="609600" y="370112"/>
            <a:ext cx="5322197" cy="596722"/>
          </a:xfrm>
        </p:spPr>
        <p:txBody>
          <a:bodyPr/>
          <a:lstStyle>
            <a:lvl1pPr>
              <a:defRPr sz="3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35992838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only slide">
    <p:bg>
      <p:bgPr>
        <a:solidFill>
          <a:srgbClr val="FFFFFF"/>
        </a:solid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0" y="1237513"/>
            <a:ext cx="12192000" cy="5620487"/>
          </a:xfrm>
        </p:spPr>
        <p:txBody>
          <a:bodyPr/>
          <a:lstStyle>
            <a:lvl1pPr>
              <a:defRPr>
                <a:solidFill>
                  <a:schemeClr val="tx1"/>
                </a:solidFill>
              </a:defRPr>
            </a:lvl1pPr>
          </a:lstStyle>
          <a:p>
            <a:endParaRPr lang="en-US" dirty="0"/>
          </a:p>
        </p:txBody>
      </p:sp>
      <p:sp>
        <p:nvSpPr>
          <p:cNvPr id="9" name="Text Placeholder 2">
            <a:extLst>
              <a:ext uri="{FF2B5EF4-FFF2-40B4-BE49-F238E27FC236}">
                <a16:creationId xmlns:a16="http://schemas.microsoft.com/office/drawing/2014/main" id="{9CF8276F-CE52-294A-A038-63AD5BFFB617}"/>
              </a:ext>
            </a:extLst>
          </p:cNvPr>
          <p:cNvSpPr>
            <a:spLocks noGrp="1"/>
          </p:cNvSpPr>
          <p:nvPr>
            <p:ph type="body" sz="quarter" idx="17" hasCustomPrompt="1"/>
          </p:nvPr>
        </p:nvSpPr>
        <p:spPr>
          <a:xfrm>
            <a:off x="609600" y="370112"/>
            <a:ext cx="10972800" cy="596722"/>
          </a:xfrm>
        </p:spPr>
        <p:txBody>
          <a:bodyPr/>
          <a:lstStyle>
            <a:lvl1pPr>
              <a:defRPr sz="4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42453798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B82DBCB-3A0B-2143-A544-990ADE5B36EF}"/>
              </a:ext>
            </a:extLst>
          </p:cNvPr>
          <p:cNvCxnSpPr/>
          <p:nvPr userDrawn="1"/>
        </p:nvCxnSpPr>
        <p:spPr>
          <a:xfrm>
            <a:off x="0" y="6258128"/>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pic>
        <p:nvPicPr>
          <p:cNvPr id="12" name="Picture 11">
            <a:extLst>
              <a:ext uri="{FF2B5EF4-FFF2-40B4-BE49-F238E27FC236}">
                <a16:creationId xmlns:a16="http://schemas.microsoft.com/office/drawing/2014/main" id="{A2DA1873-E541-3940-8693-EFC28606CAD3}"/>
              </a:ext>
            </a:extLst>
          </p:cNvPr>
          <p:cNvPicPr>
            <a:picLocks/>
          </p:cNvPicPr>
          <p:nvPr userDrawn="1"/>
        </p:nvPicPr>
        <p:blipFill>
          <a:blip r:embed="rId2"/>
          <a:stretch>
            <a:fillRect/>
          </a:stretch>
        </p:blipFill>
        <p:spPr>
          <a:xfrm>
            <a:off x="10933880" y="5887328"/>
            <a:ext cx="739825" cy="741600"/>
          </a:xfrm>
          <a:prstGeom prst="rect">
            <a:avLst/>
          </a:prstGeom>
        </p:spPr>
      </p:pic>
      <p:sp>
        <p:nvSpPr>
          <p:cNvPr id="3" name="Table Placeholder 2">
            <a:extLst>
              <a:ext uri="{FF2B5EF4-FFF2-40B4-BE49-F238E27FC236}">
                <a16:creationId xmlns:a16="http://schemas.microsoft.com/office/drawing/2014/main" id="{E0666503-46E7-4D98-B362-DA065605D0DF}"/>
              </a:ext>
            </a:extLst>
          </p:cNvPr>
          <p:cNvSpPr>
            <a:spLocks noGrp="1"/>
          </p:cNvSpPr>
          <p:nvPr>
            <p:ph type="tbl" sz="quarter" idx="10" hasCustomPrompt="1"/>
          </p:nvPr>
        </p:nvSpPr>
        <p:spPr>
          <a:xfrm>
            <a:off x="609600" y="1214438"/>
            <a:ext cx="11064875" cy="4574662"/>
          </a:xfrm>
        </p:spPr>
        <p:txBody>
          <a:bodyPr/>
          <a:lstStyle>
            <a:lvl1pPr>
              <a:defRPr>
                <a:solidFill>
                  <a:schemeClr val="tx1"/>
                </a:solidFill>
              </a:defRPr>
            </a:lvl1pPr>
          </a:lstStyle>
          <a:p>
            <a:r>
              <a:rPr lang="en-GB" dirty="0"/>
              <a:t>Insert table here</a:t>
            </a:r>
          </a:p>
        </p:txBody>
      </p:sp>
      <p:sp>
        <p:nvSpPr>
          <p:cNvPr id="9" name="Footer Placeholder 4">
            <a:extLst>
              <a:ext uri="{FF2B5EF4-FFF2-40B4-BE49-F238E27FC236}">
                <a16:creationId xmlns:a16="http://schemas.microsoft.com/office/drawing/2014/main" id="{349EDB65-B1B9-47B6-AA5C-B84481A89526}"/>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endParaRPr lang="en-US" dirty="0"/>
          </a:p>
        </p:txBody>
      </p:sp>
      <p:sp>
        <p:nvSpPr>
          <p:cNvPr id="7" name="Text Placeholder 2">
            <a:extLst>
              <a:ext uri="{FF2B5EF4-FFF2-40B4-BE49-F238E27FC236}">
                <a16:creationId xmlns:a16="http://schemas.microsoft.com/office/drawing/2014/main" id="{F9911193-7DFA-EC41-9CE3-0AA0CC02CC47}"/>
              </a:ext>
            </a:extLst>
          </p:cNvPr>
          <p:cNvSpPr>
            <a:spLocks noGrp="1"/>
          </p:cNvSpPr>
          <p:nvPr>
            <p:ph type="body" sz="quarter" idx="17" hasCustomPrompt="1"/>
          </p:nvPr>
        </p:nvSpPr>
        <p:spPr>
          <a:xfrm>
            <a:off x="609600" y="370112"/>
            <a:ext cx="10972800" cy="596722"/>
          </a:xfrm>
        </p:spPr>
        <p:txBody>
          <a:bodyPr/>
          <a:lstStyle>
            <a:lvl1pPr>
              <a:defRPr sz="4000" b="1">
                <a:solidFill>
                  <a:schemeClr val="accent1"/>
                </a:solidFill>
              </a:defRPr>
            </a:lvl1pPr>
          </a:lstStyle>
          <a:p>
            <a:pPr lvl="0"/>
            <a:r>
              <a:rPr lang="en-GB" dirty="0"/>
              <a:t>Click to edit title</a:t>
            </a:r>
            <a:endParaRPr lang="en-US" dirty="0"/>
          </a:p>
        </p:txBody>
      </p:sp>
    </p:spTree>
    <p:extLst>
      <p:ext uri="{BB962C8B-B14F-4D97-AF65-F5344CB8AC3E}">
        <p14:creationId xmlns:p14="http://schemas.microsoft.com/office/powerpoint/2010/main" val="15825168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a:xfrm>
            <a:off x="9389834" y="6356351"/>
            <a:ext cx="2320847" cy="365125"/>
          </a:xfrm>
          <a:prstGeom prst="rect">
            <a:avLst/>
          </a:prstGeom>
        </p:spPr>
        <p:txBody>
          <a:bodyPr/>
          <a:lstStyle/>
          <a:p>
            <a:fld id="{FDA1B1DD-D828-6341-9371-DC2F43F08BC0}" type="slidenum">
              <a:rPr lang="en-US" smtClean="0"/>
              <a:pPr/>
              <a:t>‹#›</a:t>
            </a:fld>
            <a:endParaRPr lang="en-US" dirty="0"/>
          </a:p>
        </p:txBody>
      </p:sp>
      <p:sp>
        <p:nvSpPr>
          <p:cNvPr id="5" name="Rectangle 4"/>
          <p:cNvSpPr/>
          <p:nvPr userDrawn="1"/>
        </p:nvSpPr>
        <p:spPr>
          <a:xfrm>
            <a:off x="1" y="0"/>
            <a:ext cx="12192000"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a:extLst>
              <a:ext uri="{FF2B5EF4-FFF2-40B4-BE49-F238E27FC236}">
                <a16:creationId xmlns:a16="http://schemas.microsoft.com/office/drawing/2014/main" id="{7E2B2525-D32A-4BC2-8B34-C30BEB93DFBD}"/>
              </a:ext>
            </a:extLst>
          </p:cNvPr>
          <p:cNvSpPr/>
          <p:nvPr userDrawn="1"/>
        </p:nvSpPr>
        <p:spPr>
          <a:xfrm>
            <a:off x="5241861" y="0"/>
            <a:ext cx="6950140" cy="6858000"/>
          </a:xfrm>
          <a:prstGeom prst="rect">
            <a:avLst/>
          </a:prstGeom>
          <a:pattFill prst="pct20">
            <a:fgClr>
              <a:schemeClr val="accent1"/>
            </a:fgClr>
            <a:bgClr>
              <a:schemeClr val="tx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8889916D-3F09-7445-BF6F-BEFBD63CA4DE}"/>
              </a:ext>
            </a:extLst>
          </p:cNvPr>
          <p:cNvPicPr>
            <a:picLocks/>
          </p:cNvPicPr>
          <p:nvPr userDrawn="1"/>
        </p:nvPicPr>
        <p:blipFill>
          <a:blip r:embed="rId2"/>
          <a:stretch>
            <a:fillRect/>
          </a:stretch>
        </p:blipFill>
        <p:spPr>
          <a:xfrm>
            <a:off x="583232" y="3236124"/>
            <a:ext cx="1202267" cy="1202400"/>
          </a:xfrm>
          <a:prstGeom prst="rect">
            <a:avLst/>
          </a:prstGeom>
        </p:spPr>
      </p:pic>
      <p:sp>
        <p:nvSpPr>
          <p:cNvPr id="12" name="Rectangle 11">
            <a:extLst>
              <a:ext uri="{FF2B5EF4-FFF2-40B4-BE49-F238E27FC236}">
                <a16:creationId xmlns:a16="http://schemas.microsoft.com/office/drawing/2014/main" id="{B58957C5-5AE6-AA4B-850A-A5C553878890}"/>
              </a:ext>
            </a:extLst>
          </p:cNvPr>
          <p:cNvSpPr/>
          <p:nvPr userDrawn="1"/>
        </p:nvSpPr>
        <p:spPr>
          <a:xfrm>
            <a:off x="11065693" y="0"/>
            <a:ext cx="112630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Text Placeholder 6">
            <a:extLst>
              <a:ext uri="{FF2B5EF4-FFF2-40B4-BE49-F238E27FC236}">
                <a16:creationId xmlns:a16="http://schemas.microsoft.com/office/drawing/2014/main" id="{BE329E53-DD3D-C64E-AB79-7120C8E48A5F}"/>
              </a:ext>
            </a:extLst>
          </p:cNvPr>
          <p:cNvSpPr>
            <a:spLocks noGrp="1"/>
          </p:cNvSpPr>
          <p:nvPr>
            <p:ph type="body" sz="quarter" idx="12" hasCustomPrompt="1"/>
          </p:nvPr>
        </p:nvSpPr>
        <p:spPr>
          <a:xfrm>
            <a:off x="583233" y="4673221"/>
            <a:ext cx="4075396" cy="1087972"/>
          </a:xfrm>
        </p:spPr>
        <p:txBody>
          <a:bodyPr/>
          <a:lstStyle>
            <a:lvl1pPr>
              <a:defRPr sz="1400">
                <a:solidFill>
                  <a:srgbClr val="FFFFFF"/>
                </a:solidFill>
              </a:defRPr>
            </a:lvl1pPr>
          </a:lstStyle>
          <a:p>
            <a:pPr lvl="0"/>
            <a:r>
              <a:rPr lang="en-US" dirty="0"/>
              <a:t>Address here</a:t>
            </a:r>
          </a:p>
        </p:txBody>
      </p:sp>
      <p:sp>
        <p:nvSpPr>
          <p:cNvPr id="13" name="Text Placeholder 6">
            <a:extLst>
              <a:ext uri="{FF2B5EF4-FFF2-40B4-BE49-F238E27FC236}">
                <a16:creationId xmlns:a16="http://schemas.microsoft.com/office/drawing/2014/main" id="{CA62BA51-F87B-DF44-BE62-FCB7A7731509}"/>
              </a:ext>
            </a:extLst>
          </p:cNvPr>
          <p:cNvSpPr>
            <a:spLocks noGrp="1"/>
          </p:cNvSpPr>
          <p:nvPr>
            <p:ph type="body" sz="quarter" idx="13" hasCustomPrompt="1"/>
          </p:nvPr>
        </p:nvSpPr>
        <p:spPr>
          <a:xfrm>
            <a:off x="583233" y="6230587"/>
            <a:ext cx="4075396" cy="285716"/>
          </a:xfrm>
        </p:spPr>
        <p:txBody>
          <a:bodyPr/>
          <a:lstStyle>
            <a:lvl1pPr>
              <a:defRPr sz="1400" b="1">
                <a:solidFill>
                  <a:schemeClr val="accent2"/>
                </a:solidFill>
              </a:defRPr>
            </a:lvl1pPr>
          </a:lstStyle>
          <a:p>
            <a:pPr lvl="0"/>
            <a:r>
              <a:rPr lang="en-US" dirty="0" err="1"/>
              <a:t>www.url.org</a:t>
            </a:r>
            <a:endParaRPr lang="en-US" dirty="0"/>
          </a:p>
        </p:txBody>
      </p:sp>
    </p:spTree>
    <p:extLst>
      <p:ext uri="{BB962C8B-B14F-4D97-AF65-F5344CB8AC3E}">
        <p14:creationId xmlns:p14="http://schemas.microsoft.com/office/powerpoint/2010/main" val="986725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A83A80-DAC1-C546-AA54-747C55A43F9F}"/>
              </a:ext>
            </a:extLst>
          </p:cNvPr>
          <p:cNvSpPr/>
          <p:nvPr userDrawn="1"/>
        </p:nvSpPr>
        <p:spPr>
          <a:xfrm>
            <a:off x="1205"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49DA89C7-29AA-9F43-A7AC-91CDD8405567}"/>
              </a:ext>
            </a:extLst>
          </p:cNvPr>
          <p:cNvPicPr>
            <a:picLocks noChangeAspect="1"/>
          </p:cNvPicPr>
          <p:nvPr userDrawn="1"/>
        </p:nvPicPr>
        <p:blipFill rotWithShape="1">
          <a:blip r:embed="rId2">
            <a:extLst>
              <a:ext uri="{28A0092B-C50C-407E-A947-70E740481C1C}">
                <a14:useLocalDpi xmlns:a14="http://schemas.microsoft.com/office/drawing/2010/main"/>
              </a:ext>
            </a:extLst>
          </a:blip>
          <a:srcRect r="87764"/>
          <a:stretch/>
        </p:blipFill>
        <p:spPr>
          <a:xfrm>
            <a:off x="0" y="0"/>
            <a:ext cx="1134533" cy="6858000"/>
          </a:xfrm>
          <a:prstGeom prst="rect">
            <a:avLst/>
          </a:prstGeom>
        </p:spPr>
      </p:pic>
      <p:sp>
        <p:nvSpPr>
          <p:cNvPr id="23" name="Text Placeholder 22">
            <a:extLst>
              <a:ext uri="{FF2B5EF4-FFF2-40B4-BE49-F238E27FC236}">
                <a16:creationId xmlns:a16="http://schemas.microsoft.com/office/drawing/2014/main" id="{3AFE1A39-141E-B541-9E36-7F071A9CFEF4}"/>
              </a:ext>
            </a:extLst>
          </p:cNvPr>
          <p:cNvSpPr>
            <a:spLocks noGrp="1"/>
          </p:cNvSpPr>
          <p:nvPr>
            <p:ph type="body" sz="quarter" idx="10" hasCustomPrompt="1"/>
          </p:nvPr>
        </p:nvSpPr>
        <p:spPr>
          <a:xfrm>
            <a:off x="1552575" y="884879"/>
            <a:ext cx="9662335" cy="548331"/>
          </a:xfrm>
        </p:spPr>
        <p:txBody>
          <a:bodyPr>
            <a:noAutofit/>
          </a:bodyPr>
          <a:lstStyle>
            <a:lvl1pPr>
              <a:defRPr sz="4000" b="1">
                <a:solidFill>
                  <a:schemeClr val="tx1"/>
                </a:solidFill>
              </a:defRPr>
            </a:lvl1pPr>
          </a:lstStyle>
          <a:p>
            <a:pPr lvl="0"/>
            <a:r>
              <a:rPr lang="en-US" dirty="0"/>
              <a:t>Contents</a:t>
            </a:r>
          </a:p>
        </p:txBody>
      </p:sp>
      <p:sp>
        <p:nvSpPr>
          <p:cNvPr id="24" name="Text Placeholder 22">
            <a:extLst>
              <a:ext uri="{FF2B5EF4-FFF2-40B4-BE49-F238E27FC236}">
                <a16:creationId xmlns:a16="http://schemas.microsoft.com/office/drawing/2014/main" id="{178177CF-C222-D747-958B-C4FE2DC9C624}"/>
              </a:ext>
            </a:extLst>
          </p:cNvPr>
          <p:cNvSpPr>
            <a:spLocks noGrp="1"/>
          </p:cNvSpPr>
          <p:nvPr>
            <p:ph type="body" sz="quarter" idx="11" hasCustomPrompt="1"/>
          </p:nvPr>
        </p:nvSpPr>
        <p:spPr>
          <a:xfrm>
            <a:off x="1552575" y="1835285"/>
            <a:ext cx="9662335" cy="4345020"/>
          </a:xfrm>
        </p:spPr>
        <p:txBody>
          <a:bodyPr>
            <a:noAutofit/>
          </a:bodyPr>
          <a:lstStyle>
            <a:lvl1pPr>
              <a:spcAft>
                <a:spcPts val="432"/>
              </a:spcAft>
              <a:defRPr sz="1800" b="1">
                <a:solidFill>
                  <a:schemeClr val="tx1"/>
                </a:solidFill>
              </a:defRPr>
            </a:lvl1pPr>
          </a:lstStyle>
          <a:p>
            <a:pPr lvl="0"/>
            <a:r>
              <a:rPr lang="en-US" dirty="0"/>
              <a:t>Contents</a:t>
            </a:r>
          </a:p>
        </p:txBody>
      </p:sp>
    </p:spTree>
    <p:extLst>
      <p:ext uri="{BB962C8B-B14F-4D97-AF65-F5344CB8AC3E}">
        <p14:creationId xmlns:p14="http://schemas.microsoft.com/office/powerpoint/2010/main" val="354855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slide">
    <p:bg>
      <p:bgPr>
        <a:solidFill>
          <a:srgbClr val="FFFFFF"/>
        </a:solidFill>
        <a:effectLst/>
      </p:bgPr>
    </p:bg>
    <p:spTree>
      <p:nvGrpSpPr>
        <p:cNvPr id="1" name=""/>
        <p:cNvGrpSpPr/>
        <p:nvPr/>
      </p:nvGrpSpPr>
      <p:grpSpPr>
        <a:xfrm>
          <a:off x="0" y="0"/>
          <a:ext cx="0" cy="0"/>
          <a:chOff x="0" y="0"/>
          <a:chExt cx="0" cy="0"/>
        </a:xfrm>
      </p:grpSpPr>
      <p:sp>
        <p:nvSpPr>
          <p:cNvPr id="6" name="Text Placeholder 2"/>
          <p:cNvSpPr>
            <a:spLocks noGrp="1"/>
          </p:cNvSpPr>
          <p:nvPr>
            <p:ph idx="1" hasCustomPrompt="1"/>
          </p:nvPr>
        </p:nvSpPr>
        <p:spPr>
          <a:xfrm>
            <a:off x="609600" y="1907689"/>
            <a:ext cx="10972800" cy="397478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chemeClr val="accent4"/>
              </a:buClr>
              <a:buSzTx/>
              <a:buFont typeface="Arial"/>
              <a:buChar char="•"/>
              <a:tabLst/>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
                <a:schemeClr val="accent4"/>
              </a:buClr>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
                <a:schemeClr val="accent4"/>
              </a:buClr>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
                <a:schemeClr val="accent4"/>
              </a:buClr>
              <a:buSzTx/>
              <a:buFont typeface="Arial"/>
              <a:buChar char="•"/>
              <a:tabLst/>
              <a:defRPr/>
            </a:pPr>
            <a:r>
              <a:rPr lang="en-US" dirty="0"/>
              <a:t>Click to edit bullets</a:t>
            </a:r>
          </a:p>
          <a:p>
            <a:pPr lvl="0"/>
            <a:endParaRPr lang="en-US" dirty="0"/>
          </a:p>
          <a:p>
            <a:pPr lvl="0"/>
            <a:endParaRPr lang="en-US" dirty="0"/>
          </a:p>
          <a:p>
            <a:pPr lvl="0"/>
            <a:endParaRPr lang="en-US" dirty="0"/>
          </a:p>
          <a:p>
            <a:pPr lvl="0"/>
            <a:endParaRPr lang="en-US" dirty="0"/>
          </a:p>
        </p:txBody>
      </p:sp>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67753"/>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4">
            <a:extLst>
              <a:ext uri="{FF2B5EF4-FFF2-40B4-BE49-F238E27FC236}">
                <a16:creationId xmlns:a16="http://schemas.microsoft.com/office/drawing/2014/main" id="{BFB26E75-5733-7440-B300-5CDCBD0E4738}"/>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r>
              <a:rPr lang="en-US"/>
              <a:t>Presentation title</a:t>
            </a:r>
            <a:endParaRPr lang="en-US" dirty="0"/>
          </a:p>
        </p:txBody>
      </p:sp>
      <p:sp>
        <p:nvSpPr>
          <p:cNvPr id="8" name="Text Placeholder 2">
            <a:extLst>
              <a:ext uri="{FF2B5EF4-FFF2-40B4-BE49-F238E27FC236}">
                <a16:creationId xmlns:a16="http://schemas.microsoft.com/office/drawing/2014/main" id="{C5E0A264-8114-264F-B38F-087BD19FAD61}"/>
              </a:ext>
            </a:extLst>
          </p:cNvPr>
          <p:cNvSpPr>
            <a:spLocks noGrp="1"/>
          </p:cNvSpPr>
          <p:nvPr>
            <p:ph type="body" sz="quarter" idx="14" hasCustomPrompt="1"/>
          </p:nvPr>
        </p:nvSpPr>
        <p:spPr>
          <a:xfrm>
            <a:off x="609600" y="1138208"/>
            <a:ext cx="10972800" cy="393825"/>
          </a:xfrm>
        </p:spPr>
        <p:txBody>
          <a:bodyPr/>
          <a:lstStyle>
            <a:lvl1pPr>
              <a:defRPr sz="2300" b="1">
                <a:solidFill>
                  <a:schemeClr val="accent4"/>
                </a:solidFill>
              </a:defRPr>
            </a:lvl1pPr>
          </a:lstStyle>
          <a:p>
            <a:pPr lvl="0"/>
            <a:r>
              <a:rPr lang="en-GB" dirty="0"/>
              <a:t>Click to edit subtitle</a:t>
            </a:r>
            <a:endParaRPr lang="en-US" dirty="0"/>
          </a:p>
        </p:txBody>
      </p:sp>
      <p:sp>
        <p:nvSpPr>
          <p:cNvPr id="9" name="Text Placeholder 2">
            <a:extLst>
              <a:ext uri="{FF2B5EF4-FFF2-40B4-BE49-F238E27FC236}">
                <a16:creationId xmlns:a16="http://schemas.microsoft.com/office/drawing/2014/main" id="{9BE94651-993E-4143-B2C4-F60A9768E335}"/>
              </a:ext>
            </a:extLst>
          </p:cNvPr>
          <p:cNvSpPr>
            <a:spLocks noGrp="1"/>
          </p:cNvSpPr>
          <p:nvPr>
            <p:ph type="body" sz="quarter" idx="17" hasCustomPrompt="1"/>
          </p:nvPr>
        </p:nvSpPr>
        <p:spPr>
          <a:xfrm>
            <a:off x="609600" y="370112"/>
            <a:ext cx="10972800" cy="596722"/>
          </a:xfrm>
        </p:spPr>
        <p:txBody>
          <a:bodyPr/>
          <a:lstStyle>
            <a:lvl1pPr>
              <a:defRPr sz="4000" b="1">
                <a:solidFill>
                  <a:schemeClr val="accent4"/>
                </a:solidFill>
              </a:defRPr>
            </a:lvl1pPr>
          </a:lstStyle>
          <a:p>
            <a:pPr lvl="0"/>
            <a:r>
              <a:rPr lang="en-GB" dirty="0"/>
              <a:t>Click to edit title</a:t>
            </a:r>
            <a:endParaRPr lang="en-US" dirty="0"/>
          </a:p>
        </p:txBody>
      </p:sp>
      <p:pic>
        <p:nvPicPr>
          <p:cNvPr id="15" name="Picture 14">
            <a:extLst>
              <a:ext uri="{FF2B5EF4-FFF2-40B4-BE49-F238E27FC236}">
                <a16:creationId xmlns:a16="http://schemas.microsoft.com/office/drawing/2014/main" id="{D0CD5BA8-1F48-6C46-8325-4E8A3177142D}"/>
              </a:ext>
            </a:extLst>
          </p:cNvPr>
          <p:cNvPicPr>
            <a:picLocks noChangeAspect="1"/>
          </p:cNvPicPr>
          <p:nvPr userDrawn="1"/>
        </p:nvPicPr>
        <p:blipFill>
          <a:blip r:embed="rId2"/>
          <a:stretch>
            <a:fillRect/>
          </a:stretch>
        </p:blipFill>
        <p:spPr>
          <a:xfrm>
            <a:off x="10932105" y="5884126"/>
            <a:ext cx="741600" cy="741600"/>
          </a:xfrm>
          <a:prstGeom prst="rect">
            <a:avLst/>
          </a:prstGeom>
        </p:spPr>
      </p:pic>
    </p:spTree>
    <p:extLst>
      <p:ext uri="{BB962C8B-B14F-4D97-AF65-F5344CB8AC3E}">
        <p14:creationId xmlns:p14="http://schemas.microsoft.com/office/powerpoint/2010/main" val="400999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2DA8248-823E-4145-8735-648DE2618C4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DD293580-4162-404C-9CD3-8B0E6EF364AB}"/>
              </a:ext>
            </a:extLst>
          </p:cNvPr>
          <p:cNvSpPr/>
          <p:nvPr userDrawn="1"/>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6"/>
              </a:solidFill>
            </a:endParaRPr>
          </a:p>
        </p:txBody>
      </p:sp>
      <p:pic>
        <p:nvPicPr>
          <p:cNvPr id="10" name="Picture 9">
            <a:extLst>
              <a:ext uri="{FF2B5EF4-FFF2-40B4-BE49-F238E27FC236}">
                <a16:creationId xmlns:a16="http://schemas.microsoft.com/office/drawing/2014/main" id="{A46FE2B6-4714-2844-A91D-3767B9400F47}"/>
              </a:ext>
            </a:extLst>
          </p:cNvPr>
          <p:cNvPicPr>
            <a:picLocks noChangeAspect="1"/>
          </p:cNvPicPr>
          <p:nvPr userDrawn="1"/>
        </p:nvPicPr>
        <p:blipFill rotWithShape="1">
          <a:blip r:embed="rId3">
            <a:extLst>
              <a:ext uri="{28A0092B-C50C-407E-A947-70E740481C1C}">
                <a14:useLocalDpi xmlns:a14="http://schemas.microsoft.com/office/drawing/2010/main"/>
              </a:ext>
            </a:extLst>
          </a:blip>
          <a:srcRect l="2" r="100"/>
          <a:stretch/>
        </p:blipFill>
        <p:spPr>
          <a:xfrm>
            <a:off x="0" y="0"/>
            <a:ext cx="9262533" cy="6858000"/>
          </a:xfrm>
          <a:prstGeom prst="rect">
            <a:avLst/>
          </a:prstGeom>
        </p:spPr>
      </p:pic>
      <p:sp>
        <p:nvSpPr>
          <p:cNvPr id="11" name="Rectangle 10">
            <a:extLst>
              <a:ext uri="{FF2B5EF4-FFF2-40B4-BE49-F238E27FC236}">
                <a16:creationId xmlns:a16="http://schemas.microsoft.com/office/drawing/2014/main" id="{C6AED835-7B05-F842-A92A-84E522B408AD}"/>
              </a:ext>
            </a:extLst>
          </p:cNvPr>
          <p:cNvSpPr/>
          <p:nvPr userDrawn="1"/>
        </p:nvSpPr>
        <p:spPr>
          <a:xfrm>
            <a:off x="1" y="0"/>
            <a:ext cx="1126308"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accent5"/>
              </a:solidFill>
            </a:endParaRPr>
          </a:p>
        </p:txBody>
      </p:sp>
      <p:sp>
        <p:nvSpPr>
          <p:cNvPr id="12" name="Text Placeholder 10">
            <a:extLst>
              <a:ext uri="{FF2B5EF4-FFF2-40B4-BE49-F238E27FC236}">
                <a16:creationId xmlns:a16="http://schemas.microsoft.com/office/drawing/2014/main" id="{F403ADAD-236F-9A42-9FCA-14ED08297655}"/>
              </a:ext>
            </a:extLst>
          </p:cNvPr>
          <p:cNvSpPr>
            <a:spLocks noGrp="1"/>
          </p:cNvSpPr>
          <p:nvPr>
            <p:ph type="body" sz="quarter" idx="13" hasCustomPrompt="1"/>
          </p:nvPr>
        </p:nvSpPr>
        <p:spPr>
          <a:xfrm>
            <a:off x="1772054" y="3055983"/>
            <a:ext cx="7371946" cy="615553"/>
          </a:xfrm>
        </p:spPr>
        <p:txBody>
          <a:bodyPr wrap="square" anchor="t" anchorCtr="0">
            <a:spAutoFit/>
          </a:bodyPr>
          <a:lstStyle>
            <a:lvl1pPr marL="0" indent="0">
              <a:buNone/>
              <a:defRPr sz="4000" b="1" baseline="0">
                <a:solidFill>
                  <a:schemeClr val="tx1"/>
                </a:solidFill>
              </a:defRPr>
            </a:lvl1pPr>
          </a:lstStyle>
          <a:p>
            <a:pPr lvl="0"/>
            <a:r>
              <a:rPr lang="en-GB" dirty="0"/>
              <a:t>Section title</a:t>
            </a:r>
          </a:p>
        </p:txBody>
      </p:sp>
      <p:cxnSp>
        <p:nvCxnSpPr>
          <p:cNvPr id="9" name="Straight Connector 8">
            <a:extLst>
              <a:ext uri="{FF2B5EF4-FFF2-40B4-BE49-F238E27FC236}">
                <a16:creationId xmlns:a16="http://schemas.microsoft.com/office/drawing/2014/main" id="{26B1B8A6-FFC7-4272-99B2-E719E438939B}"/>
              </a:ext>
            </a:extLst>
          </p:cNvPr>
          <p:cNvCxnSpPr/>
          <p:nvPr userDrawn="1"/>
        </p:nvCxnSpPr>
        <p:spPr>
          <a:xfrm>
            <a:off x="1772054" y="2664823"/>
            <a:ext cx="1329629" cy="0"/>
          </a:xfrm>
          <a:prstGeom prst="line">
            <a:avLst/>
          </a:prstGeom>
          <a:ln w="1079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9990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 slide">
    <p:bg>
      <p:bgPr>
        <a:solidFill>
          <a:srgbClr val="FFFFFF"/>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70CA982-4522-C643-8503-10A502D79893}"/>
              </a:ext>
            </a:extLst>
          </p:cNvPr>
          <p:cNvCxnSpPr/>
          <p:nvPr userDrawn="1"/>
        </p:nvCxnSpPr>
        <p:spPr>
          <a:xfrm>
            <a:off x="0" y="6258128"/>
            <a:ext cx="12192000"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3" name="Footer Placeholder 4">
            <a:extLst>
              <a:ext uri="{FF2B5EF4-FFF2-40B4-BE49-F238E27FC236}">
                <a16:creationId xmlns:a16="http://schemas.microsoft.com/office/drawing/2014/main" id="{BFB26E75-5733-7440-B300-5CDCBD0E4738}"/>
              </a:ext>
            </a:extLst>
          </p:cNvPr>
          <p:cNvSpPr>
            <a:spLocks noGrp="1"/>
          </p:cNvSpPr>
          <p:nvPr>
            <p:ph type="ftr" sz="quarter" idx="3"/>
          </p:nvPr>
        </p:nvSpPr>
        <p:spPr>
          <a:xfrm>
            <a:off x="609601" y="6356351"/>
            <a:ext cx="8780234" cy="365125"/>
          </a:xfrm>
          <a:prstGeom prst="rect">
            <a:avLst/>
          </a:prstGeom>
        </p:spPr>
        <p:txBody>
          <a:bodyPr vert="horz" lIns="91440" tIns="45720" rIns="91440" bIns="45720" rtlCol="0" anchor="t" anchorCtr="0"/>
          <a:lstStyle>
            <a:lvl1pPr algn="r">
              <a:defRPr sz="1000" b="1">
                <a:solidFill>
                  <a:schemeClr val="tx1"/>
                </a:solidFill>
              </a:defRPr>
            </a:lvl1pPr>
          </a:lstStyle>
          <a:p>
            <a:pPr algn="l"/>
            <a:r>
              <a:rPr lang="en-US"/>
              <a:t>Presentation title</a:t>
            </a:r>
            <a:endParaRPr lang="en-US" dirty="0"/>
          </a:p>
        </p:txBody>
      </p:sp>
      <p:sp>
        <p:nvSpPr>
          <p:cNvPr id="14" name="Text Placeholder 2">
            <a:extLst>
              <a:ext uri="{FF2B5EF4-FFF2-40B4-BE49-F238E27FC236}">
                <a16:creationId xmlns:a16="http://schemas.microsoft.com/office/drawing/2014/main" id="{35FF9F46-0664-884E-8EEA-427D96761A66}"/>
              </a:ext>
            </a:extLst>
          </p:cNvPr>
          <p:cNvSpPr>
            <a:spLocks noGrp="1"/>
          </p:cNvSpPr>
          <p:nvPr>
            <p:ph type="body" sz="quarter" idx="17" hasCustomPrompt="1"/>
          </p:nvPr>
        </p:nvSpPr>
        <p:spPr>
          <a:xfrm>
            <a:off x="609600" y="370112"/>
            <a:ext cx="10972800" cy="596722"/>
          </a:xfrm>
        </p:spPr>
        <p:txBody>
          <a:bodyPr/>
          <a:lstStyle>
            <a:lvl1pPr>
              <a:defRPr sz="4000" b="1">
                <a:solidFill>
                  <a:schemeClr val="accent4"/>
                </a:solidFill>
              </a:defRPr>
            </a:lvl1pPr>
          </a:lstStyle>
          <a:p>
            <a:pPr lvl="0"/>
            <a:r>
              <a:rPr lang="en-GB" dirty="0"/>
              <a:t>Click to edit title</a:t>
            </a:r>
            <a:endParaRPr lang="en-US" dirty="0"/>
          </a:p>
        </p:txBody>
      </p:sp>
      <p:sp>
        <p:nvSpPr>
          <p:cNvPr id="9" name="Picture Placeholder 8">
            <a:extLst>
              <a:ext uri="{FF2B5EF4-FFF2-40B4-BE49-F238E27FC236}">
                <a16:creationId xmlns:a16="http://schemas.microsoft.com/office/drawing/2014/main" id="{39D49871-BC87-364E-B189-348F8476A60B}"/>
              </a:ext>
            </a:extLst>
          </p:cNvPr>
          <p:cNvSpPr>
            <a:spLocks noGrp="1"/>
          </p:cNvSpPr>
          <p:nvPr>
            <p:ph type="pic" sz="quarter" idx="18"/>
          </p:nvPr>
        </p:nvSpPr>
        <p:spPr>
          <a:xfrm>
            <a:off x="609600" y="1414414"/>
            <a:ext cx="3419475" cy="1597025"/>
          </a:xfrm>
        </p:spPr>
        <p:txBody>
          <a:bodyPr/>
          <a:lstStyle/>
          <a:p>
            <a:r>
              <a:rPr lang="en-US"/>
              <a:t>Click icon to add picture</a:t>
            </a:r>
            <a:endParaRPr lang="en-US" dirty="0"/>
          </a:p>
        </p:txBody>
      </p:sp>
      <p:sp>
        <p:nvSpPr>
          <p:cNvPr id="15" name="Picture Placeholder 8">
            <a:extLst>
              <a:ext uri="{FF2B5EF4-FFF2-40B4-BE49-F238E27FC236}">
                <a16:creationId xmlns:a16="http://schemas.microsoft.com/office/drawing/2014/main" id="{8759BEB3-D56F-5144-8357-A3E4DE4FF93A}"/>
              </a:ext>
            </a:extLst>
          </p:cNvPr>
          <p:cNvSpPr>
            <a:spLocks noGrp="1"/>
          </p:cNvSpPr>
          <p:nvPr>
            <p:ph type="pic" sz="quarter" idx="19"/>
          </p:nvPr>
        </p:nvSpPr>
        <p:spPr>
          <a:xfrm>
            <a:off x="4371372" y="1414414"/>
            <a:ext cx="3419475" cy="1597025"/>
          </a:xfrm>
        </p:spPr>
        <p:txBody>
          <a:bodyPr/>
          <a:lstStyle/>
          <a:p>
            <a:r>
              <a:rPr lang="en-US"/>
              <a:t>Click icon to add picture</a:t>
            </a:r>
          </a:p>
        </p:txBody>
      </p:sp>
      <p:sp>
        <p:nvSpPr>
          <p:cNvPr id="16" name="Picture Placeholder 8">
            <a:extLst>
              <a:ext uri="{FF2B5EF4-FFF2-40B4-BE49-F238E27FC236}">
                <a16:creationId xmlns:a16="http://schemas.microsoft.com/office/drawing/2014/main" id="{CAA45456-6E13-4946-96D4-A9838D2751A0}"/>
              </a:ext>
            </a:extLst>
          </p:cNvPr>
          <p:cNvSpPr>
            <a:spLocks noGrp="1"/>
          </p:cNvSpPr>
          <p:nvPr>
            <p:ph type="pic" sz="quarter" idx="20"/>
          </p:nvPr>
        </p:nvSpPr>
        <p:spPr>
          <a:xfrm>
            <a:off x="8167869" y="1414414"/>
            <a:ext cx="3419475" cy="1597025"/>
          </a:xfrm>
        </p:spPr>
        <p:txBody>
          <a:bodyPr/>
          <a:lstStyle/>
          <a:p>
            <a:r>
              <a:rPr lang="en-US"/>
              <a:t>Click icon to add picture</a:t>
            </a:r>
          </a:p>
        </p:txBody>
      </p:sp>
      <p:sp>
        <p:nvSpPr>
          <p:cNvPr id="18" name="Text Placeholder 17">
            <a:extLst>
              <a:ext uri="{FF2B5EF4-FFF2-40B4-BE49-F238E27FC236}">
                <a16:creationId xmlns:a16="http://schemas.microsoft.com/office/drawing/2014/main" id="{E6C7E8A3-AFF3-C448-AD07-977595E7E42E}"/>
              </a:ext>
            </a:extLst>
          </p:cNvPr>
          <p:cNvSpPr>
            <a:spLocks noGrp="1"/>
          </p:cNvSpPr>
          <p:nvPr>
            <p:ph type="body" sz="quarter" idx="21" hasCustomPrompt="1"/>
          </p:nvPr>
        </p:nvSpPr>
        <p:spPr>
          <a:xfrm>
            <a:off x="609600" y="3229338"/>
            <a:ext cx="3419475" cy="2463592"/>
          </a:xfrm>
        </p:spPr>
        <p:txBody>
          <a:bodyPr/>
          <a:lstStyle>
            <a:lvl1pPr>
              <a:defRPr>
                <a:solidFill>
                  <a:schemeClr val="tx1"/>
                </a:solidFill>
              </a:defRPr>
            </a:lvl1pPr>
          </a:lstStyle>
          <a:p>
            <a:pPr lvl="0"/>
            <a:r>
              <a:rPr lang="en-US" dirty="0"/>
              <a:t>Body text</a:t>
            </a:r>
          </a:p>
        </p:txBody>
      </p:sp>
      <p:sp>
        <p:nvSpPr>
          <p:cNvPr id="20" name="Text Placeholder 17">
            <a:extLst>
              <a:ext uri="{FF2B5EF4-FFF2-40B4-BE49-F238E27FC236}">
                <a16:creationId xmlns:a16="http://schemas.microsoft.com/office/drawing/2014/main" id="{CAA0D4CC-E23A-6F4B-AB17-FB91DF02FF61}"/>
              </a:ext>
            </a:extLst>
          </p:cNvPr>
          <p:cNvSpPr>
            <a:spLocks noGrp="1"/>
          </p:cNvSpPr>
          <p:nvPr>
            <p:ph type="body" sz="quarter" idx="22" hasCustomPrompt="1"/>
          </p:nvPr>
        </p:nvSpPr>
        <p:spPr>
          <a:xfrm>
            <a:off x="4359797" y="3229338"/>
            <a:ext cx="3419475" cy="2463592"/>
          </a:xfrm>
        </p:spPr>
        <p:txBody>
          <a:bodyPr/>
          <a:lstStyle>
            <a:lvl1pPr>
              <a:defRPr>
                <a:solidFill>
                  <a:schemeClr val="tx1"/>
                </a:solidFill>
              </a:defRPr>
            </a:lvl1pPr>
          </a:lstStyle>
          <a:p>
            <a:pPr lvl="0"/>
            <a:r>
              <a:rPr lang="en-US" dirty="0"/>
              <a:t>Body text</a:t>
            </a:r>
          </a:p>
        </p:txBody>
      </p:sp>
      <p:sp>
        <p:nvSpPr>
          <p:cNvPr id="21" name="Text Placeholder 17">
            <a:extLst>
              <a:ext uri="{FF2B5EF4-FFF2-40B4-BE49-F238E27FC236}">
                <a16:creationId xmlns:a16="http://schemas.microsoft.com/office/drawing/2014/main" id="{A3D93B91-EF54-8C45-A54B-6FC63A7C4AEC}"/>
              </a:ext>
            </a:extLst>
          </p:cNvPr>
          <p:cNvSpPr>
            <a:spLocks noGrp="1"/>
          </p:cNvSpPr>
          <p:nvPr>
            <p:ph type="body" sz="quarter" idx="23" hasCustomPrompt="1"/>
          </p:nvPr>
        </p:nvSpPr>
        <p:spPr>
          <a:xfrm>
            <a:off x="8167868" y="3229338"/>
            <a:ext cx="3419475" cy="2463592"/>
          </a:xfrm>
        </p:spPr>
        <p:txBody>
          <a:bodyPr/>
          <a:lstStyle>
            <a:lvl1pPr>
              <a:defRPr>
                <a:solidFill>
                  <a:schemeClr val="tx1"/>
                </a:solidFill>
              </a:defRPr>
            </a:lvl1pPr>
          </a:lstStyle>
          <a:p>
            <a:pPr lvl="0"/>
            <a:r>
              <a:rPr lang="en-US" dirty="0"/>
              <a:t>Body text</a:t>
            </a:r>
          </a:p>
        </p:txBody>
      </p:sp>
      <p:pic>
        <p:nvPicPr>
          <p:cNvPr id="17" name="Picture 16">
            <a:extLst>
              <a:ext uri="{FF2B5EF4-FFF2-40B4-BE49-F238E27FC236}">
                <a16:creationId xmlns:a16="http://schemas.microsoft.com/office/drawing/2014/main" id="{F5F189FC-7BD0-C94E-8A8F-F10ECA1A1373}"/>
              </a:ext>
            </a:extLst>
          </p:cNvPr>
          <p:cNvPicPr>
            <a:picLocks noChangeAspect="1"/>
          </p:cNvPicPr>
          <p:nvPr userDrawn="1"/>
        </p:nvPicPr>
        <p:blipFill>
          <a:blip r:embed="rId2"/>
          <a:stretch>
            <a:fillRect/>
          </a:stretch>
        </p:blipFill>
        <p:spPr>
          <a:xfrm>
            <a:off x="10932105" y="5884126"/>
            <a:ext cx="741600" cy="741600"/>
          </a:xfrm>
          <a:prstGeom prst="rect">
            <a:avLst/>
          </a:prstGeom>
        </p:spPr>
      </p:pic>
    </p:spTree>
    <p:extLst>
      <p:ext uri="{BB962C8B-B14F-4D97-AF65-F5344CB8AC3E}">
        <p14:creationId xmlns:p14="http://schemas.microsoft.com/office/powerpoint/2010/main" val="364169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lide">
    <p:bg>
      <p:bgPr>
        <a:solidFill>
          <a:srgbClr val="FFFFFF"/>
        </a:solidFill>
        <a:effectLst/>
      </p:bgPr>
    </p:bg>
    <p:spTree>
      <p:nvGrpSpPr>
        <p:cNvPr id="1" name=""/>
        <p:cNvGrpSpPr/>
        <p:nvPr/>
      </p:nvGrpSpPr>
      <p:grpSpPr>
        <a:xfrm>
          <a:off x="0" y="0"/>
          <a:ext cx="0" cy="0"/>
          <a:chOff x="0" y="0"/>
          <a:chExt cx="0" cy="0"/>
        </a:xfrm>
      </p:grpSpPr>
      <p:sp>
        <p:nvSpPr>
          <p:cNvPr id="9" name="Picture Placeholder 11"/>
          <p:cNvSpPr>
            <a:spLocks noGrp="1"/>
          </p:cNvSpPr>
          <p:nvPr>
            <p:ph type="pic" sz="quarter" idx="15"/>
          </p:nvPr>
        </p:nvSpPr>
        <p:spPr>
          <a:xfrm>
            <a:off x="6157384" y="2"/>
            <a:ext cx="6034616" cy="6857998"/>
          </a:xfrm>
        </p:spPr>
        <p:txBody>
          <a:bodyPr/>
          <a:lstStyle>
            <a:lvl1pPr>
              <a:defRPr>
                <a:solidFill>
                  <a:schemeClr val="tx1"/>
                </a:solidFill>
              </a:defRPr>
            </a:lvl1pPr>
          </a:lstStyle>
          <a:p>
            <a:r>
              <a:rPr lang="en-US"/>
              <a:t>Click icon to add picture</a:t>
            </a:r>
            <a:endParaRPr lang="en-US" dirty="0"/>
          </a:p>
        </p:txBody>
      </p:sp>
      <p:sp>
        <p:nvSpPr>
          <p:cNvPr id="6" name="Text Placeholder 2"/>
          <p:cNvSpPr>
            <a:spLocks noGrp="1"/>
          </p:cNvSpPr>
          <p:nvPr>
            <p:ph idx="1" hasCustomPrompt="1"/>
          </p:nvPr>
        </p:nvSpPr>
        <p:spPr>
          <a:xfrm>
            <a:off x="609600" y="1232034"/>
            <a:ext cx="5322197" cy="4552211"/>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chemeClr val="accent4"/>
              </a:buClr>
              <a:buSzTx/>
              <a:buFont typeface="Arial"/>
              <a:buChar char="•"/>
              <a:tabLst/>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bullets</a:t>
            </a:r>
          </a:p>
          <a:p>
            <a:pPr marL="342900" marR="0" lvl="0" indent="-342900" algn="l" defTabSz="457200" rtl="0" eaLnBrk="1" fontAlgn="auto" latinLnBrk="0" hangingPunct="1">
              <a:lnSpc>
                <a:spcPct val="100000"/>
              </a:lnSpc>
              <a:spcBef>
                <a:spcPct val="20000"/>
              </a:spcBef>
              <a:spcAft>
                <a:spcPts val="0"/>
              </a:spcAft>
              <a:buClr>
                <a:schemeClr val="accent4"/>
              </a:buClr>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
                <a:schemeClr val="accent4"/>
              </a:buClr>
              <a:buSzTx/>
              <a:buFont typeface="Arial"/>
              <a:buChar char="•"/>
              <a:tabLst/>
              <a:defRPr/>
            </a:pPr>
            <a:r>
              <a:rPr lang="en-US" dirty="0"/>
              <a:t>Click to edit bullets</a:t>
            </a:r>
          </a:p>
          <a:p>
            <a:pPr marL="342900" marR="0" lvl="0" indent="-342900" algn="l" defTabSz="457200" rtl="0" eaLnBrk="1" fontAlgn="auto" latinLnBrk="0" hangingPunct="1">
              <a:lnSpc>
                <a:spcPct val="100000"/>
              </a:lnSpc>
              <a:spcBef>
                <a:spcPct val="20000"/>
              </a:spcBef>
              <a:spcAft>
                <a:spcPts val="0"/>
              </a:spcAft>
              <a:buClr>
                <a:schemeClr val="accent4"/>
              </a:buClr>
              <a:buSzTx/>
              <a:buFont typeface="Arial"/>
              <a:buChar char="•"/>
              <a:tabLst/>
              <a:defRPr/>
            </a:pPr>
            <a:r>
              <a:rPr lang="en-US" dirty="0"/>
              <a:t>Click to edit bullets</a:t>
            </a:r>
          </a:p>
          <a:p>
            <a:pPr lvl="0"/>
            <a:endParaRPr lang="en-US" dirty="0"/>
          </a:p>
          <a:p>
            <a:pPr lvl="0"/>
            <a:endParaRPr lang="en-US" dirty="0"/>
          </a:p>
        </p:txBody>
      </p:sp>
      <p:cxnSp>
        <p:nvCxnSpPr>
          <p:cNvPr id="14" name="Straight Connector 13">
            <a:extLst>
              <a:ext uri="{FF2B5EF4-FFF2-40B4-BE49-F238E27FC236}">
                <a16:creationId xmlns:a16="http://schemas.microsoft.com/office/drawing/2014/main" id="{95D1A5FE-3C78-B94B-9FF5-934F8E03E0C6}"/>
              </a:ext>
            </a:extLst>
          </p:cNvPr>
          <p:cNvCxnSpPr>
            <a:cxnSpLocks/>
          </p:cNvCxnSpPr>
          <p:nvPr userDrawn="1"/>
        </p:nvCxnSpPr>
        <p:spPr>
          <a:xfrm>
            <a:off x="0" y="6258128"/>
            <a:ext cx="6157384" cy="0"/>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10" name="Footer Placeholder 4">
            <a:extLst>
              <a:ext uri="{FF2B5EF4-FFF2-40B4-BE49-F238E27FC236}">
                <a16:creationId xmlns:a16="http://schemas.microsoft.com/office/drawing/2014/main" id="{980D364E-7763-4FCF-8B7B-F01AD79A3F61}"/>
              </a:ext>
            </a:extLst>
          </p:cNvPr>
          <p:cNvSpPr>
            <a:spLocks noGrp="1"/>
          </p:cNvSpPr>
          <p:nvPr>
            <p:ph type="ftr" sz="quarter" idx="3"/>
          </p:nvPr>
        </p:nvSpPr>
        <p:spPr>
          <a:xfrm>
            <a:off x="609601" y="6356351"/>
            <a:ext cx="5322196" cy="365125"/>
          </a:xfrm>
          <a:prstGeom prst="rect">
            <a:avLst/>
          </a:prstGeom>
        </p:spPr>
        <p:txBody>
          <a:bodyPr vert="horz" lIns="91440" tIns="45720" rIns="91440" bIns="45720" rtlCol="0" anchor="t" anchorCtr="0"/>
          <a:lstStyle>
            <a:lvl1pPr algn="r">
              <a:defRPr sz="1000" b="1">
                <a:solidFill>
                  <a:schemeClr val="tx1"/>
                </a:solidFill>
              </a:defRPr>
            </a:lvl1pPr>
          </a:lstStyle>
          <a:p>
            <a:pPr algn="l"/>
            <a:r>
              <a:rPr lang="en-US"/>
              <a:t>Presentation title</a:t>
            </a:r>
            <a:endParaRPr lang="en-US" dirty="0"/>
          </a:p>
        </p:txBody>
      </p:sp>
      <p:sp>
        <p:nvSpPr>
          <p:cNvPr id="11" name="Text Placeholder 2">
            <a:extLst>
              <a:ext uri="{FF2B5EF4-FFF2-40B4-BE49-F238E27FC236}">
                <a16:creationId xmlns:a16="http://schemas.microsoft.com/office/drawing/2014/main" id="{5DEDF173-0F59-D042-B69B-A9B3E3DAF74A}"/>
              </a:ext>
            </a:extLst>
          </p:cNvPr>
          <p:cNvSpPr>
            <a:spLocks noGrp="1"/>
          </p:cNvSpPr>
          <p:nvPr>
            <p:ph type="body" sz="quarter" idx="17" hasCustomPrompt="1"/>
          </p:nvPr>
        </p:nvSpPr>
        <p:spPr>
          <a:xfrm>
            <a:off x="609600" y="370112"/>
            <a:ext cx="5322197" cy="596722"/>
          </a:xfrm>
        </p:spPr>
        <p:txBody>
          <a:bodyPr/>
          <a:lstStyle>
            <a:lvl1pPr>
              <a:defRPr sz="3000" b="1">
                <a:solidFill>
                  <a:schemeClr val="accent4"/>
                </a:solidFill>
              </a:defRPr>
            </a:lvl1pPr>
          </a:lstStyle>
          <a:p>
            <a:pPr lvl="0"/>
            <a:r>
              <a:rPr lang="en-GB" dirty="0"/>
              <a:t>Click to edit title</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only slide">
    <p:bg>
      <p:bgPr>
        <a:solidFill>
          <a:srgbClr val="FFFFFF"/>
        </a:solidFill>
        <a:effectLst/>
      </p:bgPr>
    </p:bg>
    <p:spTree>
      <p:nvGrpSpPr>
        <p:cNvPr id="1" name=""/>
        <p:cNvGrpSpPr/>
        <p:nvPr/>
      </p:nvGrpSpPr>
      <p:grpSpPr>
        <a:xfrm>
          <a:off x="0" y="0"/>
          <a:ext cx="0" cy="0"/>
          <a:chOff x="0" y="0"/>
          <a:chExt cx="0" cy="0"/>
        </a:xfrm>
      </p:grpSpPr>
      <p:sp>
        <p:nvSpPr>
          <p:cNvPr id="7" name="Picture Placeholder 10"/>
          <p:cNvSpPr>
            <a:spLocks noGrp="1"/>
          </p:cNvSpPr>
          <p:nvPr>
            <p:ph type="pic" sz="quarter" idx="13"/>
          </p:nvPr>
        </p:nvSpPr>
        <p:spPr>
          <a:xfrm>
            <a:off x="0" y="1237513"/>
            <a:ext cx="12192000" cy="5620487"/>
          </a:xfrm>
        </p:spPr>
        <p:txBody>
          <a:bodyPr/>
          <a:lstStyle>
            <a:lvl1pPr>
              <a:defRPr>
                <a:solidFill>
                  <a:schemeClr val="tx1"/>
                </a:solidFill>
              </a:defRPr>
            </a:lvl1pPr>
          </a:lstStyle>
          <a:p>
            <a:r>
              <a:rPr lang="en-US"/>
              <a:t>Click icon to add picture</a:t>
            </a:r>
          </a:p>
        </p:txBody>
      </p:sp>
      <p:sp>
        <p:nvSpPr>
          <p:cNvPr id="9" name="Text Placeholder 2">
            <a:extLst>
              <a:ext uri="{FF2B5EF4-FFF2-40B4-BE49-F238E27FC236}">
                <a16:creationId xmlns:a16="http://schemas.microsoft.com/office/drawing/2014/main" id="{9CF8276F-CE52-294A-A038-63AD5BFFB617}"/>
              </a:ext>
            </a:extLst>
          </p:cNvPr>
          <p:cNvSpPr>
            <a:spLocks noGrp="1"/>
          </p:cNvSpPr>
          <p:nvPr>
            <p:ph type="body" sz="quarter" idx="17" hasCustomPrompt="1"/>
          </p:nvPr>
        </p:nvSpPr>
        <p:spPr>
          <a:xfrm>
            <a:off x="609600" y="370112"/>
            <a:ext cx="10972800" cy="596722"/>
          </a:xfrm>
        </p:spPr>
        <p:txBody>
          <a:bodyPr/>
          <a:lstStyle>
            <a:lvl1pPr>
              <a:defRPr sz="4000" b="1">
                <a:solidFill>
                  <a:schemeClr val="accent4"/>
                </a:solidFill>
              </a:defRPr>
            </a:lvl1pPr>
          </a:lstStyle>
          <a:p>
            <a:pPr lvl="0"/>
            <a:r>
              <a:rPr lang="en-GB" dirty="0"/>
              <a:t>Click to edit title</a:t>
            </a:r>
            <a:endParaRPr lang="en-US" dirty="0"/>
          </a:p>
        </p:txBody>
      </p:sp>
    </p:spTree>
    <p:extLst>
      <p:ext uri="{BB962C8B-B14F-4D97-AF65-F5344CB8AC3E}">
        <p14:creationId xmlns:p14="http://schemas.microsoft.com/office/powerpoint/2010/main" val="4009990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GB" dirty="0"/>
              <a:t>Click to edit Master text styles</a:t>
            </a:r>
          </a:p>
          <a:p>
            <a:pPr lvl="1"/>
            <a:r>
              <a:rPr lang="en-GB" dirty="0"/>
              <a:t>Second level</a:t>
            </a:r>
          </a:p>
        </p:txBody>
      </p:sp>
      <p:sp>
        <p:nvSpPr>
          <p:cNvPr id="5" name="Footer Placeholder 4"/>
          <p:cNvSpPr>
            <a:spLocks noGrp="1"/>
          </p:cNvSpPr>
          <p:nvPr>
            <p:ph type="ftr" sz="quarter" idx="3"/>
          </p:nvPr>
        </p:nvSpPr>
        <p:spPr>
          <a:xfrm>
            <a:off x="464217" y="6356351"/>
            <a:ext cx="8925617" cy="365125"/>
          </a:xfrm>
          <a:prstGeom prst="rect">
            <a:avLst/>
          </a:prstGeom>
        </p:spPr>
        <p:txBody>
          <a:bodyPr vert="horz" lIns="91440" tIns="45720" rIns="91440" bIns="45720" rtlCol="0" anchor="t" anchorCtr="0"/>
          <a:lstStyle>
            <a:lvl1pPr algn="r">
              <a:defRPr sz="1000" b="1">
                <a:solidFill>
                  <a:schemeClr val="tx1"/>
                </a:solidFill>
              </a:defRPr>
            </a:lvl1pPr>
          </a:lstStyle>
          <a:p>
            <a:pPr algn="l"/>
            <a:r>
              <a:rPr lang="en-US"/>
              <a:t>Presentation title</a:t>
            </a:r>
            <a:endParaRPr lang="en-US" dirty="0"/>
          </a:p>
        </p:txBody>
      </p:sp>
    </p:spTree>
    <p:extLst>
      <p:ext uri="{BB962C8B-B14F-4D97-AF65-F5344CB8AC3E}">
        <p14:creationId xmlns:p14="http://schemas.microsoft.com/office/powerpoint/2010/main" val="4288650171"/>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704" r:id="rId3"/>
    <p:sldLayoutId id="2147483670" r:id="rId4"/>
    <p:sldLayoutId id="2147483661" r:id="rId5"/>
    <p:sldLayoutId id="2147483662" r:id="rId6"/>
    <p:sldLayoutId id="2147483672" r:id="rId7"/>
    <p:sldLayoutId id="2147483663" r:id="rId8"/>
    <p:sldLayoutId id="2147483664" r:id="rId9"/>
    <p:sldLayoutId id="2147483671" r:id="rId10"/>
    <p:sldLayoutId id="2147483669" r:id="rId11"/>
  </p:sldLayoutIdLst>
  <p:hf sldNum="0" hdr="0" dt="0"/>
  <p:txStyles>
    <p:titleStyle>
      <a:lvl1pPr algn="l" defTabSz="457200" rtl="0" eaLnBrk="1" latinLnBrk="0" hangingPunct="1">
        <a:spcBef>
          <a:spcPct val="0"/>
        </a:spcBef>
        <a:buNone/>
        <a:defRPr sz="4000" b="1" kern="1200">
          <a:solidFill>
            <a:schemeClr val="accent4"/>
          </a:solidFill>
          <a:latin typeface="+mj-lt"/>
          <a:ea typeface="+mj-ea"/>
          <a:cs typeface="+mj-cs"/>
        </a:defRPr>
      </a:lvl1pPr>
    </p:titleStyle>
    <p:body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9D090B-6639-4031-ACD1-7DE4966F88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093818B-5952-4078-83B7-00065014C3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506EB0A-C8CD-4B71-9E54-4EEAAD0A1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283F96-156D-48D1-AF73-A9ABD1697664}" type="datetimeFigureOut">
              <a:rPr lang="en-GB" smtClean="0"/>
              <a:t>09/10/2020</a:t>
            </a:fld>
            <a:endParaRPr lang="en-GB"/>
          </a:p>
        </p:txBody>
      </p:sp>
      <p:sp>
        <p:nvSpPr>
          <p:cNvPr id="5" name="Footer Placeholder 4">
            <a:extLst>
              <a:ext uri="{FF2B5EF4-FFF2-40B4-BE49-F238E27FC236}">
                <a16:creationId xmlns:a16="http://schemas.microsoft.com/office/drawing/2014/main" id="{C1A8E1DF-1D96-41A0-B740-432C7840A7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a:t>Presentation title</a:t>
            </a:r>
            <a:endParaRPr lang="en-US" dirty="0"/>
          </a:p>
        </p:txBody>
      </p:sp>
      <p:sp>
        <p:nvSpPr>
          <p:cNvPr id="6" name="Slide Number Placeholder 5">
            <a:extLst>
              <a:ext uri="{FF2B5EF4-FFF2-40B4-BE49-F238E27FC236}">
                <a16:creationId xmlns:a16="http://schemas.microsoft.com/office/drawing/2014/main" id="{6599A03D-E292-4705-955E-5E4969560B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D5EAFC-CAC9-4220-8C27-B5CF244FA473}" type="slidenum">
              <a:rPr lang="en-GB" smtClean="0"/>
              <a:t>‹#›</a:t>
            </a:fld>
            <a:endParaRPr lang="en-GB"/>
          </a:p>
        </p:txBody>
      </p:sp>
    </p:spTree>
    <p:extLst>
      <p:ext uri="{BB962C8B-B14F-4D97-AF65-F5344CB8AC3E}">
        <p14:creationId xmlns:p14="http://schemas.microsoft.com/office/powerpoint/2010/main" val="227910740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674" r:id="rId14"/>
    <p:sldLayoutId id="2147483675" r:id="rId15"/>
    <p:sldLayoutId id="2147483676" r:id="rId16"/>
    <p:sldLayoutId id="2147483677" r:id="rId17"/>
    <p:sldLayoutId id="2147483680" r:id="rId18"/>
    <p:sldLayoutId id="2147483681" r:id="rId19"/>
    <p:sldLayoutId id="2147483682" r:id="rId20"/>
    <p:sldLayoutId id="2147483683" r:id="rId21"/>
    <p:sldLayoutId id="2147483684" r:id="rId2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38.sv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emf"/><Relationship Id="rId7" Type="http://schemas.openxmlformats.org/officeDocument/2006/relationships/image" Target="../media/image42.sv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7.emf"/><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8.emf"/></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1.png"/><Relationship Id="rId18" Type="http://schemas.openxmlformats.org/officeDocument/2006/relationships/image" Target="../media/image10.png"/><Relationship Id="rId3" Type="http://schemas.openxmlformats.org/officeDocument/2006/relationships/diagramData" Target="../diagrams/data1.xml"/><Relationship Id="rId21" Type="http://schemas.openxmlformats.org/officeDocument/2006/relationships/image" Target="../media/image18.png"/><Relationship Id="rId7" Type="http://schemas.microsoft.com/office/2007/relationships/diagramDrawing" Target="../diagrams/drawing1.xml"/><Relationship Id="rId12" Type="http://schemas.microsoft.com/office/2007/relationships/diagramDrawing" Target="../diagrams/drawing2.xml"/><Relationship Id="rId17" Type="http://schemas.openxmlformats.org/officeDocument/2006/relationships/image" Target="../media/image15.svg"/><Relationship Id="rId2" Type="http://schemas.openxmlformats.org/officeDocument/2006/relationships/notesSlide" Target="../notesSlides/notesSlide5.xml"/><Relationship Id="rId16" Type="http://schemas.openxmlformats.org/officeDocument/2006/relationships/image" Target="../media/image14.svg"/><Relationship Id="rId20"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3.png"/><Relationship Id="rId10" Type="http://schemas.openxmlformats.org/officeDocument/2006/relationships/diagramQuickStyle" Target="../diagrams/quickStyle2.xml"/><Relationship Id="rId19"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emf"/><Relationship Id="rId7" Type="http://schemas.openxmlformats.org/officeDocument/2006/relationships/image" Target="../media/image26.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4A0B2968-759A-4222-81EA-30C910E1636D}"/>
              </a:ext>
            </a:extLst>
          </p:cNvPr>
          <p:cNvSpPr>
            <a:spLocks/>
          </p:cNvSpPr>
          <p:nvPr/>
        </p:nvSpPr>
        <p:spPr bwMode="auto">
          <a:xfrm>
            <a:off x="0" y="2285347"/>
            <a:ext cx="12206288" cy="2652313"/>
          </a:xfrm>
          <a:custGeom>
            <a:avLst/>
            <a:gdLst>
              <a:gd name="T0" fmla="*/ 0 w 12801"/>
              <a:gd name="T1" fmla="*/ 2042 h 2042"/>
              <a:gd name="T2" fmla="*/ 0 w 12801"/>
              <a:gd name="T3" fmla="*/ 2042 h 2042"/>
              <a:gd name="T4" fmla="*/ 12801 w 12801"/>
              <a:gd name="T5" fmla="*/ 2042 h 2042"/>
              <a:gd name="T6" fmla="*/ 12801 w 12801"/>
              <a:gd name="T7" fmla="*/ 0 h 2042"/>
              <a:gd name="T8" fmla="*/ 0 w 12801"/>
              <a:gd name="T9" fmla="*/ 0 h 2042"/>
              <a:gd name="T10" fmla="*/ 0 w 12801"/>
              <a:gd name="T11" fmla="*/ 2042 h 2042"/>
            </a:gdLst>
            <a:ahLst/>
            <a:cxnLst>
              <a:cxn ang="0">
                <a:pos x="T0" y="T1"/>
              </a:cxn>
              <a:cxn ang="0">
                <a:pos x="T2" y="T3"/>
              </a:cxn>
              <a:cxn ang="0">
                <a:pos x="T4" y="T5"/>
              </a:cxn>
              <a:cxn ang="0">
                <a:pos x="T6" y="T7"/>
              </a:cxn>
              <a:cxn ang="0">
                <a:pos x="T8" y="T9"/>
              </a:cxn>
              <a:cxn ang="0">
                <a:pos x="T10" y="T11"/>
              </a:cxn>
            </a:cxnLst>
            <a:rect l="0" t="0" r="r" b="b"/>
            <a:pathLst>
              <a:path w="12801" h="2042">
                <a:moveTo>
                  <a:pt x="0" y="2042"/>
                </a:moveTo>
                <a:lnTo>
                  <a:pt x="0" y="2042"/>
                </a:lnTo>
                <a:lnTo>
                  <a:pt x="12801" y="2042"/>
                </a:lnTo>
                <a:lnTo>
                  <a:pt x="12801" y="0"/>
                </a:lnTo>
                <a:lnTo>
                  <a:pt x="0" y="0"/>
                </a:lnTo>
                <a:lnTo>
                  <a:pt x="0" y="204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 name="Rectangle 2">
            <a:extLst>
              <a:ext uri="{FF2B5EF4-FFF2-40B4-BE49-F238E27FC236}">
                <a16:creationId xmlns:a16="http://schemas.microsoft.com/office/drawing/2014/main" id="{1DB7917A-132B-4BF1-A5D4-ECE76A42013E}"/>
              </a:ext>
            </a:extLst>
          </p:cNvPr>
          <p:cNvSpPr/>
          <p:nvPr/>
        </p:nvSpPr>
        <p:spPr>
          <a:xfrm>
            <a:off x="-102243" y="-70476"/>
            <a:ext cx="12396486" cy="699959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grpSp>
        <p:nvGrpSpPr>
          <p:cNvPr id="8" name="Group 7">
            <a:extLst>
              <a:ext uri="{FF2B5EF4-FFF2-40B4-BE49-F238E27FC236}">
                <a16:creationId xmlns:a16="http://schemas.microsoft.com/office/drawing/2014/main" id="{5ECE24FD-A103-4713-8E20-7A263022E9D2}"/>
              </a:ext>
            </a:extLst>
          </p:cNvPr>
          <p:cNvGrpSpPr/>
          <p:nvPr/>
        </p:nvGrpSpPr>
        <p:grpSpPr>
          <a:xfrm>
            <a:off x="3434820" y="4272187"/>
            <a:ext cx="5187324" cy="1330945"/>
            <a:chOff x="2513947" y="589396"/>
            <a:chExt cx="5187324" cy="1330945"/>
          </a:xfrm>
        </p:grpSpPr>
        <p:pic>
          <p:nvPicPr>
            <p:cNvPr id="6" name="Picture 5">
              <a:extLst>
                <a:ext uri="{FF2B5EF4-FFF2-40B4-BE49-F238E27FC236}">
                  <a16:creationId xmlns:a16="http://schemas.microsoft.com/office/drawing/2014/main" id="{DA1268ED-76D7-43C6-9E90-4BF36F4215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3947" y="642634"/>
              <a:ext cx="3608240" cy="1277707"/>
            </a:xfrm>
            <a:prstGeom prst="rect">
              <a:avLst/>
            </a:prstGeom>
            <a:noFill/>
            <a:ln>
              <a:noFill/>
            </a:ln>
          </p:spPr>
        </p:pic>
        <p:pic>
          <p:nvPicPr>
            <p:cNvPr id="7" name="Picture 6">
              <a:extLst>
                <a:ext uri="{FF2B5EF4-FFF2-40B4-BE49-F238E27FC236}">
                  <a16:creationId xmlns:a16="http://schemas.microsoft.com/office/drawing/2014/main" id="{AB6BF268-5988-481B-8378-863AC8BBCDE8}"/>
                </a:ext>
              </a:extLst>
            </p:cNvPr>
            <p:cNvPicPr>
              <a:picLocks noChangeAspect="1"/>
            </p:cNvPicPr>
            <p:nvPr/>
          </p:nvPicPr>
          <p:blipFill>
            <a:blip r:embed="rId4"/>
            <a:stretch>
              <a:fillRect/>
            </a:stretch>
          </p:blipFill>
          <p:spPr>
            <a:xfrm>
              <a:off x="6370326" y="589396"/>
              <a:ext cx="1330945" cy="1330945"/>
            </a:xfrm>
            <a:prstGeom prst="rect">
              <a:avLst/>
            </a:prstGeom>
          </p:spPr>
        </p:pic>
      </p:grpSp>
      <p:sp>
        <p:nvSpPr>
          <p:cNvPr id="10" name="Freeform 7">
            <a:extLst>
              <a:ext uri="{FF2B5EF4-FFF2-40B4-BE49-F238E27FC236}">
                <a16:creationId xmlns:a16="http://schemas.microsoft.com/office/drawing/2014/main" id="{792030CF-B2CA-426C-AC1F-860AE0F50D93}"/>
              </a:ext>
            </a:extLst>
          </p:cNvPr>
          <p:cNvSpPr>
            <a:spLocks/>
          </p:cNvSpPr>
          <p:nvPr/>
        </p:nvSpPr>
        <p:spPr bwMode="auto">
          <a:xfrm>
            <a:off x="-191294" y="534909"/>
            <a:ext cx="12574588" cy="2652313"/>
          </a:xfrm>
          <a:custGeom>
            <a:avLst/>
            <a:gdLst>
              <a:gd name="T0" fmla="*/ 0 w 12801"/>
              <a:gd name="T1" fmla="*/ 2042 h 2042"/>
              <a:gd name="T2" fmla="*/ 0 w 12801"/>
              <a:gd name="T3" fmla="*/ 2042 h 2042"/>
              <a:gd name="T4" fmla="*/ 12801 w 12801"/>
              <a:gd name="T5" fmla="*/ 2042 h 2042"/>
              <a:gd name="T6" fmla="*/ 12801 w 12801"/>
              <a:gd name="T7" fmla="*/ 0 h 2042"/>
              <a:gd name="T8" fmla="*/ 0 w 12801"/>
              <a:gd name="T9" fmla="*/ 0 h 2042"/>
              <a:gd name="T10" fmla="*/ 0 w 12801"/>
              <a:gd name="T11" fmla="*/ 2042 h 2042"/>
            </a:gdLst>
            <a:ahLst/>
            <a:cxnLst>
              <a:cxn ang="0">
                <a:pos x="T0" y="T1"/>
              </a:cxn>
              <a:cxn ang="0">
                <a:pos x="T2" y="T3"/>
              </a:cxn>
              <a:cxn ang="0">
                <a:pos x="T4" y="T5"/>
              </a:cxn>
              <a:cxn ang="0">
                <a:pos x="T6" y="T7"/>
              </a:cxn>
              <a:cxn ang="0">
                <a:pos x="T8" y="T9"/>
              </a:cxn>
              <a:cxn ang="0">
                <a:pos x="T10" y="T11"/>
              </a:cxn>
            </a:cxnLst>
            <a:rect l="0" t="0" r="r" b="b"/>
            <a:pathLst>
              <a:path w="12801" h="2042">
                <a:moveTo>
                  <a:pt x="0" y="2042"/>
                </a:moveTo>
                <a:lnTo>
                  <a:pt x="0" y="2042"/>
                </a:lnTo>
                <a:lnTo>
                  <a:pt x="12801" y="2042"/>
                </a:lnTo>
                <a:lnTo>
                  <a:pt x="12801" y="0"/>
                </a:lnTo>
                <a:lnTo>
                  <a:pt x="0" y="0"/>
                </a:lnTo>
                <a:lnTo>
                  <a:pt x="0" y="2042"/>
                </a:lnTo>
                <a:close/>
              </a:path>
            </a:pathLst>
          </a:custGeom>
          <a:solidFill>
            <a:srgbClr val="87CE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ext Placeholder 1"/>
          <p:cNvSpPr>
            <a:spLocks noGrp="1"/>
          </p:cNvSpPr>
          <p:nvPr>
            <p:ph type="body" sz="quarter" idx="4294967295"/>
          </p:nvPr>
        </p:nvSpPr>
        <p:spPr>
          <a:xfrm>
            <a:off x="0" y="797669"/>
            <a:ext cx="12192000" cy="3764172"/>
          </a:xfrm>
        </p:spPr>
        <p:txBody>
          <a:bodyPr/>
          <a:lstStyle/>
          <a:p>
            <a:pPr algn="ctr"/>
            <a:r>
              <a:rPr lang="en-US" sz="4400" dirty="0"/>
              <a:t>Welcome to the </a:t>
            </a:r>
            <a:r>
              <a:rPr lang="en-GB" sz="4400" b="1" dirty="0"/>
              <a:t>Global Nutrition Report </a:t>
            </a:r>
            <a:br>
              <a:rPr lang="en-GB" sz="4400" b="1" dirty="0"/>
            </a:br>
            <a:r>
              <a:rPr lang="en-GB" sz="4400" dirty="0"/>
              <a:t>and </a:t>
            </a:r>
            <a:r>
              <a:rPr lang="en-GB" sz="4400" b="1" dirty="0"/>
              <a:t>All-Party Parliamentary Group </a:t>
            </a:r>
            <a:r>
              <a:rPr lang="en-GB" sz="4400" dirty="0"/>
              <a:t>on </a:t>
            </a:r>
            <a:r>
              <a:rPr lang="en-GB" sz="4400" b="1" dirty="0"/>
              <a:t>Nutrition for Growth </a:t>
            </a:r>
            <a:r>
              <a:rPr lang="en-GB" sz="4400" dirty="0"/>
              <a:t>online event</a:t>
            </a:r>
          </a:p>
          <a:p>
            <a:pPr algn="ctr"/>
            <a:endParaRPr lang="en-GB" sz="4400" b="1" dirty="0"/>
          </a:p>
          <a:p>
            <a:endParaRPr lang="en-US" sz="4400" dirty="0"/>
          </a:p>
          <a:p>
            <a:endParaRPr lang="en-US" sz="4400" dirty="0"/>
          </a:p>
        </p:txBody>
      </p:sp>
    </p:spTree>
    <p:extLst>
      <p:ext uri="{BB962C8B-B14F-4D97-AF65-F5344CB8AC3E}">
        <p14:creationId xmlns:p14="http://schemas.microsoft.com/office/powerpoint/2010/main" val="4277809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a:extLst>
              <a:ext uri="{FF2B5EF4-FFF2-40B4-BE49-F238E27FC236}">
                <a16:creationId xmlns:a16="http://schemas.microsoft.com/office/drawing/2014/main" id="{2B89B57D-0BBE-4C24-913E-0A3D8AA9477F}"/>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75C6D"/>
                </a:solidFill>
                <a:effectLst/>
                <a:uLnTx/>
                <a:uFillTx/>
                <a:latin typeface="Arial"/>
                <a:ea typeface="+mn-ea"/>
                <a:cs typeface="+mn-cs"/>
              </a:rPr>
              <a:t>Source: </a:t>
            </a:r>
            <a:r>
              <a:rPr kumimoji="0" lang="en-GB" sz="1000" b="0" i="0" u="none" strike="noStrike" kern="1200" cap="none" spc="0" normalizeH="0" baseline="0" noProof="0" dirty="0">
                <a:ln>
                  <a:noFill/>
                </a:ln>
                <a:solidFill>
                  <a:srgbClr val="475C6D"/>
                </a:solidFill>
                <a:effectLst/>
                <a:uLnTx/>
                <a:uFillTx/>
                <a:latin typeface="Arial"/>
                <a:ea typeface="+mn-ea"/>
                <a:cs typeface="+mn-cs"/>
              </a:rPr>
              <a:t>Global Burden of Disease, 2016.</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75C6D"/>
                </a:solidFill>
                <a:effectLst/>
                <a:uLnTx/>
                <a:uFillTx/>
                <a:latin typeface="Arial"/>
                <a:ea typeface="+mn-ea"/>
                <a:cs typeface="+mn-cs"/>
              </a:rPr>
              <a:t>Notes: </a:t>
            </a:r>
            <a:r>
              <a:rPr kumimoji="0" lang="en-GB" sz="1000" b="0" i="0" u="none" strike="noStrike" kern="1200" cap="none" spc="0" normalizeH="0" baseline="0" noProof="0" dirty="0">
                <a:ln>
                  <a:noFill/>
                </a:ln>
                <a:solidFill>
                  <a:srgbClr val="475C6D"/>
                </a:solidFill>
                <a:effectLst/>
                <a:uLnTx/>
                <a:uFillTx/>
                <a:latin typeface="Arial"/>
                <a:ea typeface="+mn-ea"/>
                <a:cs typeface="+mn-cs"/>
              </a:rPr>
              <a:t>Men and women aged 25 and older. </a:t>
            </a:r>
            <a:endParaRPr kumimoji="0" lang="en-US" sz="1000" b="0" i="0" u="none" strike="noStrike" kern="1200" cap="none" spc="0" normalizeH="0" baseline="0" noProof="0" dirty="0">
              <a:ln>
                <a:noFill/>
              </a:ln>
              <a:solidFill>
                <a:srgbClr val="475C6D"/>
              </a:solidFill>
              <a:effectLst/>
              <a:uLnTx/>
              <a:uFillTx/>
              <a:latin typeface="Arial"/>
              <a:ea typeface="+mn-ea"/>
              <a:cs typeface="+mn-cs"/>
            </a:endParaRPr>
          </a:p>
        </p:txBody>
      </p:sp>
      <p:sp>
        <p:nvSpPr>
          <p:cNvPr id="9" name="Text Placeholder 4">
            <a:extLst>
              <a:ext uri="{FF2B5EF4-FFF2-40B4-BE49-F238E27FC236}">
                <a16:creationId xmlns:a16="http://schemas.microsoft.com/office/drawing/2014/main" id="{800D7550-57B2-4C45-804F-6F272BE2EEC8}"/>
              </a:ext>
            </a:extLst>
          </p:cNvPr>
          <p:cNvSpPr txBox="1">
            <a:spLocks/>
          </p:cNvSpPr>
          <p:nvPr/>
        </p:nvSpPr>
        <p:spPr>
          <a:xfrm>
            <a:off x="506730" y="111815"/>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dirty="0">
                <a:solidFill>
                  <a:srgbClr val="007495"/>
                </a:solidFill>
                <a:latin typeface="Arial"/>
              </a:rPr>
              <a:t>Diets are suboptimal everywhere </a:t>
            </a:r>
          </a:p>
        </p:txBody>
      </p:sp>
      <p:sp>
        <p:nvSpPr>
          <p:cNvPr id="11" name="Text Placeholder 3">
            <a:extLst>
              <a:ext uri="{FF2B5EF4-FFF2-40B4-BE49-F238E27FC236}">
                <a16:creationId xmlns:a16="http://schemas.microsoft.com/office/drawing/2014/main" id="{1DAF534B-924E-4BB9-A9F0-271A4112F57F}"/>
              </a:ext>
            </a:extLst>
          </p:cNvPr>
          <p:cNvSpPr txBox="1">
            <a:spLocks/>
          </p:cNvSpPr>
          <p:nvPr/>
        </p:nvSpPr>
        <p:spPr>
          <a:xfrm>
            <a:off x="499111" y="791662"/>
            <a:ext cx="10972800" cy="39382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3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b="1" i="0" u="none" strike="noStrike" kern="1200" cap="none" spc="0" normalizeH="0" baseline="0" noProof="0" dirty="0">
                <a:ln>
                  <a:noFill/>
                </a:ln>
                <a:solidFill>
                  <a:srgbClr val="DE5D09"/>
                </a:solidFill>
                <a:effectLst/>
                <a:uLnTx/>
                <a:uFillTx/>
                <a:latin typeface="Arial"/>
                <a:ea typeface="+mn-ea"/>
                <a:cs typeface="+mn-cs"/>
              </a:rPr>
              <a:t>Fruit and vegetable consumption is less than </a:t>
            </a:r>
            <a:r>
              <a:rPr lang="en-US" dirty="0">
                <a:solidFill>
                  <a:srgbClr val="DE5D09"/>
                </a:solidFill>
                <a:latin typeface="Arial"/>
              </a:rPr>
              <a:t>3 </a:t>
            </a:r>
            <a:r>
              <a:rPr kumimoji="0" lang="en-US" b="1" i="0" u="none" strike="noStrike" kern="1200" cap="none" spc="0" normalizeH="0" baseline="0" noProof="0" dirty="0">
                <a:ln>
                  <a:noFill/>
                </a:ln>
                <a:solidFill>
                  <a:srgbClr val="DE5D09"/>
                </a:solidFill>
                <a:effectLst/>
                <a:uLnTx/>
                <a:uFillTx/>
                <a:latin typeface="Arial"/>
                <a:ea typeface="+mn-ea"/>
                <a:cs typeface="+mn-cs"/>
              </a:rPr>
              <a:t>servings/</a:t>
            </a:r>
            <a:r>
              <a:rPr lang="en-US" dirty="0">
                <a:solidFill>
                  <a:srgbClr val="DE5D09"/>
                </a:solidFill>
                <a:latin typeface="Arial"/>
              </a:rPr>
              <a:t>day in the UK </a:t>
            </a:r>
            <a:endParaRPr kumimoji="0" lang="en-US" b="1" i="0" u="none" strike="noStrike" kern="1200" cap="none" spc="0" normalizeH="0" baseline="0" noProof="0" dirty="0">
              <a:ln>
                <a:noFill/>
              </a:ln>
              <a:solidFill>
                <a:srgbClr val="DE5D09"/>
              </a:solidFill>
              <a:effectLst/>
              <a:uLnTx/>
              <a:uFillTx/>
              <a:latin typeface="Arial"/>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en-US" b="1" i="0" u="none" strike="noStrike" kern="1200" cap="none" spc="0" normalizeH="0" baseline="0" noProof="0" dirty="0">
              <a:ln>
                <a:noFill/>
              </a:ln>
              <a:solidFill>
                <a:srgbClr val="DE5D09"/>
              </a:solidFill>
              <a:effectLst/>
              <a:uLnTx/>
              <a:uFillTx/>
              <a:latin typeface="Arial"/>
              <a:ea typeface="+mn-ea"/>
              <a:cs typeface="+mn-cs"/>
            </a:endParaRPr>
          </a:p>
        </p:txBody>
      </p:sp>
      <p:pic>
        <p:nvPicPr>
          <p:cNvPr id="6" name="Picture 5" descr="A screenshot of a cell phone&#10;&#10;Description automatically generated">
            <a:extLst>
              <a:ext uri="{FF2B5EF4-FFF2-40B4-BE49-F238E27FC236}">
                <a16:creationId xmlns:a16="http://schemas.microsoft.com/office/drawing/2014/main" id="{BC52E41A-647B-4312-8E13-2A6D339D8247}"/>
              </a:ext>
            </a:extLst>
          </p:cNvPr>
          <p:cNvPicPr>
            <a:picLocks noChangeAspect="1"/>
          </p:cNvPicPr>
          <p:nvPr/>
        </p:nvPicPr>
        <p:blipFill>
          <a:blip r:embed="rId3"/>
          <a:stretch>
            <a:fillRect/>
          </a:stretch>
        </p:blipFill>
        <p:spPr>
          <a:xfrm>
            <a:off x="499111" y="1354717"/>
            <a:ext cx="11139970" cy="4524684"/>
          </a:xfrm>
          <a:prstGeom prst="rect">
            <a:avLst/>
          </a:prstGeom>
        </p:spPr>
      </p:pic>
    </p:spTree>
    <p:extLst>
      <p:ext uri="{BB962C8B-B14F-4D97-AF65-F5344CB8AC3E}">
        <p14:creationId xmlns:p14="http://schemas.microsoft.com/office/powerpoint/2010/main" val="544591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8A016-FB99-4F17-94E4-A04ADBDC4704}"/>
              </a:ext>
            </a:extLst>
          </p:cNvPr>
          <p:cNvSpPr>
            <a:spLocks noGrp="1"/>
          </p:cNvSpPr>
          <p:nvPr>
            <p:ph type="sldNum" idx="4294967295"/>
          </p:nvPr>
        </p:nvSpPr>
        <p:spPr>
          <a:xfrm>
            <a:off x="0" y="6332538"/>
            <a:ext cx="731838" cy="525462"/>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733" b="0" i="0" u="none" strike="noStrike" kern="1200" cap="none" spc="0" normalizeH="0" baseline="0" noProof="0" smtClean="0">
                <a:ln>
                  <a:noFill/>
                </a:ln>
                <a:solidFill>
                  <a:srgbClr val="FFFFFF"/>
                </a:solidFill>
                <a:effectLst/>
                <a:uLnTx/>
                <a:uFillTx/>
                <a:latin typeface="Dosis Light"/>
                <a:sym typeface="Dosis Light"/>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 sz="1733" b="0" i="0" u="none" strike="noStrike" kern="1200" cap="none" spc="0" normalizeH="0" baseline="0" noProof="0">
              <a:ln>
                <a:noFill/>
              </a:ln>
              <a:solidFill>
                <a:srgbClr val="FFFFFF"/>
              </a:solidFill>
              <a:effectLst/>
              <a:uLnTx/>
              <a:uFillTx/>
              <a:latin typeface="Dosis Light"/>
              <a:sym typeface="Dosis Light"/>
            </a:endParaRPr>
          </a:p>
        </p:txBody>
      </p:sp>
      <p:pic>
        <p:nvPicPr>
          <p:cNvPr id="7" name="Picture 6" descr="A screenshot of a cell phone&#10;&#10;Description automatically generated">
            <a:extLst>
              <a:ext uri="{FF2B5EF4-FFF2-40B4-BE49-F238E27FC236}">
                <a16:creationId xmlns:a16="http://schemas.microsoft.com/office/drawing/2014/main" id="{78265AE4-9CEF-48DC-9EAC-642B46246D0B}"/>
              </a:ext>
            </a:extLst>
          </p:cNvPr>
          <p:cNvPicPr>
            <a:picLocks noChangeAspect="1"/>
          </p:cNvPicPr>
          <p:nvPr/>
        </p:nvPicPr>
        <p:blipFill>
          <a:blip r:embed="rId3"/>
          <a:stretch>
            <a:fillRect/>
          </a:stretch>
        </p:blipFill>
        <p:spPr>
          <a:xfrm>
            <a:off x="780530" y="1239187"/>
            <a:ext cx="9101422" cy="4922858"/>
          </a:xfrm>
          <a:prstGeom prst="rect">
            <a:avLst/>
          </a:prstGeom>
        </p:spPr>
      </p:pic>
      <p:sp>
        <p:nvSpPr>
          <p:cNvPr id="18" name="Text Placeholder 4">
            <a:extLst>
              <a:ext uri="{FF2B5EF4-FFF2-40B4-BE49-F238E27FC236}">
                <a16:creationId xmlns:a16="http://schemas.microsoft.com/office/drawing/2014/main" id="{C252ADB9-1C0B-40BE-9073-E3ACC7702D85}"/>
              </a:ext>
            </a:extLst>
          </p:cNvPr>
          <p:cNvSpPr txBox="1">
            <a:spLocks/>
          </p:cNvSpPr>
          <p:nvPr/>
        </p:nvSpPr>
        <p:spPr>
          <a:xfrm>
            <a:off x="609601" y="141240"/>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dirty="0">
                <a:solidFill>
                  <a:srgbClr val="007495"/>
                </a:solidFill>
                <a:latin typeface="Arial"/>
              </a:rPr>
              <a:t>Poor diet: #1 cause of poor health globally</a:t>
            </a:r>
          </a:p>
        </p:txBody>
      </p:sp>
      <p:sp>
        <p:nvSpPr>
          <p:cNvPr id="20" name="Footer Placeholder 2">
            <a:extLst>
              <a:ext uri="{FF2B5EF4-FFF2-40B4-BE49-F238E27FC236}">
                <a16:creationId xmlns:a16="http://schemas.microsoft.com/office/drawing/2014/main" id="{AC0A1A20-F27A-4C7A-904F-C684ED1EFCFE}"/>
              </a:ext>
            </a:extLst>
          </p:cNvPr>
          <p:cNvSpPr>
            <a:spLocks noGrp="1"/>
          </p:cNvSpPr>
          <p:nvPr>
            <p:ph type="ftr" sz="quarter" idx="3"/>
          </p:nvPr>
        </p:nvSpPr>
        <p:spPr>
          <a:xfrm>
            <a:off x="609601" y="6356351"/>
            <a:ext cx="8780234"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75C6D"/>
                </a:solidFill>
                <a:effectLst/>
                <a:uLnTx/>
                <a:uFillTx/>
                <a:latin typeface="Arial"/>
                <a:ea typeface="+mn-ea"/>
                <a:cs typeface="+mn-cs"/>
              </a:rPr>
              <a:t>Source: </a:t>
            </a:r>
            <a:r>
              <a:rPr kumimoji="0" lang="en-GB" sz="1000" b="0" i="0" u="none" strike="noStrike" kern="1200" cap="none" spc="0" normalizeH="0" baseline="0" noProof="0" dirty="0">
                <a:ln>
                  <a:noFill/>
                </a:ln>
                <a:solidFill>
                  <a:srgbClr val="475C6D"/>
                </a:solidFill>
                <a:effectLst/>
                <a:uLnTx/>
                <a:uFillTx/>
                <a:latin typeface="Arial"/>
                <a:ea typeface="+mn-ea"/>
                <a:cs typeface="+mn-cs"/>
              </a:rPr>
              <a:t>Global Burden of Disease, 2017</a:t>
            </a:r>
            <a:endParaRPr kumimoji="0" lang="en-US" sz="1000" b="0" i="0" u="none" strike="noStrike" kern="1200" cap="none" spc="0" normalizeH="0" baseline="0" noProof="0" dirty="0">
              <a:ln>
                <a:noFill/>
              </a:ln>
              <a:solidFill>
                <a:srgbClr val="475C6D"/>
              </a:solidFill>
              <a:effectLst/>
              <a:uLnTx/>
              <a:uFillTx/>
              <a:latin typeface="Arial"/>
              <a:ea typeface="+mn-ea"/>
              <a:cs typeface="+mn-cs"/>
            </a:endParaRPr>
          </a:p>
        </p:txBody>
      </p:sp>
      <p:sp>
        <p:nvSpPr>
          <p:cNvPr id="8" name="Text Placeholder 3">
            <a:extLst>
              <a:ext uri="{FF2B5EF4-FFF2-40B4-BE49-F238E27FC236}">
                <a16:creationId xmlns:a16="http://schemas.microsoft.com/office/drawing/2014/main" id="{AF4EE24F-A422-4C57-8A7F-63192D7DD0DA}"/>
              </a:ext>
            </a:extLst>
          </p:cNvPr>
          <p:cNvSpPr txBox="1">
            <a:spLocks/>
          </p:cNvSpPr>
          <p:nvPr/>
        </p:nvSpPr>
        <p:spPr>
          <a:xfrm>
            <a:off x="624114" y="776289"/>
            <a:ext cx="10972800" cy="39382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3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b="1" i="0" u="none" strike="noStrike" kern="1200" cap="none" spc="0" normalizeH="0" baseline="0" noProof="0" dirty="0">
                <a:ln>
                  <a:noFill/>
                </a:ln>
                <a:solidFill>
                  <a:srgbClr val="DE5D09"/>
                </a:solidFill>
                <a:effectLst/>
                <a:uLnTx/>
                <a:uFillTx/>
                <a:latin typeface="Arial"/>
                <a:ea typeface="+mn-ea"/>
                <a:cs typeface="+mn-cs"/>
              </a:rPr>
              <a:t>Greatly exceeding burdens attributable to traditional risk factors</a:t>
            </a:r>
          </a:p>
        </p:txBody>
      </p:sp>
    </p:spTree>
    <p:extLst>
      <p:ext uri="{BB962C8B-B14F-4D97-AF65-F5344CB8AC3E}">
        <p14:creationId xmlns:p14="http://schemas.microsoft.com/office/powerpoint/2010/main" val="2490595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3E4D35C-EE8F-48A7-A6E5-03AE6305A08A}"/>
              </a:ext>
            </a:extLst>
          </p:cNvPr>
          <p:cNvSpPr txBox="1"/>
          <p:nvPr/>
        </p:nvSpPr>
        <p:spPr>
          <a:xfrm>
            <a:off x="935803" y="1615038"/>
            <a:ext cx="3951094" cy="369332"/>
          </a:xfrm>
          <a:prstGeom prst="rect">
            <a:avLst/>
          </a:prstGeom>
          <a:solidFill>
            <a:schemeClr val="bg2"/>
          </a:solidFill>
        </p:spPr>
        <p:txBody>
          <a:bodyPr wrap="square" rtlCol="0">
            <a:spAutoFit/>
          </a:bodyPr>
          <a:lstStyle/>
          <a:p>
            <a:pPr algn="ctr"/>
            <a:r>
              <a:rPr lang="en-GB" dirty="0"/>
              <a:t>Overweight and obesity in the UK</a:t>
            </a:r>
          </a:p>
        </p:txBody>
      </p:sp>
      <p:sp>
        <p:nvSpPr>
          <p:cNvPr id="41" name="TextBox 40">
            <a:extLst>
              <a:ext uri="{FF2B5EF4-FFF2-40B4-BE49-F238E27FC236}">
                <a16:creationId xmlns:a16="http://schemas.microsoft.com/office/drawing/2014/main" id="{1E29F155-17F5-4DB2-ADB9-57AB4927739A}"/>
              </a:ext>
            </a:extLst>
          </p:cNvPr>
          <p:cNvSpPr txBox="1"/>
          <p:nvPr/>
        </p:nvSpPr>
        <p:spPr>
          <a:xfrm>
            <a:off x="7111392" y="1662449"/>
            <a:ext cx="3863167" cy="369332"/>
          </a:xfrm>
          <a:prstGeom prst="rect">
            <a:avLst/>
          </a:prstGeom>
          <a:solidFill>
            <a:schemeClr val="bg2"/>
          </a:solidFill>
        </p:spPr>
        <p:txBody>
          <a:bodyPr wrap="square" rtlCol="0">
            <a:spAutoFit/>
          </a:bodyPr>
          <a:lstStyle/>
          <a:p>
            <a:pPr algn="ctr"/>
            <a:r>
              <a:rPr lang="en-GB" dirty="0"/>
              <a:t>Overweight and obesity in Europe</a:t>
            </a:r>
          </a:p>
        </p:txBody>
      </p:sp>
      <p:pic>
        <p:nvPicPr>
          <p:cNvPr id="6" name="Graphic 5" descr="Europe">
            <a:extLst>
              <a:ext uri="{FF2B5EF4-FFF2-40B4-BE49-F238E27FC236}">
                <a16:creationId xmlns:a16="http://schemas.microsoft.com/office/drawing/2014/main" id="{04DF569E-821E-48E9-BFC6-B6B269CAEF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47396" y="1044385"/>
            <a:ext cx="1687362" cy="1687362"/>
          </a:xfrm>
          <a:prstGeom prst="rect">
            <a:avLst/>
          </a:prstGeom>
        </p:spPr>
      </p:pic>
      <p:pic>
        <p:nvPicPr>
          <p:cNvPr id="35" name="Picture 34" descr="A picture containing screenshot&#10;&#10;Description automatically generated">
            <a:extLst>
              <a:ext uri="{FF2B5EF4-FFF2-40B4-BE49-F238E27FC236}">
                <a16:creationId xmlns:a16="http://schemas.microsoft.com/office/drawing/2014/main" id="{2ACAB063-0363-4F47-BEF6-8014E8D1464C}"/>
              </a:ext>
            </a:extLst>
          </p:cNvPr>
          <p:cNvPicPr>
            <a:picLocks noChangeAspect="1"/>
          </p:cNvPicPr>
          <p:nvPr/>
        </p:nvPicPr>
        <p:blipFill>
          <a:blip r:embed="rId5"/>
          <a:stretch>
            <a:fillRect/>
          </a:stretch>
        </p:blipFill>
        <p:spPr>
          <a:xfrm>
            <a:off x="6654560" y="2500779"/>
            <a:ext cx="4319999" cy="3600000"/>
          </a:xfrm>
          <a:prstGeom prst="rect">
            <a:avLst/>
          </a:prstGeom>
        </p:spPr>
      </p:pic>
      <p:pic>
        <p:nvPicPr>
          <p:cNvPr id="42" name="Picture 41" descr="A screenshot of a cell phone&#10;&#10;Description automatically generated">
            <a:extLst>
              <a:ext uri="{FF2B5EF4-FFF2-40B4-BE49-F238E27FC236}">
                <a16:creationId xmlns:a16="http://schemas.microsoft.com/office/drawing/2014/main" id="{8C22ED92-3B63-43DD-91B8-E332AF7BCC04}"/>
              </a:ext>
            </a:extLst>
          </p:cNvPr>
          <p:cNvPicPr>
            <a:picLocks noChangeAspect="1"/>
          </p:cNvPicPr>
          <p:nvPr/>
        </p:nvPicPr>
        <p:blipFill>
          <a:blip r:embed="rId6"/>
          <a:stretch>
            <a:fillRect/>
          </a:stretch>
        </p:blipFill>
        <p:spPr>
          <a:xfrm>
            <a:off x="707494" y="2498229"/>
            <a:ext cx="4319999" cy="3600000"/>
          </a:xfrm>
          <a:prstGeom prst="rect">
            <a:avLst/>
          </a:prstGeom>
        </p:spPr>
      </p:pic>
      <p:sp>
        <p:nvSpPr>
          <p:cNvPr id="31" name="Text Placeholder 4">
            <a:extLst>
              <a:ext uri="{FF2B5EF4-FFF2-40B4-BE49-F238E27FC236}">
                <a16:creationId xmlns:a16="http://schemas.microsoft.com/office/drawing/2014/main" id="{9332563C-6DE3-44C8-9538-F796EAF0CD82}"/>
              </a:ext>
            </a:extLst>
          </p:cNvPr>
          <p:cNvSpPr txBox="1">
            <a:spLocks/>
          </p:cNvSpPr>
          <p:nvPr/>
        </p:nvSpPr>
        <p:spPr>
          <a:xfrm>
            <a:off x="1053745" y="305461"/>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3600" dirty="0">
                <a:solidFill>
                  <a:srgbClr val="007495"/>
                </a:solidFill>
              </a:rPr>
              <a:t>Overweight and obesity at alarming levels</a:t>
            </a:r>
          </a:p>
        </p:txBody>
      </p:sp>
      <p:sp>
        <p:nvSpPr>
          <p:cNvPr id="32" name="Footer Placeholder 2">
            <a:extLst>
              <a:ext uri="{FF2B5EF4-FFF2-40B4-BE49-F238E27FC236}">
                <a16:creationId xmlns:a16="http://schemas.microsoft.com/office/drawing/2014/main" id="{CD379AC8-5AC0-47C1-A683-652272D167A5}"/>
              </a:ext>
            </a:extLst>
          </p:cNvPr>
          <p:cNvSpPr>
            <a:spLocks noGrp="1"/>
          </p:cNvSpPr>
          <p:nvPr>
            <p:ph type="ftr" sz="quarter" idx="3"/>
          </p:nvPr>
        </p:nvSpPr>
        <p:spPr>
          <a:xfrm>
            <a:off x="609601" y="6356351"/>
            <a:ext cx="8780234" cy="365125"/>
          </a:xfrm>
        </p:spPr>
        <p:txBody>
          <a:bodyPr/>
          <a:lstStyle/>
          <a:p>
            <a:pPr algn="l"/>
            <a:r>
              <a:rPr lang="en-US" dirty="0"/>
              <a:t>2020 Global Nutrition Report</a:t>
            </a:r>
          </a:p>
        </p:txBody>
      </p:sp>
      <p:sp>
        <p:nvSpPr>
          <p:cNvPr id="33" name="Text Placeholder 3">
            <a:extLst>
              <a:ext uri="{FF2B5EF4-FFF2-40B4-BE49-F238E27FC236}">
                <a16:creationId xmlns:a16="http://schemas.microsoft.com/office/drawing/2014/main" id="{60ACC219-B066-470B-8E0B-44C44B41FEA5}"/>
              </a:ext>
            </a:extLst>
          </p:cNvPr>
          <p:cNvSpPr txBox="1">
            <a:spLocks/>
          </p:cNvSpPr>
          <p:nvPr/>
        </p:nvSpPr>
        <p:spPr>
          <a:xfrm>
            <a:off x="1068259" y="938465"/>
            <a:ext cx="10972800" cy="39382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3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US" dirty="0">
                <a:solidFill>
                  <a:srgbClr val="DE5D09"/>
                </a:solidFill>
              </a:rPr>
              <a:t>1 in 3 children and 2 in 3 adults are overweight or obese in the UK </a:t>
            </a:r>
            <a:endParaRPr kumimoji="0" lang="en-US" b="1" i="0" u="none" strike="noStrike" kern="1200" cap="none" spc="0" normalizeH="0" baseline="0" noProof="0" dirty="0">
              <a:ln>
                <a:noFill/>
              </a:ln>
              <a:solidFill>
                <a:srgbClr val="DE5D09"/>
              </a:solidFill>
              <a:effectLst/>
              <a:uLnTx/>
              <a:uFillTx/>
              <a:latin typeface="Arial"/>
              <a:ea typeface="+mn-ea"/>
              <a:cs typeface="+mn-cs"/>
            </a:endParaRPr>
          </a:p>
        </p:txBody>
      </p:sp>
      <p:grpSp>
        <p:nvGrpSpPr>
          <p:cNvPr id="34" name="Group 4">
            <a:extLst>
              <a:ext uri="{FF2B5EF4-FFF2-40B4-BE49-F238E27FC236}">
                <a16:creationId xmlns:a16="http://schemas.microsoft.com/office/drawing/2014/main" id="{E9593D28-791B-416A-B792-62A904849A92}"/>
              </a:ext>
            </a:extLst>
          </p:cNvPr>
          <p:cNvGrpSpPr>
            <a:grpSpLocks noChangeAspect="1"/>
          </p:cNvGrpSpPr>
          <p:nvPr/>
        </p:nvGrpSpPr>
        <p:grpSpPr bwMode="auto">
          <a:xfrm>
            <a:off x="428365" y="1108624"/>
            <a:ext cx="976874" cy="1444430"/>
            <a:chOff x="3082" y="576"/>
            <a:chExt cx="1427" cy="2110"/>
          </a:xfrm>
        </p:grpSpPr>
        <p:sp>
          <p:nvSpPr>
            <p:cNvPr id="36" name="AutoShape 3">
              <a:extLst>
                <a:ext uri="{FF2B5EF4-FFF2-40B4-BE49-F238E27FC236}">
                  <a16:creationId xmlns:a16="http://schemas.microsoft.com/office/drawing/2014/main" id="{E5B810CD-AA13-4057-97EB-3C873C9C72C9}"/>
                </a:ext>
              </a:extLst>
            </p:cNvPr>
            <p:cNvSpPr>
              <a:spLocks noChangeAspect="1" noChangeArrowheads="1" noTextEdit="1"/>
            </p:cNvSpPr>
            <p:nvPr/>
          </p:nvSpPr>
          <p:spPr bwMode="auto">
            <a:xfrm>
              <a:off x="3082" y="576"/>
              <a:ext cx="1427" cy="2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37" name="Freeform 6">
              <a:extLst>
                <a:ext uri="{FF2B5EF4-FFF2-40B4-BE49-F238E27FC236}">
                  <a16:creationId xmlns:a16="http://schemas.microsoft.com/office/drawing/2014/main" id="{838E18A3-3B7F-44E3-BCDA-159D21ED3AD2}"/>
                </a:ext>
              </a:extLst>
            </p:cNvPr>
            <p:cNvSpPr>
              <a:spLocks/>
            </p:cNvSpPr>
            <p:nvPr/>
          </p:nvSpPr>
          <p:spPr bwMode="auto">
            <a:xfrm>
              <a:off x="3811" y="606"/>
              <a:ext cx="37" cy="37"/>
            </a:xfrm>
            <a:custGeom>
              <a:avLst/>
              <a:gdLst>
                <a:gd name="T0" fmla="*/ 2 w 28"/>
                <a:gd name="T1" fmla="*/ 11 h 28"/>
                <a:gd name="T2" fmla="*/ 3 w 28"/>
                <a:gd name="T3" fmla="*/ 13 h 28"/>
                <a:gd name="T4" fmla="*/ 5 w 28"/>
                <a:gd name="T5" fmla="*/ 14 h 28"/>
                <a:gd name="T6" fmla="*/ 5 w 28"/>
                <a:gd name="T7" fmla="*/ 15 h 28"/>
                <a:gd name="T8" fmla="*/ 5 w 28"/>
                <a:gd name="T9" fmla="*/ 17 h 28"/>
                <a:gd name="T10" fmla="*/ 8 w 28"/>
                <a:gd name="T11" fmla="*/ 20 h 28"/>
                <a:gd name="T12" fmla="*/ 11 w 28"/>
                <a:gd name="T13" fmla="*/ 22 h 28"/>
                <a:gd name="T14" fmla="*/ 15 w 28"/>
                <a:gd name="T15" fmla="*/ 21 h 28"/>
                <a:gd name="T16" fmla="*/ 16 w 28"/>
                <a:gd name="T17" fmla="*/ 20 h 28"/>
                <a:gd name="T18" fmla="*/ 17 w 28"/>
                <a:gd name="T19" fmla="*/ 19 h 28"/>
                <a:gd name="T20" fmla="*/ 18 w 28"/>
                <a:gd name="T21" fmla="*/ 20 h 28"/>
                <a:gd name="T22" fmla="*/ 19 w 28"/>
                <a:gd name="T23" fmla="*/ 24 h 28"/>
                <a:gd name="T24" fmla="*/ 19 w 28"/>
                <a:gd name="T25" fmla="*/ 28 h 28"/>
                <a:gd name="T26" fmla="*/ 21 w 28"/>
                <a:gd name="T27" fmla="*/ 28 h 28"/>
                <a:gd name="T28" fmla="*/ 23 w 28"/>
                <a:gd name="T29" fmla="*/ 27 h 28"/>
                <a:gd name="T30" fmla="*/ 27 w 28"/>
                <a:gd name="T31" fmla="*/ 24 h 28"/>
                <a:gd name="T32" fmla="*/ 27 w 28"/>
                <a:gd name="T33" fmla="*/ 24 h 28"/>
                <a:gd name="T34" fmla="*/ 26 w 28"/>
                <a:gd name="T35" fmla="*/ 19 h 28"/>
                <a:gd name="T36" fmla="*/ 26 w 28"/>
                <a:gd name="T37" fmla="*/ 18 h 28"/>
                <a:gd name="T38" fmla="*/ 24 w 28"/>
                <a:gd name="T39" fmla="*/ 17 h 28"/>
                <a:gd name="T40" fmla="*/ 23 w 28"/>
                <a:gd name="T41" fmla="*/ 16 h 28"/>
                <a:gd name="T42" fmla="*/ 20 w 28"/>
                <a:gd name="T43" fmla="*/ 11 h 28"/>
                <a:gd name="T44" fmla="*/ 20 w 28"/>
                <a:gd name="T45" fmla="*/ 11 h 28"/>
                <a:gd name="T46" fmla="*/ 19 w 28"/>
                <a:gd name="T47" fmla="*/ 10 h 28"/>
                <a:gd name="T48" fmla="*/ 18 w 28"/>
                <a:gd name="T49" fmla="*/ 10 h 28"/>
                <a:gd name="T50" fmla="*/ 17 w 28"/>
                <a:gd name="T51" fmla="*/ 9 h 28"/>
                <a:gd name="T52" fmla="*/ 17 w 28"/>
                <a:gd name="T53" fmla="*/ 8 h 28"/>
                <a:gd name="T54" fmla="*/ 17 w 28"/>
                <a:gd name="T55" fmla="*/ 7 h 28"/>
                <a:gd name="T56" fmla="*/ 17 w 28"/>
                <a:gd name="T57" fmla="*/ 6 h 28"/>
                <a:gd name="T58" fmla="*/ 18 w 28"/>
                <a:gd name="T59" fmla="*/ 4 h 28"/>
                <a:gd name="T60" fmla="*/ 17 w 28"/>
                <a:gd name="T61" fmla="*/ 3 h 28"/>
                <a:gd name="T62" fmla="*/ 14 w 28"/>
                <a:gd name="T63" fmla="*/ 0 h 28"/>
                <a:gd name="T64" fmla="*/ 13 w 28"/>
                <a:gd name="T65" fmla="*/ 0 h 28"/>
                <a:gd name="T66" fmla="*/ 12 w 28"/>
                <a:gd name="T67" fmla="*/ 0 h 28"/>
                <a:gd name="T68" fmla="*/ 9 w 28"/>
                <a:gd name="T69" fmla="*/ 4 h 28"/>
                <a:gd name="T70" fmla="*/ 9 w 28"/>
                <a:gd name="T71" fmla="*/ 5 h 28"/>
                <a:gd name="T72" fmla="*/ 9 w 28"/>
                <a:gd name="T73" fmla="*/ 5 h 28"/>
                <a:gd name="T74" fmla="*/ 8 w 28"/>
                <a:gd name="T75" fmla="*/ 5 h 28"/>
                <a:gd name="T76" fmla="*/ 8 w 28"/>
                <a:gd name="T77" fmla="*/ 5 h 28"/>
                <a:gd name="T78" fmla="*/ 6 w 28"/>
                <a:gd name="T79" fmla="*/ 6 h 28"/>
                <a:gd name="T80" fmla="*/ 5 w 28"/>
                <a:gd name="T81" fmla="*/ 5 h 28"/>
                <a:gd name="T82" fmla="*/ 5 w 28"/>
                <a:gd name="T83" fmla="*/ 5 h 28"/>
                <a:gd name="T84" fmla="*/ 3 w 28"/>
                <a:gd name="T85" fmla="*/ 5 h 28"/>
                <a:gd name="T86" fmla="*/ 0 w 28"/>
                <a:gd name="T87" fmla="*/ 8 h 28"/>
                <a:gd name="T88" fmla="*/ 0 w 28"/>
                <a:gd name="T89" fmla="*/ 8 h 28"/>
                <a:gd name="T90" fmla="*/ 2 w 28"/>
                <a:gd name="T91"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 h="28">
                  <a:moveTo>
                    <a:pt x="2" y="11"/>
                  </a:moveTo>
                  <a:cubicBezTo>
                    <a:pt x="2" y="11"/>
                    <a:pt x="3" y="12"/>
                    <a:pt x="3" y="13"/>
                  </a:cubicBezTo>
                  <a:cubicBezTo>
                    <a:pt x="4" y="13"/>
                    <a:pt x="4" y="14"/>
                    <a:pt x="5" y="14"/>
                  </a:cubicBezTo>
                  <a:cubicBezTo>
                    <a:pt x="5" y="14"/>
                    <a:pt x="5" y="15"/>
                    <a:pt x="5" y="15"/>
                  </a:cubicBezTo>
                  <a:cubicBezTo>
                    <a:pt x="5" y="16"/>
                    <a:pt x="5" y="16"/>
                    <a:pt x="5" y="17"/>
                  </a:cubicBezTo>
                  <a:cubicBezTo>
                    <a:pt x="6" y="18"/>
                    <a:pt x="6" y="20"/>
                    <a:pt x="8" y="20"/>
                  </a:cubicBezTo>
                  <a:cubicBezTo>
                    <a:pt x="9" y="22"/>
                    <a:pt x="10" y="22"/>
                    <a:pt x="11" y="22"/>
                  </a:cubicBezTo>
                  <a:cubicBezTo>
                    <a:pt x="13" y="22"/>
                    <a:pt x="14" y="21"/>
                    <a:pt x="15" y="21"/>
                  </a:cubicBezTo>
                  <a:cubicBezTo>
                    <a:pt x="16" y="20"/>
                    <a:pt x="16" y="20"/>
                    <a:pt x="16" y="20"/>
                  </a:cubicBezTo>
                  <a:cubicBezTo>
                    <a:pt x="16" y="20"/>
                    <a:pt x="17" y="20"/>
                    <a:pt x="17" y="19"/>
                  </a:cubicBezTo>
                  <a:cubicBezTo>
                    <a:pt x="17" y="20"/>
                    <a:pt x="17" y="20"/>
                    <a:pt x="18" y="20"/>
                  </a:cubicBezTo>
                  <a:cubicBezTo>
                    <a:pt x="19" y="22"/>
                    <a:pt x="19" y="23"/>
                    <a:pt x="19" y="24"/>
                  </a:cubicBezTo>
                  <a:cubicBezTo>
                    <a:pt x="19" y="25"/>
                    <a:pt x="18" y="27"/>
                    <a:pt x="19" y="28"/>
                  </a:cubicBezTo>
                  <a:cubicBezTo>
                    <a:pt x="21" y="28"/>
                    <a:pt x="21" y="28"/>
                    <a:pt x="21" y="28"/>
                  </a:cubicBezTo>
                  <a:cubicBezTo>
                    <a:pt x="22" y="28"/>
                    <a:pt x="22" y="28"/>
                    <a:pt x="23" y="27"/>
                  </a:cubicBezTo>
                  <a:cubicBezTo>
                    <a:pt x="25" y="26"/>
                    <a:pt x="26" y="25"/>
                    <a:pt x="27" y="24"/>
                  </a:cubicBezTo>
                  <a:cubicBezTo>
                    <a:pt x="27" y="24"/>
                    <a:pt x="27" y="24"/>
                    <a:pt x="27" y="24"/>
                  </a:cubicBezTo>
                  <a:cubicBezTo>
                    <a:pt x="28" y="22"/>
                    <a:pt x="27" y="20"/>
                    <a:pt x="26" y="19"/>
                  </a:cubicBezTo>
                  <a:cubicBezTo>
                    <a:pt x="26" y="19"/>
                    <a:pt x="26" y="19"/>
                    <a:pt x="26" y="18"/>
                  </a:cubicBezTo>
                  <a:cubicBezTo>
                    <a:pt x="24" y="17"/>
                    <a:pt x="24" y="17"/>
                    <a:pt x="24" y="17"/>
                  </a:cubicBezTo>
                  <a:cubicBezTo>
                    <a:pt x="24" y="17"/>
                    <a:pt x="24" y="16"/>
                    <a:pt x="23" y="16"/>
                  </a:cubicBezTo>
                  <a:cubicBezTo>
                    <a:pt x="23" y="14"/>
                    <a:pt x="23" y="12"/>
                    <a:pt x="20" y="11"/>
                  </a:cubicBezTo>
                  <a:cubicBezTo>
                    <a:pt x="20" y="11"/>
                    <a:pt x="20" y="11"/>
                    <a:pt x="20" y="11"/>
                  </a:cubicBezTo>
                  <a:cubicBezTo>
                    <a:pt x="19" y="10"/>
                    <a:pt x="19" y="10"/>
                    <a:pt x="19" y="10"/>
                  </a:cubicBezTo>
                  <a:cubicBezTo>
                    <a:pt x="19" y="10"/>
                    <a:pt x="18" y="10"/>
                    <a:pt x="18" y="10"/>
                  </a:cubicBezTo>
                  <a:cubicBezTo>
                    <a:pt x="18" y="10"/>
                    <a:pt x="17" y="9"/>
                    <a:pt x="17" y="9"/>
                  </a:cubicBezTo>
                  <a:cubicBezTo>
                    <a:pt x="17" y="9"/>
                    <a:pt x="17" y="8"/>
                    <a:pt x="17" y="8"/>
                  </a:cubicBezTo>
                  <a:cubicBezTo>
                    <a:pt x="17" y="7"/>
                    <a:pt x="17" y="7"/>
                    <a:pt x="17" y="7"/>
                  </a:cubicBezTo>
                  <a:cubicBezTo>
                    <a:pt x="17" y="7"/>
                    <a:pt x="17" y="6"/>
                    <a:pt x="17" y="6"/>
                  </a:cubicBezTo>
                  <a:cubicBezTo>
                    <a:pt x="17" y="5"/>
                    <a:pt x="18" y="4"/>
                    <a:pt x="18" y="4"/>
                  </a:cubicBezTo>
                  <a:cubicBezTo>
                    <a:pt x="17" y="3"/>
                    <a:pt x="17" y="3"/>
                    <a:pt x="17" y="3"/>
                  </a:cubicBezTo>
                  <a:cubicBezTo>
                    <a:pt x="17" y="1"/>
                    <a:pt x="16" y="0"/>
                    <a:pt x="14" y="0"/>
                  </a:cubicBezTo>
                  <a:cubicBezTo>
                    <a:pt x="13" y="0"/>
                    <a:pt x="13" y="0"/>
                    <a:pt x="13" y="0"/>
                  </a:cubicBezTo>
                  <a:cubicBezTo>
                    <a:pt x="12" y="0"/>
                    <a:pt x="12" y="0"/>
                    <a:pt x="12" y="0"/>
                  </a:cubicBezTo>
                  <a:cubicBezTo>
                    <a:pt x="11" y="1"/>
                    <a:pt x="10" y="3"/>
                    <a:pt x="9" y="4"/>
                  </a:cubicBezTo>
                  <a:cubicBezTo>
                    <a:pt x="9" y="5"/>
                    <a:pt x="9" y="5"/>
                    <a:pt x="9" y="5"/>
                  </a:cubicBezTo>
                  <a:cubicBezTo>
                    <a:pt x="9" y="5"/>
                    <a:pt x="9" y="5"/>
                    <a:pt x="9" y="5"/>
                  </a:cubicBezTo>
                  <a:cubicBezTo>
                    <a:pt x="9" y="5"/>
                    <a:pt x="9" y="5"/>
                    <a:pt x="8" y="5"/>
                  </a:cubicBezTo>
                  <a:cubicBezTo>
                    <a:pt x="8" y="5"/>
                    <a:pt x="8" y="5"/>
                    <a:pt x="8" y="5"/>
                  </a:cubicBezTo>
                  <a:cubicBezTo>
                    <a:pt x="7" y="5"/>
                    <a:pt x="6" y="5"/>
                    <a:pt x="6" y="6"/>
                  </a:cubicBezTo>
                  <a:cubicBezTo>
                    <a:pt x="5" y="5"/>
                    <a:pt x="5" y="5"/>
                    <a:pt x="5" y="5"/>
                  </a:cubicBezTo>
                  <a:cubicBezTo>
                    <a:pt x="5" y="5"/>
                    <a:pt x="5" y="5"/>
                    <a:pt x="5" y="5"/>
                  </a:cubicBezTo>
                  <a:cubicBezTo>
                    <a:pt x="4" y="5"/>
                    <a:pt x="4" y="5"/>
                    <a:pt x="3" y="5"/>
                  </a:cubicBezTo>
                  <a:cubicBezTo>
                    <a:pt x="3" y="5"/>
                    <a:pt x="1" y="5"/>
                    <a:pt x="0" y="8"/>
                  </a:cubicBezTo>
                  <a:cubicBezTo>
                    <a:pt x="0" y="8"/>
                    <a:pt x="0" y="8"/>
                    <a:pt x="0" y="8"/>
                  </a:cubicBezTo>
                  <a:cubicBezTo>
                    <a:pt x="0" y="10"/>
                    <a:pt x="1" y="11"/>
                    <a:pt x="2" y="1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38" name="Freeform 7">
              <a:extLst>
                <a:ext uri="{FF2B5EF4-FFF2-40B4-BE49-F238E27FC236}">
                  <a16:creationId xmlns:a16="http://schemas.microsoft.com/office/drawing/2014/main" id="{2544D759-6848-4D9C-B4F7-B68D10B3A6EF}"/>
                </a:ext>
              </a:extLst>
            </p:cNvPr>
            <p:cNvSpPr>
              <a:spLocks/>
            </p:cNvSpPr>
            <p:nvPr/>
          </p:nvSpPr>
          <p:spPr bwMode="auto">
            <a:xfrm>
              <a:off x="3351" y="772"/>
              <a:ext cx="1068" cy="1864"/>
            </a:xfrm>
            <a:custGeom>
              <a:avLst/>
              <a:gdLst>
                <a:gd name="T0" fmla="*/ 723 w 799"/>
                <a:gd name="T1" fmla="*/ 941 h 1397"/>
                <a:gd name="T2" fmla="*/ 660 w 799"/>
                <a:gd name="T3" fmla="*/ 930 h 1397"/>
                <a:gd name="T4" fmla="*/ 634 w 799"/>
                <a:gd name="T5" fmla="*/ 854 h 1397"/>
                <a:gd name="T6" fmla="*/ 616 w 799"/>
                <a:gd name="T7" fmla="*/ 776 h 1397"/>
                <a:gd name="T8" fmla="*/ 575 w 799"/>
                <a:gd name="T9" fmla="*/ 704 h 1397"/>
                <a:gd name="T10" fmla="*/ 517 w 799"/>
                <a:gd name="T11" fmla="*/ 665 h 1397"/>
                <a:gd name="T12" fmla="*/ 493 w 799"/>
                <a:gd name="T13" fmla="*/ 586 h 1397"/>
                <a:gd name="T14" fmla="*/ 437 w 799"/>
                <a:gd name="T15" fmla="*/ 478 h 1397"/>
                <a:gd name="T16" fmla="*/ 349 w 799"/>
                <a:gd name="T17" fmla="*/ 468 h 1397"/>
                <a:gd name="T18" fmla="*/ 376 w 799"/>
                <a:gd name="T19" fmla="*/ 430 h 1397"/>
                <a:gd name="T20" fmla="*/ 406 w 799"/>
                <a:gd name="T21" fmla="*/ 350 h 1397"/>
                <a:gd name="T22" fmla="*/ 455 w 799"/>
                <a:gd name="T23" fmla="*/ 236 h 1397"/>
                <a:gd name="T24" fmla="*/ 444 w 799"/>
                <a:gd name="T25" fmla="*/ 171 h 1397"/>
                <a:gd name="T26" fmla="*/ 371 w 799"/>
                <a:gd name="T27" fmla="*/ 171 h 1397"/>
                <a:gd name="T28" fmla="*/ 292 w 799"/>
                <a:gd name="T29" fmla="*/ 178 h 1397"/>
                <a:gd name="T30" fmla="*/ 283 w 799"/>
                <a:gd name="T31" fmla="*/ 143 h 1397"/>
                <a:gd name="T32" fmla="*/ 313 w 799"/>
                <a:gd name="T33" fmla="*/ 85 h 1397"/>
                <a:gd name="T34" fmla="*/ 351 w 799"/>
                <a:gd name="T35" fmla="*/ 19 h 1397"/>
                <a:gd name="T36" fmla="*/ 294 w 799"/>
                <a:gd name="T37" fmla="*/ 9 h 1397"/>
                <a:gd name="T38" fmla="*/ 237 w 799"/>
                <a:gd name="T39" fmla="*/ 24 h 1397"/>
                <a:gd name="T40" fmla="*/ 166 w 799"/>
                <a:gd name="T41" fmla="*/ 10 h 1397"/>
                <a:gd name="T42" fmla="*/ 144 w 799"/>
                <a:gd name="T43" fmla="*/ 72 h 1397"/>
                <a:gd name="T44" fmla="*/ 137 w 799"/>
                <a:gd name="T45" fmla="*/ 123 h 1397"/>
                <a:gd name="T46" fmla="*/ 96 w 799"/>
                <a:gd name="T47" fmla="*/ 142 h 1397"/>
                <a:gd name="T48" fmla="*/ 99 w 799"/>
                <a:gd name="T49" fmla="*/ 244 h 1397"/>
                <a:gd name="T50" fmla="*/ 60 w 799"/>
                <a:gd name="T51" fmla="*/ 183 h 1397"/>
                <a:gd name="T52" fmla="*/ 17 w 799"/>
                <a:gd name="T53" fmla="*/ 188 h 1397"/>
                <a:gd name="T54" fmla="*/ 29 w 799"/>
                <a:gd name="T55" fmla="*/ 234 h 1397"/>
                <a:gd name="T56" fmla="*/ 73 w 799"/>
                <a:gd name="T57" fmla="*/ 277 h 1397"/>
                <a:gd name="T58" fmla="*/ 84 w 799"/>
                <a:gd name="T59" fmla="*/ 330 h 1397"/>
                <a:gd name="T60" fmla="*/ 45 w 799"/>
                <a:gd name="T61" fmla="*/ 380 h 1397"/>
                <a:gd name="T62" fmla="*/ 115 w 799"/>
                <a:gd name="T63" fmla="*/ 376 h 1397"/>
                <a:gd name="T64" fmla="*/ 98 w 799"/>
                <a:gd name="T65" fmla="*/ 438 h 1397"/>
                <a:gd name="T66" fmla="*/ 48 w 799"/>
                <a:gd name="T67" fmla="*/ 533 h 1397"/>
                <a:gd name="T68" fmla="*/ 105 w 799"/>
                <a:gd name="T69" fmla="*/ 483 h 1397"/>
                <a:gd name="T70" fmla="*/ 141 w 799"/>
                <a:gd name="T71" fmla="*/ 489 h 1397"/>
                <a:gd name="T72" fmla="*/ 181 w 799"/>
                <a:gd name="T73" fmla="*/ 576 h 1397"/>
                <a:gd name="T74" fmla="*/ 229 w 799"/>
                <a:gd name="T75" fmla="*/ 652 h 1397"/>
                <a:gd name="T76" fmla="*/ 307 w 799"/>
                <a:gd name="T77" fmla="*/ 667 h 1397"/>
                <a:gd name="T78" fmla="*/ 363 w 799"/>
                <a:gd name="T79" fmla="*/ 790 h 1397"/>
                <a:gd name="T80" fmla="*/ 258 w 799"/>
                <a:gd name="T81" fmla="*/ 891 h 1397"/>
                <a:gd name="T82" fmla="*/ 209 w 799"/>
                <a:gd name="T83" fmla="*/ 947 h 1397"/>
                <a:gd name="T84" fmla="*/ 252 w 799"/>
                <a:gd name="T85" fmla="*/ 1023 h 1397"/>
                <a:gd name="T86" fmla="*/ 137 w 799"/>
                <a:gd name="T87" fmla="*/ 1107 h 1397"/>
                <a:gd name="T88" fmla="*/ 163 w 799"/>
                <a:gd name="T89" fmla="*/ 1153 h 1397"/>
                <a:gd name="T90" fmla="*/ 230 w 799"/>
                <a:gd name="T91" fmla="*/ 1150 h 1397"/>
                <a:gd name="T92" fmla="*/ 330 w 799"/>
                <a:gd name="T93" fmla="*/ 1186 h 1397"/>
                <a:gd name="T94" fmla="*/ 347 w 799"/>
                <a:gd name="T95" fmla="*/ 1210 h 1397"/>
                <a:gd name="T96" fmla="*/ 238 w 799"/>
                <a:gd name="T97" fmla="*/ 1233 h 1397"/>
                <a:gd name="T98" fmla="*/ 178 w 799"/>
                <a:gd name="T99" fmla="*/ 1300 h 1397"/>
                <a:gd name="T100" fmla="*/ 122 w 799"/>
                <a:gd name="T101" fmla="*/ 1354 h 1397"/>
                <a:gd name="T102" fmla="*/ 141 w 799"/>
                <a:gd name="T103" fmla="*/ 1382 h 1397"/>
                <a:gd name="T104" fmla="*/ 195 w 799"/>
                <a:gd name="T105" fmla="*/ 1342 h 1397"/>
                <a:gd name="T106" fmla="*/ 291 w 799"/>
                <a:gd name="T107" fmla="*/ 1359 h 1397"/>
                <a:gd name="T108" fmla="*/ 342 w 799"/>
                <a:gd name="T109" fmla="*/ 1291 h 1397"/>
                <a:gd name="T110" fmla="*/ 440 w 799"/>
                <a:gd name="T111" fmla="*/ 1305 h 1397"/>
                <a:gd name="T112" fmla="*/ 503 w 799"/>
                <a:gd name="T113" fmla="*/ 1300 h 1397"/>
                <a:gd name="T114" fmla="*/ 544 w 799"/>
                <a:gd name="T115" fmla="*/ 1278 h 1397"/>
                <a:gd name="T116" fmla="*/ 653 w 799"/>
                <a:gd name="T117" fmla="*/ 1284 h 1397"/>
                <a:gd name="T118" fmla="*/ 764 w 799"/>
                <a:gd name="T119" fmla="*/ 1205 h 1397"/>
                <a:gd name="T120" fmla="*/ 709 w 799"/>
                <a:gd name="T121" fmla="*/ 1176 h 1397"/>
                <a:gd name="T122" fmla="*/ 730 w 799"/>
                <a:gd name="T123" fmla="*/ 1131 h 1397"/>
                <a:gd name="T124" fmla="*/ 790 w 799"/>
                <a:gd name="T125" fmla="*/ 1045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9" h="1397">
                  <a:moveTo>
                    <a:pt x="798" y="1017"/>
                  </a:moveTo>
                  <a:cubicBezTo>
                    <a:pt x="797" y="1015"/>
                    <a:pt x="797" y="1013"/>
                    <a:pt x="797" y="1012"/>
                  </a:cubicBezTo>
                  <a:cubicBezTo>
                    <a:pt x="797" y="1012"/>
                    <a:pt x="797" y="1011"/>
                    <a:pt x="797" y="1010"/>
                  </a:cubicBezTo>
                  <a:cubicBezTo>
                    <a:pt x="797" y="1007"/>
                    <a:pt x="797" y="1007"/>
                    <a:pt x="797" y="1007"/>
                  </a:cubicBezTo>
                  <a:cubicBezTo>
                    <a:pt x="797" y="1007"/>
                    <a:pt x="797" y="1006"/>
                    <a:pt x="797" y="1005"/>
                  </a:cubicBezTo>
                  <a:cubicBezTo>
                    <a:pt x="797" y="1005"/>
                    <a:pt x="797" y="1004"/>
                    <a:pt x="797" y="1004"/>
                  </a:cubicBezTo>
                  <a:cubicBezTo>
                    <a:pt x="797" y="1002"/>
                    <a:pt x="797" y="1001"/>
                    <a:pt x="797" y="1000"/>
                  </a:cubicBezTo>
                  <a:cubicBezTo>
                    <a:pt x="797" y="999"/>
                    <a:pt x="796" y="999"/>
                    <a:pt x="796" y="999"/>
                  </a:cubicBezTo>
                  <a:cubicBezTo>
                    <a:pt x="796" y="999"/>
                    <a:pt x="796" y="999"/>
                    <a:pt x="796" y="998"/>
                  </a:cubicBezTo>
                  <a:cubicBezTo>
                    <a:pt x="795" y="991"/>
                    <a:pt x="795" y="991"/>
                    <a:pt x="795" y="991"/>
                  </a:cubicBezTo>
                  <a:cubicBezTo>
                    <a:pt x="795" y="991"/>
                    <a:pt x="795" y="991"/>
                    <a:pt x="795" y="991"/>
                  </a:cubicBezTo>
                  <a:cubicBezTo>
                    <a:pt x="795" y="990"/>
                    <a:pt x="795" y="988"/>
                    <a:pt x="794" y="988"/>
                  </a:cubicBezTo>
                  <a:cubicBezTo>
                    <a:pt x="793" y="984"/>
                    <a:pt x="793" y="984"/>
                    <a:pt x="793" y="984"/>
                  </a:cubicBezTo>
                  <a:cubicBezTo>
                    <a:pt x="793" y="981"/>
                    <a:pt x="791" y="979"/>
                    <a:pt x="789" y="977"/>
                  </a:cubicBezTo>
                  <a:cubicBezTo>
                    <a:pt x="789" y="977"/>
                    <a:pt x="787" y="975"/>
                    <a:pt x="787" y="975"/>
                  </a:cubicBezTo>
                  <a:cubicBezTo>
                    <a:pt x="785" y="973"/>
                    <a:pt x="783" y="971"/>
                    <a:pt x="781" y="970"/>
                  </a:cubicBezTo>
                  <a:cubicBezTo>
                    <a:pt x="780" y="968"/>
                    <a:pt x="780" y="968"/>
                    <a:pt x="780" y="968"/>
                  </a:cubicBezTo>
                  <a:cubicBezTo>
                    <a:pt x="779" y="968"/>
                    <a:pt x="779" y="968"/>
                    <a:pt x="778" y="967"/>
                  </a:cubicBezTo>
                  <a:cubicBezTo>
                    <a:pt x="778" y="967"/>
                    <a:pt x="778" y="967"/>
                    <a:pt x="778" y="967"/>
                  </a:cubicBezTo>
                  <a:cubicBezTo>
                    <a:pt x="776" y="966"/>
                    <a:pt x="775" y="965"/>
                    <a:pt x="774" y="964"/>
                  </a:cubicBezTo>
                  <a:cubicBezTo>
                    <a:pt x="773" y="964"/>
                    <a:pt x="773" y="963"/>
                    <a:pt x="772" y="963"/>
                  </a:cubicBezTo>
                  <a:cubicBezTo>
                    <a:pt x="772" y="963"/>
                    <a:pt x="772" y="963"/>
                    <a:pt x="772" y="962"/>
                  </a:cubicBezTo>
                  <a:cubicBezTo>
                    <a:pt x="771" y="962"/>
                    <a:pt x="771" y="961"/>
                    <a:pt x="770" y="960"/>
                  </a:cubicBezTo>
                  <a:cubicBezTo>
                    <a:pt x="769" y="960"/>
                    <a:pt x="768" y="959"/>
                    <a:pt x="768" y="959"/>
                  </a:cubicBezTo>
                  <a:cubicBezTo>
                    <a:pt x="767" y="958"/>
                    <a:pt x="767" y="958"/>
                    <a:pt x="767" y="958"/>
                  </a:cubicBezTo>
                  <a:cubicBezTo>
                    <a:pt x="766" y="957"/>
                    <a:pt x="766" y="956"/>
                    <a:pt x="765" y="955"/>
                  </a:cubicBezTo>
                  <a:cubicBezTo>
                    <a:pt x="764" y="955"/>
                    <a:pt x="764" y="955"/>
                    <a:pt x="763" y="954"/>
                  </a:cubicBezTo>
                  <a:cubicBezTo>
                    <a:pt x="763" y="954"/>
                    <a:pt x="763" y="954"/>
                    <a:pt x="762" y="953"/>
                  </a:cubicBezTo>
                  <a:cubicBezTo>
                    <a:pt x="760" y="952"/>
                    <a:pt x="757" y="950"/>
                    <a:pt x="754" y="949"/>
                  </a:cubicBezTo>
                  <a:cubicBezTo>
                    <a:pt x="753" y="948"/>
                    <a:pt x="751" y="948"/>
                    <a:pt x="749" y="947"/>
                  </a:cubicBezTo>
                  <a:cubicBezTo>
                    <a:pt x="748" y="947"/>
                    <a:pt x="748" y="947"/>
                    <a:pt x="747" y="947"/>
                  </a:cubicBezTo>
                  <a:cubicBezTo>
                    <a:pt x="746" y="947"/>
                    <a:pt x="746" y="947"/>
                    <a:pt x="746" y="947"/>
                  </a:cubicBezTo>
                  <a:cubicBezTo>
                    <a:pt x="745" y="947"/>
                    <a:pt x="745" y="947"/>
                    <a:pt x="744" y="947"/>
                  </a:cubicBezTo>
                  <a:cubicBezTo>
                    <a:pt x="744" y="946"/>
                    <a:pt x="743" y="946"/>
                    <a:pt x="743" y="946"/>
                  </a:cubicBezTo>
                  <a:cubicBezTo>
                    <a:pt x="741" y="946"/>
                    <a:pt x="741" y="946"/>
                    <a:pt x="741" y="946"/>
                  </a:cubicBezTo>
                  <a:cubicBezTo>
                    <a:pt x="740" y="946"/>
                    <a:pt x="739" y="946"/>
                    <a:pt x="739" y="946"/>
                  </a:cubicBezTo>
                  <a:cubicBezTo>
                    <a:pt x="738" y="946"/>
                    <a:pt x="737" y="946"/>
                    <a:pt x="737" y="946"/>
                  </a:cubicBezTo>
                  <a:cubicBezTo>
                    <a:pt x="736" y="945"/>
                    <a:pt x="736" y="945"/>
                    <a:pt x="736" y="945"/>
                  </a:cubicBezTo>
                  <a:cubicBezTo>
                    <a:pt x="735" y="945"/>
                    <a:pt x="734" y="944"/>
                    <a:pt x="732" y="944"/>
                  </a:cubicBezTo>
                  <a:cubicBezTo>
                    <a:pt x="731" y="944"/>
                    <a:pt x="731" y="944"/>
                    <a:pt x="730" y="943"/>
                  </a:cubicBezTo>
                  <a:cubicBezTo>
                    <a:pt x="728" y="943"/>
                    <a:pt x="728" y="943"/>
                    <a:pt x="728" y="943"/>
                  </a:cubicBezTo>
                  <a:cubicBezTo>
                    <a:pt x="727" y="942"/>
                    <a:pt x="726" y="942"/>
                    <a:pt x="725" y="941"/>
                  </a:cubicBezTo>
                  <a:cubicBezTo>
                    <a:pt x="724" y="941"/>
                    <a:pt x="723" y="941"/>
                    <a:pt x="723" y="941"/>
                  </a:cubicBezTo>
                  <a:cubicBezTo>
                    <a:pt x="722" y="941"/>
                    <a:pt x="722" y="941"/>
                    <a:pt x="721" y="941"/>
                  </a:cubicBezTo>
                  <a:cubicBezTo>
                    <a:pt x="720" y="942"/>
                    <a:pt x="719" y="943"/>
                    <a:pt x="719" y="943"/>
                  </a:cubicBezTo>
                  <a:cubicBezTo>
                    <a:pt x="717" y="943"/>
                    <a:pt x="716" y="943"/>
                    <a:pt x="714" y="943"/>
                  </a:cubicBezTo>
                  <a:cubicBezTo>
                    <a:pt x="712" y="942"/>
                    <a:pt x="709" y="942"/>
                    <a:pt x="706" y="942"/>
                  </a:cubicBezTo>
                  <a:cubicBezTo>
                    <a:pt x="705" y="942"/>
                    <a:pt x="705" y="942"/>
                    <a:pt x="704" y="942"/>
                  </a:cubicBezTo>
                  <a:cubicBezTo>
                    <a:pt x="704" y="942"/>
                    <a:pt x="704" y="942"/>
                    <a:pt x="704" y="941"/>
                  </a:cubicBezTo>
                  <a:cubicBezTo>
                    <a:pt x="702" y="941"/>
                    <a:pt x="702" y="941"/>
                    <a:pt x="702" y="941"/>
                  </a:cubicBezTo>
                  <a:cubicBezTo>
                    <a:pt x="702" y="941"/>
                    <a:pt x="701" y="941"/>
                    <a:pt x="701" y="941"/>
                  </a:cubicBezTo>
                  <a:cubicBezTo>
                    <a:pt x="700" y="940"/>
                    <a:pt x="699" y="940"/>
                    <a:pt x="699" y="940"/>
                  </a:cubicBezTo>
                  <a:cubicBezTo>
                    <a:pt x="698" y="940"/>
                    <a:pt x="697" y="940"/>
                    <a:pt x="697" y="941"/>
                  </a:cubicBezTo>
                  <a:cubicBezTo>
                    <a:pt x="696" y="941"/>
                    <a:pt x="696" y="941"/>
                    <a:pt x="696" y="941"/>
                  </a:cubicBezTo>
                  <a:cubicBezTo>
                    <a:pt x="695" y="940"/>
                    <a:pt x="695" y="940"/>
                    <a:pt x="694" y="940"/>
                  </a:cubicBezTo>
                  <a:cubicBezTo>
                    <a:pt x="693" y="940"/>
                    <a:pt x="693" y="941"/>
                    <a:pt x="692" y="941"/>
                  </a:cubicBezTo>
                  <a:cubicBezTo>
                    <a:pt x="691" y="942"/>
                    <a:pt x="691" y="942"/>
                    <a:pt x="689" y="942"/>
                  </a:cubicBezTo>
                  <a:cubicBezTo>
                    <a:pt x="689" y="942"/>
                    <a:pt x="689" y="942"/>
                    <a:pt x="688" y="942"/>
                  </a:cubicBezTo>
                  <a:cubicBezTo>
                    <a:pt x="687" y="942"/>
                    <a:pt x="687" y="942"/>
                    <a:pt x="686" y="942"/>
                  </a:cubicBezTo>
                  <a:cubicBezTo>
                    <a:pt x="681" y="942"/>
                    <a:pt x="677" y="944"/>
                    <a:pt x="675" y="949"/>
                  </a:cubicBezTo>
                  <a:cubicBezTo>
                    <a:pt x="674" y="950"/>
                    <a:pt x="674" y="950"/>
                    <a:pt x="674" y="950"/>
                  </a:cubicBezTo>
                  <a:cubicBezTo>
                    <a:pt x="674" y="951"/>
                    <a:pt x="674" y="952"/>
                    <a:pt x="673" y="953"/>
                  </a:cubicBezTo>
                  <a:cubicBezTo>
                    <a:pt x="673" y="953"/>
                    <a:pt x="672" y="954"/>
                    <a:pt x="673" y="955"/>
                  </a:cubicBezTo>
                  <a:cubicBezTo>
                    <a:pt x="673" y="956"/>
                    <a:pt x="673" y="957"/>
                    <a:pt x="672" y="958"/>
                  </a:cubicBezTo>
                  <a:cubicBezTo>
                    <a:pt x="672" y="959"/>
                    <a:pt x="672" y="959"/>
                    <a:pt x="672" y="959"/>
                  </a:cubicBezTo>
                  <a:cubicBezTo>
                    <a:pt x="671" y="960"/>
                    <a:pt x="671" y="960"/>
                    <a:pt x="671" y="960"/>
                  </a:cubicBezTo>
                  <a:cubicBezTo>
                    <a:pt x="671" y="962"/>
                    <a:pt x="670" y="963"/>
                    <a:pt x="668" y="965"/>
                  </a:cubicBezTo>
                  <a:cubicBezTo>
                    <a:pt x="667" y="966"/>
                    <a:pt x="666" y="967"/>
                    <a:pt x="665" y="968"/>
                  </a:cubicBezTo>
                  <a:cubicBezTo>
                    <a:pt x="663" y="967"/>
                    <a:pt x="662" y="967"/>
                    <a:pt x="660" y="967"/>
                  </a:cubicBezTo>
                  <a:cubicBezTo>
                    <a:pt x="659" y="967"/>
                    <a:pt x="659" y="967"/>
                    <a:pt x="659" y="967"/>
                  </a:cubicBezTo>
                  <a:cubicBezTo>
                    <a:pt x="658" y="967"/>
                    <a:pt x="658" y="967"/>
                    <a:pt x="657" y="967"/>
                  </a:cubicBezTo>
                  <a:cubicBezTo>
                    <a:pt x="656" y="967"/>
                    <a:pt x="655" y="966"/>
                    <a:pt x="653" y="966"/>
                  </a:cubicBezTo>
                  <a:cubicBezTo>
                    <a:pt x="652" y="963"/>
                    <a:pt x="652" y="963"/>
                    <a:pt x="652" y="963"/>
                  </a:cubicBezTo>
                  <a:cubicBezTo>
                    <a:pt x="652" y="963"/>
                    <a:pt x="652" y="963"/>
                    <a:pt x="652" y="962"/>
                  </a:cubicBezTo>
                  <a:cubicBezTo>
                    <a:pt x="652" y="961"/>
                    <a:pt x="651" y="960"/>
                    <a:pt x="651" y="960"/>
                  </a:cubicBezTo>
                  <a:cubicBezTo>
                    <a:pt x="650" y="959"/>
                    <a:pt x="650" y="958"/>
                    <a:pt x="649" y="958"/>
                  </a:cubicBezTo>
                  <a:cubicBezTo>
                    <a:pt x="647" y="957"/>
                    <a:pt x="646" y="956"/>
                    <a:pt x="644" y="955"/>
                  </a:cubicBezTo>
                  <a:cubicBezTo>
                    <a:pt x="644" y="955"/>
                    <a:pt x="643" y="955"/>
                    <a:pt x="643" y="955"/>
                  </a:cubicBezTo>
                  <a:cubicBezTo>
                    <a:pt x="642" y="955"/>
                    <a:pt x="641" y="955"/>
                    <a:pt x="640" y="955"/>
                  </a:cubicBezTo>
                  <a:cubicBezTo>
                    <a:pt x="641" y="954"/>
                    <a:pt x="642" y="953"/>
                    <a:pt x="642" y="952"/>
                  </a:cubicBezTo>
                  <a:cubicBezTo>
                    <a:pt x="642" y="951"/>
                    <a:pt x="642" y="951"/>
                    <a:pt x="642" y="951"/>
                  </a:cubicBezTo>
                  <a:cubicBezTo>
                    <a:pt x="644" y="947"/>
                    <a:pt x="646" y="944"/>
                    <a:pt x="649" y="941"/>
                  </a:cubicBezTo>
                  <a:cubicBezTo>
                    <a:pt x="650" y="941"/>
                    <a:pt x="651" y="940"/>
                    <a:pt x="651" y="939"/>
                  </a:cubicBezTo>
                  <a:cubicBezTo>
                    <a:pt x="652" y="939"/>
                    <a:pt x="652" y="938"/>
                    <a:pt x="652" y="938"/>
                  </a:cubicBezTo>
                  <a:cubicBezTo>
                    <a:pt x="655" y="936"/>
                    <a:pt x="657" y="934"/>
                    <a:pt x="658" y="932"/>
                  </a:cubicBezTo>
                  <a:cubicBezTo>
                    <a:pt x="660" y="930"/>
                    <a:pt x="660" y="930"/>
                    <a:pt x="660" y="930"/>
                  </a:cubicBezTo>
                  <a:cubicBezTo>
                    <a:pt x="661" y="930"/>
                    <a:pt x="661" y="930"/>
                    <a:pt x="662" y="930"/>
                  </a:cubicBezTo>
                  <a:cubicBezTo>
                    <a:pt x="663" y="930"/>
                    <a:pt x="665" y="929"/>
                    <a:pt x="666" y="928"/>
                  </a:cubicBezTo>
                  <a:cubicBezTo>
                    <a:pt x="666" y="928"/>
                    <a:pt x="666" y="928"/>
                    <a:pt x="666" y="928"/>
                  </a:cubicBezTo>
                  <a:cubicBezTo>
                    <a:pt x="668" y="926"/>
                    <a:pt x="668" y="925"/>
                    <a:pt x="668" y="923"/>
                  </a:cubicBezTo>
                  <a:cubicBezTo>
                    <a:pt x="668" y="922"/>
                    <a:pt x="668" y="922"/>
                    <a:pt x="668" y="922"/>
                  </a:cubicBezTo>
                  <a:cubicBezTo>
                    <a:pt x="668" y="922"/>
                    <a:pt x="668" y="921"/>
                    <a:pt x="668" y="921"/>
                  </a:cubicBezTo>
                  <a:cubicBezTo>
                    <a:pt x="668" y="920"/>
                    <a:pt x="668" y="920"/>
                    <a:pt x="668" y="919"/>
                  </a:cubicBezTo>
                  <a:cubicBezTo>
                    <a:pt x="668" y="918"/>
                    <a:pt x="668" y="918"/>
                    <a:pt x="668" y="918"/>
                  </a:cubicBezTo>
                  <a:cubicBezTo>
                    <a:pt x="669" y="916"/>
                    <a:pt x="669" y="913"/>
                    <a:pt x="668" y="910"/>
                  </a:cubicBezTo>
                  <a:cubicBezTo>
                    <a:pt x="668" y="909"/>
                    <a:pt x="668" y="909"/>
                    <a:pt x="668" y="908"/>
                  </a:cubicBezTo>
                  <a:cubicBezTo>
                    <a:pt x="667" y="908"/>
                    <a:pt x="667" y="907"/>
                    <a:pt x="667" y="907"/>
                  </a:cubicBezTo>
                  <a:cubicBezTo>
                    <a:pt x="667" y="906"/>
                    <a:pt x="667" y="906"/>
                    <a:pt x="667" y="906"/>
                  </a:cubicBezTo>
                  <a:cubicBezTo>
                    <a:pt x="667" y="904"/>
                    <a:pt x="667" y="903"/>
                    <a:pt x="667" y="901"/>
                  </a:cubicBezTo>
                  <a:cubicBezTo>
                    <a:pt x="666" y="901"/>
                    <a:pt x="666" y="901"/>
                    <a:pt x="666" y="901"/>
                  </a:cubicBezTo>
                  <a:cubicBezTo>
                    <a:pt x="666" y="900"/>
                    <a:pt x="666" y="899"/>
                    <a:pt x="665" y="898"/>
                  </a:cubicBezTo>
                  <a:cubicBezTo>
                    <a:pt x="665" y="897"/>
                    <a:pt x="664" y="896"/>
                    <a:pt x="664" y="895"/>
                  </a:cubicBezTo>
                  <a:cubicBezTo>
                    <a:pt x="663" y="895"/>
                    <a:pt x="663" y="894"/>
                    <a:pt x="663" y="894"/>
                  </a:cubicBezTo>
                  <a:cubicBezTo>
                    <a:pt x="663" y="893"/>
                    <a:pt x="663" y="893"/>
                    <a:pt x="662" y="893"/>
                  </a:cubicBezTo>
                  <a:cubicBezTo>
                    <a:pt x="662" y="892"/>
                    <a:pt x="662" y="892"/>
                    <a:pt x="662" y="892"/>
                  </a:cubicBezTo>
                  <a:cubicBezTo>
                    <a:pt x="662" y="890"/>
                    <a:pt x="661" y="889"/>
                    <a:pt x="660" y="888"/>
                  </a:cubicBezTo>
                  <a:cubicBezTo>
                    <a:pt x="660" y="887"/>
                    <a:pt x="660" y="887"/>
                    <a:pt x="660" y="887"/>
                  </a:cubicBezTo>
                  <a:cubicBezTo>
                    <a:pt x="660" y="886"/>
                    <a:pt x="659" y="885"/>
                    <a:pt x="659" y="885"/>
                  </a:cubicBezTo>
                  <a:cubicBezTo>
                    <a:pt x="658" y="884"/>
                    <a:pt x="658" y="884"/>
                    <a:pt x="657" y="883"/>
                  </a:cubicBezTo>
                  <a:cubicBezTo>
                    <a:pt x="657" y="882"/>
                    <a:pt x="657" y="882"/>
                    <a:pt x="657" y="882"/>
                  </a:cubicBezTo>
                  <a:cubicBezTo>
                    <a:pt x="657" y="881"/>
                    <a:pt x="657" y="880"/>
                    <a:pt x="656" y="880"/>
                  </a:cubicBezTo>
                  <a:cubicBezTo>
                    <a:pt x="656" y="879"/>
                    <a:pt x="656" y="879"/>
                    <a:pt x="656" y="879"/>
                  </a:cubicBezTo>
                  <a:cubicBezTo>
                    <a:pt x="656" y="878"/>
                    <a:pt x="655" y="877"/>
                    <a:pt x="655" y="876"/>
                  </a:cubicBezTo>
                  <a:cubicBezTo>
                    <a:pt x="655" y="875"/>
                    <a:pt x="654" y="874"/>
                    <a:pt x="653" y="873"/>
                  </a:cubicBezTo>
                  <a:cubicBezTo>
                    <a:pt x="653" y="873"/>
                    <a:pt x="653" y="873"/>
                    <a:pt x="653" y="873"/>
                  </a:cubicBezTo>
                  <a:cubicBezTo>
                    <a:pt x="653" y="872"/>
                    <a:pt x="652" y="871"/>
                    <a:pt x="652" y="870"/>
                  </a:cubicBezTo>
                  <a:cubicBezTo>
                    <a:pt x="651" y="869"/>
                    <a:pt x="651" y="867"/>
                    <a:pt x="649" y="865"/>
                  </a:cubicBezTo>
                  <a:cubicBezTo>
                    <a:pt x="649" y="865"/>
                    <a:pt x="649" y="865"/>
                    <a:pt x="648" y="864"/>
                  </a:cubicBezTo>
                  <a:cubicBezTo>
                    <a:pt x="648" y="864"/>
                    <a:pt x="648" y="864"/>
                    <a:pt x="648" y="864"/>
                  </a:cubicBezTo>
                  <a:cubicBezTo>
                    <a:pt x="647" y="863"/>
                    <a:pt x="647" y="863"/>
                    <a:pt x="647" y="863"/>
                  </a:cubicBezTo>
                  <a:cubicBezTo>
                    <a:pt x="646" y="862"/>
                    <a:pt x="646" y="862"/>
                    <a:pt x="645" y="861"/>
                  </a:cubicBezTo>
                  <a:cubicBezTo>
                    <a:pt x="644" y="861"/>
                    <a:pt x="644" y="861"/>
                    <a:pt x="644" y="861"/>
                  </a:cubicBezTo>
                  <a:cubicBezTo>
                    <a:pt x="642" y="861"/>
                    <a:pt x="642" y="861"/>
                    <a:pt x="642" y="861"/>
                  </a:cubicBezTo>
                  <a:cubicBezTo>
                    <a:pt x="641" y="861"/>
                    <a:pt x="641" y="861"/>
                    <a:pt x="641" y="861"/>
                  </a:cubicBezTo>
                  <a:cubicBezTo>
                    <a:pt x="641" y="861"/>
                    <a:pt x="641" y="861"/>
                    <a:pt x="641" y="861"/>
                  </a:cubicBezTo>
                  <a:cubicBezTo>
                    <a:pt x="641" y="861"/>
                    <a:pt x="641" y="861"/>
                    <a:pt x="641" y="861"/>
                  </a:cubicBezTo>
                  <a:cubicBezTo>
                    <a:pt x="639" y="860"/>
                    <a:pt x="639" y="860"/>
                    <a:pt x="639" y="860"/>
                  </a:cubicBezTo>
                  <a:cubicBezTo>
                    <a:pt x="639" y="859"/>
                    <a:pt x="639" y="859"/>
                    <a:pt x="639" y="859"/>
                  </a:cubicBezTo>
                  <a:cubicBezTo>
                    <a:pt x="637" y="858"/>
                    <a:pt x="635" y="856"/>
                    <a:pt x="634" y="854"/>
                  </a:cubicBezTo>
                  <a:cubicBezTo>
                    <a:pt x="633" y="853"/>
                    <a:pt x="633" y="852"/>
                    <a:pt x="632" y="852"/>
                  </a:cubicBezTo>
                  <a:cubicBezTo>
                    <a:pt x="631" y="851"/>
                    <a:pt x="631" y="850"/>
                    <a:pt x="630" y="850"/>
                  </a:cubicBezTo>
                  <a:cubicBezTo>
                    <a:pt x="629" y="848"/>
                    <a:pt x="627" y="848"/>
                    <a:pt x="626" y="848"/>
                  </a:cubicBezTo>
                  <a:cubicBezTo>
                    <a:pt x="625" y="848"/>
                    <a:pt x="624" y="848"/>
                    <a:pt x="624" y="847"/>
                  </a:cubicBezTo>
                  <a:cubicBezTo>
                    <a:pt x="623" y="846"/>
                    <a:pt x="622" y="845"/>
                    <a:pt x="621" y="845"/>
                  </a:cubicBezTo>
                  <a:cubicBezTo>
                    <a:pt x="623" y="845"/>
                    <a:pt x="625" y="846"/>
                    <a:pt x="627" y="846"/>
                  </a:cubicBezTo>
                  <a:cubicBezTo>
                    <a:pt x="629" y="846"/>
                    <a:pt x="631" y="845"/>
                    <a:pt x="633" y="844"/>
                  </a:cubicBezTo>
                  <a:cubicBezTo>
                    <a:pt x="634" y="844"/>
                    <a:pt x="635" y="844"/>
                    <a:pt x="636" y="844"/>
                  </a:cubicBezTo>
                  <a:cubicBezTo>
                    <a:pt x="637" y="844"/>
                    <a:pt x="639" y="844"/>
                    <a:pt x="641" y="846"/>
                  </a:cubicBezTo>
                  <a:cubicBezTo>
                    <a:pt x="642" y="847"/>
                    <a:pt x="642" y="848"/>
                    <a:pt x="642" y="848"/>
                  </a:cubicBezTo>
                  <a:cubicBezTo>
                    <a:pt x="640" y="851"/>
                    <a:pt x="641" y="852"/>
                    <a:pt x="642" y="853"/>
                  </a:cubicBezTo>
                  <a:cubicBezTo>
                    <a:pt x="643" y="854"/>
                    <a:pt x="643" y="854"/>
                    <a:pt x="643" y="854"/>
                  </a:cubicBezTo>
                  <a:cubicBezTo>
                    <a:pt x="644" y="854"/>
                    <a:pt x="644" y="854"/>
                    <a:pt x="644" y="854"/>
                  </a:cubicBezTo>
                  <a:cubicBezTo>
                    <a:pt x="645" y="854"/>
                    <a:pt x="646" y="853"/>
                    <a:pt x="647" y="852"/>
                  </a:cubicBezTo>
                  <a:cubicBezTo>
                    <a:pt x="647" y="852"/>
                    <a:pt x="647" y="851"/>
                    <a:pt x="647" y="851"/>
                  </a:cubicBezTo>
                  <a:cubicBezTo>
                    <a:pt x="647" y="851"/>
                    <a:pt x="647" y="851"/>
                    <a:pt x="647" y="851"/>
                  </a:cubicBezTo>
                  <a:cubicBezTo>
                    <a:pt x="650" y="850"/>
                    <a:pt x="650" y="848"/>
                    <a:pt x="650" y="846"/>
                  </a:cubicBezTo>
                  <a:cubicBezTo>
                    <a:pt x="650" y="846"/>
                    <a:pt x="650" y="846"/>
                    <a:pt x="650" y="846"/>
                  </a:cubicBezTo>
                  <a:cubicBezTo>
                    <a:pt x="650" y="845"/>
                    <a:pt x="650" y="845"/>
                    <a:pt x="650" y="845"/>
                  </a:cubicBezTo>
                  <a:cubicBezTo>
                    <a:pt x="649" y="844"/>
                    <a:pt x="649" y="844"/>
                    <a:pt x="649" y="843"/>
                  </a:cubicBezTo>
                  <a:cubicBezTo>
                    <a:pt x="649" y="842"/>
                    <a:pt x="648" y="841"/>
                    <a:pt x="648" y="840"/>
                  </a:cubicBezTo>
                  <a:cubicBezTo>
                    <a:pt x="647" y="839"/>
                    <a:pt x="647" y="839"/>
                    <a:pt x="647" y="839"/>
                  </a:cubicBezTo>
                  <a:cubicBezTo>
                    <a:pt x="646" y="838"/>
                    <a:pt x="646" y="838"/>
                    <a:pt x="646" y="838"/>
                  </a:cubicBezTo>
                  <a:cubicBezTo>
                    <a:pt x="646" y="837"/>
                    <a:pt x="646" y="837"/>
                    <a:pt x="646" y="837"/>
                  </a:cubicBezTo>
                  <a:cubicBezTo>
                    <a:pt x="646" y="837"/>
                    <a:pt x="646" y="836"/>
                    <a:pt x="645" y="836"/>
                  </a:cubicBezTo>
                  <a:cubicBezTo>
                    <a:pt x="644" y="834"/>
                    <a:pt x="643" y="832"/>
                    <a:pt x="641" y="830"/>
                  </a:cubicBezTo>
                  <a:cubicBezTo>
                    <a:pt x="640" y="828"/>
                    <a:pt x="638" y="826"/>
                    <a:pt x="637" y="823"/>
                  </a:cubicBezTo>
                  <a:cubicBezTo>
                    <a:pt x="636" y="823"/>
                    <a:pt x="636" y="823"/>
                    <a:pt x="636" y="822"/>
                  </a:cubicBezTo>
                  <a:cubicBezTo>
                    <a:pt x="635" y="822"/>
                    <a:pt x="635" y="821"/>
                    <a:pt x="634" y="820"/>
                  </a:cubicBezTo>
                  <a:cubicBezTo>
                    <a:pt x="633" y="818"/>
                    <a:pt x="632" y="817"/>
                    <a:pt x="630" y="815"/>
                  </a:cubicBezTo>
                  <a:cubicBezTo>
                    <a:pt x="630" y="815"/>
                    <a:pt x="630" y="815"/>
                    <a:pt x="630" y="815"/>
                  </a:cubicBezTo>
                  <a:cubicBezTo>
                    <a:pt x="630" y="815"/>
                    <a:pt x="629" y="814"/>
                    <a:pt x="629" y="813"/>
                  </a:cubicBezTo>
                  <a:cubicBezTo>
                    <a:pt x="629" y="812"/>
                    <a:pt x="628" y="811"/>
                    <a:pt x="627" y="811"/>
                  </a:cubicBezTo>
                  <a:cubicBezTo>
                    <a:pt x="627" y="810"/>
                    <a:pt x="626" y="809"/>
                    <a:pt x="626" y="808"/>
                  </a:cubicBezTo>
                  <a:cubicBezTo>
                    <a:pt x="625" y="807"/>
                    <a:pt x="624" y="805"/>
                    <a:pt x="623" y="804"/>
                  </a:cubicBezTo>
                  <a:cubicBezTo>
                    <a:pt x="623" y="803"/>
                    <a:pt x="622" y="802"/>
                    <a:pt x="622" y="801"/>
                  </a:cubicBezTo>
                  <a:cubicBezTo>
                    <a:pt x="621" y="800"/>
                    <a:pt x="620" y="798"/>
                    <a:pt x="620" y="796"/>
                  </a:cubicBezTo>
                  <a:cubicBezTo>
                    <a:pt x="619" y="794"/>
                    <a:pt x="618" y="792"/>
                    <a:pt x="617" y="790"/>
                  </a:cubicBezTo>
                  <a:cubicBezTo>
                    <a:pt x="616" y="788"/>
                    <a:pt x="615" y="785"/>
                    <a:pt x="615" y="782"/>
                  </a:cubicBezTo>
                  <a:cubicBezTo>
                    <a:pt x="615" y="781"/>
                    <a:pt x="615" y="781"/>
                    <a:pt x="615" y="781"/>
                  </a:cubicBezTo>
                  <a:cubicBezTo>
                    <a:pt x="614" y="781"/>
                    <a:pt x="614" y="781"/>
                    <a:pt x="615" y="780"/>
                  </a:cubicBezTo>
                  <a:cubicBezTo>
                    <a:pt x="615" y="779"/>
                    <a:pt x="615" y="779"/>
                    <a:pt x="615" y="779"/>
                  </a:cubicBezTo>
                  <a:cubicBezTo>
                    <a:pt x="615" y="778"/>
                    <a:pt x="616" y="777"/>
                    <a:pt x="616" y="776"/>
                  </a:cubicBezTo>
                  <a:cubicBezTo>
                    <a:pt x="617" y="774"/>
                    <a:pt x="618" y="773"/>
                    <a:pt x="618" y="772"/>
                  </a:cubicBezTo>
                  <a:cubicBezTo>
                    <a:pt x="618" y="771"/>
                    <a:pt x="618" y="771"/>
                    <a:pt x="618" y="771"/>
                  </a:cubicBezTo>
                  <a:cubicBezTo>
                    <a:pt x="619" y="771"/>
                    <a:pt x="619" y="771"/>
                    <a:pt x="619" y="771"/>
                  </a:cubicBezTo>
                  <a:cubicBezTo>
                    <a:pt x="622" y="771"/>
                    <a:pt x="622" y="771"/>
                    <a:pt x="622" y="771"/>
                  </a:cubicBezTo>
                  <a:cubicBezTo>
                    <a:pt x="622" y="771"/>
                    <a:pt x="622" y="771"/>
                    <a:pt x="623" y="771"/>
                  </a:cubicBezTo>
                  <a:cubicBezTo>
                    <a:pt x="624" y="771"/>
                    <a:pt x="625" y="770"/>
                    <a:pt x="626" y="770"/>
                  </a:cubicBezTo>
                  <a:cubicBezTo>
                    <a:pt x="626" y="769"/>
                    <a:pt x="626" y="769"/>
                    <a:pt x="626" y="769"/>
                  </a:cubicBezTo>
                  <a:cubicBezTo>
                    <a:pt x="627" y="768"/>
                    <a:pt x="627" y="768"/>
                    <a:pt x="627" y="768"/>
                  </a:cubicBezTo>
                  <a:cubicBezTo>
                    <a:pt x="628" y="764"/>
                    <a:pt x="625" y="762"/>
                    <a:pt x="624" y="762"/>
                  </a:cubicBezTo>
                  <a:cubicBezTo>
                    <a:pt x="623" y="761"/>
                    <a:pt x="623" y="761"/>
                    <a:pt x="623" y="761"/>
                  </a:cubicBezTo>
                  <a:cubicBezTo>
                    <a:pt x="622" y="761"/>
                    <a:pt x="622" y="761"/>
                    <a:pt x="621" y="761"/>
                  </a:cubicBezTo>
                  <a:cubicBezTo>
                    <a:pt x="621" y="760"/>
                    <a:pt x="620" y="760"/>
                    <a:pt x="620" y="760"/>
                  </a:cubicBezTo>
                  <a:cubicBezTo>
                    <a:pt x="619" y="759"/>
                    <a:pt x="617" y="759"/>
                    <a:pt x="616" y="759"/>
                  </a:cubicBezTo>
                  <a:cubicBezTo>
                    <a:pt x="616" y="759"/>
                    <a:pt x="615" y="759"/>
                    <a:pt x="615" y="759"/>
                  </a:cubicBezTo>
                  <a:cubicBezTo>
                    <a:pt x="612" y="758"/>
                    <a:pt x="612" y="758"/>
                    <a:pt x="612" y="758"/>
                  </a:cubicBezTo>
                  <a:cubicBezTo>
                    <a:pt x="612" y="758"/>
                    <a:pt x="612" y="758"/>
                    <a:pt x="612" y="758"/>
                  </a:cubicBezTo>
                  <a:cubicBezTo>
                    <a:pt x="610" y="755"/>
                    <a:pt x="609" y="754"/>
                    <a:pt x="610" y="753"/>
                  </a:cubicBezTo>
                  <a:cubicBezTo>
                    <a:pt x="610" y="752"/>
                    <a:pt x="610" y="751"/>
                    <a:pt x="610" y="750"/>
                  </a:cubicBezTo>
                  <a:cubicBezTo>
                    <a:pt x="610" y="749"/>
                    <a:pt x="610" y="749"/>
                    <a:pt x="610" y="749"/>
                  </a:cubicBezTo>
                  <a:cubicBezTo>
                    <a:pt x="609" y="748"/>
                    <a:pt x="608" y="748"/>
                    <a:pt x="607" y="747"/>
                  </a:cubicBezTo>
                  <a:cubicBezTo>
                    <a:pt x="607" y="747"/>
                    <a:pt x="607" y="747"/>
                    <a:pt x="606" y="747"/>
                  </a:cubicBezTo>
                  <a:cubicBezTo>
                    <a:pt x="606" y="747"/>
                    <a:pt x="606" y="746"/>
                    <a:pt x="605" y="746"/>
                  </a:cubicBezTo>
                  <a:cubicBezTo>
                    <a:pt x="605" y="746"/>
                    <a:pt x="604" y="746"/>
                    <a:pt x="604" y="745"/>
                  </a:cubicBezTo>
                  <a:cubicBezTo>
                    <a:pt x="602" y="745"/>
                    <a:pt x="601" y="744"/>
                    <a:pt x="601" y="744"/>
                  </a:cubicBezTo>
                  <a:cubicBezTo>
                    <a:pt x="600" y="743"/>
                    <a:pt x="600" y="742"/>
                    <a:pt x="599" y="742"/>
                  </a:cubicBezTo>
                  <a:cubicBezTo>
                    <a:pt x="599" y="741"/>
                    <a:pt x="599" y="741"/>
                    <a:pt x="599" y="741"/>
                  </a:cubicBezTo>
                  <a:cubicBezTo>
                    <a:pt x="599" y="741"/>
                    <a:pt x="599" y="741"/>
                    <a:pt x="599" y="741"/>
                  </a:cubicBezTo>
                  <a:cubicBezTo>
                    <a:pt x="599" y="740"/>
                    <a:pt x="599" y="740"/>
                    <a:pt x="599" y="739"/>
                  </a:cubicBezTo>
                  <a:cubicBezTo>
                    <a:pt x="599" y="739"/>
                    <a:pt x="599" y="738"/>
                    <a:pt x="599" y="737"/>
                  </a:cubicBezTo>
                  <a:cubicBezTo>
                    <a:pt x="597" y="736"/>
                    <a:pt x="597" y="736"/>
                    <a:pt x="597" y="736"/>
                  </a:cubicBezTo>
                  <a:cubicBezTo>
                    <a:pt x="597" y="736"/>
                    <a:pt x="596" y="736"/>
                    <a:pt x="596" y="734"/>
                  </a:cubicBezTo>
                  <a:cubicBezTo>
                    <a:pt x="596" y="733"/>
                    <a:pt x="596" y="731"/>
                    <a:pt x="595" y="729"/>
                  </a:cubicBezTo>
                  <a:cubicBezTo>
                    <a:pt x="594" y="728"/>
                    <a:pt x="594" y="728"/>
                    <a:pt x="594" y="728"/>
                  </a:cubicBezTo>
                  <a:cubicBezTo>
                    <a:pt x="594" y="727"/>
                    <a:pt x="594" y="727"/>
                    <a:pt x="594" y="727"/>
                  </a:cubicBezTo>
                  <a:cubicBezTo>
                    <a:pt x="594" y="727"/>
                    <a:pt x="594" y="727"/>
                    <a:pt x="594" y="727"/>
                  </a:cubicBezTo>
                  <a:cubicBezTo>
                    <a:pt x="593" y="726"/>
                    <a:pt x="593" y="726"/>
                    <a:pt x="593" y="726"/>
                  </a:cubicBezTo>
                  <a:cubicBezTo>
                    <a:pt x="593" y="726"/>
                    <a:pt x="593" y="725"/>
                    <a:pt x="593" y="725"/>
                  </a:cubicBezTo>
                  <a:cubicBezTo>
                    <a:pt x="593" y="724"/>
                    <a:pt x="592" y="723"/>
                    <a:pt x="592" y="723"/>
                  </a:cubicBezTo>
                  <a:cubicBezTo>
                    <a:pt x="589" y="720"/>
                    <a:pt x="589" y="720"/>
                    <a:pt x="589" y="720"/>
                  </a:cubicBezTo>
                  <a:cubicBezTo>
                    <a:pt x="589" y="719"/>
                    <a:pt x="588" y="719"/>
                    <a:pt x="588" y="718"/>
                  </a:cubicBezTo>
                  <a:cubicBezTo>
                    <a:pt x="587" y="718"/>
                    <a:pt x="587" y="718"/>
                    <a:pt x="587" y="718"/>
                  </a:cubicBezTo>
                  <a:cubicBezTo>
                    <a:pt x="587" y="718"/>
                    <a:pt x="586" y="717"/>
                    <a:pt x="586" y="717"/>
                  </a:cubicBezTo>
                  <a:cubicBezTo>
                    <a:pt x="586" y="710"/>
                    <a:pt x="582" y="705"/>
                    <a:pt x="575" y="704"/>
                  </a:cubicBezTo>
                  <a:cubicBezTo>
                    <a:pt x="575" y="704"/>
                    <a:pt x="575" y="704"/>
                    <a:pt x="575" y="704"/>
                  </a:cubicBezTo>
                  <a:cubicBezTo>
                    <a:pt x="574" y="704"/>
                    <a:pt x="574" y="704"/>
                    <a:pt x="573" y="704"/>
                  </a:cubicBezTo>
                  <a:cubicBezTo>
                    <a:pt x="573" y="703"/>
                    <a:pt x="573" y="703"/>
                    <a:pt x="573" y="703"/>
                  </a:cubicBezTo>
                  <a:cubicBezTo>
                    <a:pt x="572" y="701"/>
                    <a:pt x="570" y="700"/>
                    <a:pt x="569" y="699"/>
                  </a:cubicBezTo>
                  <a:cubicBezTo>
                    <a:pt x="568" y="699"/>
                    <a:pt x="568" y="699"/>
                    <a:pt x="568" y="699"/>
                  </a:cubicBezTo>
                  <a:cubicBezTo>
                    <a:pt x="567" y="698"/>
                    <a:pt x="566" y="698"/>
                    <a:pt x="566" y="698"/>
                  </a:cubicBezTo>
                  <a:cubicBezTo>
                    <a:pt x="565" y="698"/>
                    <a:pt x="565" y="698"/>
                    <a:pt x="564" y="697"/>
                  </a:cubicBezTo>
                  <a:cubicBezTo>
                    <a:pt x="564" y="697"/>
                    <a:pt x="564" y="697"/>
                    <a:pt x="563" y="696"/>
                  </a:cubicBezTo>
                  <a:cubicBezTo>
                    <a:pt x="563" y="696"/>
                    <a:pt x="563" y="696"/>
                    <a:pt x="563" y="695"/>
                  </a:cubicBezTo>
                  <a:cubicBezTo>
                    <a:pt x="562" y="695"/>
                    <a:pt x="562" y="694"/>
                    <a:pt x="560" y="693"/>
                  </a:cubicBezTo>
                  <a:cubicBezTo>
                    <a:pt x="560" y="693"/>
                    <a:pt x="559" y="693"/>
                    <a:pt x="559" y="693"/>
                  </a:cubicBezTo>
                  <a:cubicBezTo>
                    <a:pt x="558" y="693"/>
                    <a:pt x="558" y="693"/>
                    <a:pt x="558" y="693"/>
                  </a:cubicBezTo>
                  <a:cubicBezTo>
                    <a:pt x="558" y="693"/>
                    <a:pt x="557" y="693"/>
                    <a:pt x="557" y="692"/>
                  </a:cubicBezTo>
                  <a:cubicBezTo>
                    <a:pt x="556" y="692"/>
                    <a:pt x="555" y="692"/>
                    <a:pt x="554" y="691"/>
                  </a:cubicBezTo>
                  <a:cubicBezTo>
                    <a:pt x="554" y="691"/>
                    <a:pt x="554" y="691"/>
                    <a:pt x="554" y="691"/>
                  </a:cubicBezTo>
                  <a:cubicBezTo>
                    <a:pt x="553" y="691"/>
                    <a:pt x="553" y="691"/>
                    <a:pt x="552" y="692"/>
                  </a:cubicBezTo>
                  <a:cubicBezTo>
                    <a:pt x="552" y="692"/>
                    <a:pt x="551" y="691"/>
                    <a:pt x="551" y="691"/>
                  </a:cubicBezTo>
                  <a:cubicBezTo>
                    <a:pt x="550" y="691"/>
                    <a:pt x="550" y="691"/>
                    <a:pt x="549" y="690"/>
                  </a:cubicBezTo>
                  <a:cubicBezTo>
                    <a:pt x="548" y="690"/>
                    <a:pt x="548" y="690"/>
                    <a:pt x="547" y="690"/>
                  </a:cubicBezTo>
                  <a:cubicBezTo>
                    <a:pt x="547" y="690"/>
                    <a:pt x="547" y="690"/>
                    <a:pt x="547" y="690"/>
                  </a:cubicBezTo>
                  <a:cubicBezTo>
                    <a:pt x="546" y="690"/>
                    <a:pt x="546" y="690"/>
                    <a:pt x="546" y="690"/>
                  </a:cubicBezTo>
                  <a:cubicBezTo>
                    <a:pt x="544" y="690"/>
                    <a:pt x="543" y="689"/>
                    <a:pt x="541" y="688"/>
                  </a:cubicBezTo>
                  <a:cubicBezTo>
                    <a:pt x="541" y="688"/>
                    <a:pt x="541" y="688"/>
                    <a:pt x="541" y="688"/>
                  </a:cubicBezTo>
                  <a:cubicBezTo>
                    <a:pt x="539" y="687"/>
                    <a:pt x="538" y="686"/>
                    <a:pt x="537" y="685"/>
                  </a:cubicBezTo>
                  <a:cubicBezTo>
                    <a:pt x="536" y="685"/>
                    <a:pt x="536" y="685"/>
                    <a:pt x="536" y="685"/>
                  </a:cubicBezTo>
                  <a:cubicBezTo>
                    <a:pt x="535" y="684"/>
                    <a:pt x="535" y="684"/>
                    <a:pt x="535" y="684"/>
                  </a:cubicBezTo>
                  <a:cubicBezTo>
                    <a:pt x="535" y="684"/>
                    <a:pt x="534" y="684"/>
                    <a:pt x="533" y="684"/>
                  </a:cubicBezTo>
                  <a:cubicBezTo>
                    <a:pt x="533" y="684"/>
                    <a:pt x="532" y="684"/>
                    <a:pt x="532" y="684"/>
                  </a:cubicBezTo>
                  <a:cubicBezTo>
                    <a:pt x="532" y="684"/>
                    <a:pt x="531" y="683"/>
                    <a:pt x="530" y="682"/>
                  </a:cubicBezTo>
                  <a:cubicBezTo>
                    <a:pt x="529" y="681"/>
                    <a:pt x="529" y="681"/>
                    <a:pt x="529" y="681"/>
                  </a:cubicBezTo>
                  <a:cubicBezTo>
                    <a:pt x="529" y="681"/>
                    <a:pt x="528" y="681"/>
                    <a:pt x="527" y="681"/>
                  </a:cubicBezTo>
                  <a:cubicBezTo>
                    <a:pt x="527" y="681"/>
                    <a:pt x="527" y="681"/>
                    <a:pt x="527" y="681"/>
                  </a:cubicBezTo>
                  <a:cubicBezTo>
                    <a:pt x="526" y="680"/>
                    <a:pt x="526" y="679"/>
                    <a:pt x="525" y="678"/>
                  </a:cubicBezTo>
                  <a:cubicBezTo>
                    <a:pt x="525" y="677"/>
                    <a:pt x="525" y="677"/>
                    <a:pt x="525" y="677"/>
                  </a:cubicBezTo>
                  <a:cubicBezTo>
                    <a:pt x="525" y="677"/>
                    <a:pt x="525" y="677"/>
                    <a:pt x="525" y="677"/>
                  </a:cubicBezTo>
                  <a:cubicBezTo>
                    <a:pt x="526" y="676"/>
                    <a:pt x="526" y="676"/>
                    <a:pt x="526" y="676"/>
                  </a:cubicBezTo>
                  <a:cubicBezTo>
                    <a:pt x="526" y="676"/>
                    <a:pt x="526" y="675"/>
                    <a:pt x="526" y="674"/>
                  </a:cubicBezTo>
                  <a:cubicBezTo>
                    <a:pt x="526" y="674"/>
                    <a:pt x="526" y="674"/>
                    <a:pt x="526" y="674"/>
                  </a:cubicBezTo>
                  <a:cubicBezTo>
                    <a:pt x="526" y="672"/>
                    <a:pt x="525" y="672"/>
                    <a:pt x="524" y="671"/>
                  </a:cubicBezTo>
                  <a:cubicBezTo>
                    <a:pt x="523" y="671"/>
                    <a:pt x="523" y="670"/>
                    <a:pt x="523" y="670"/>
                  </a:cubicBezTo>
                  <a:cubicBezTo>
                    <a:pt x="522" y="670"/>
                    <a:pt x="521" y="669"/>
                    <a:pt x="520" y="668"/>
                  </a:cubicBezTo>
                  <a:cubicBezTo>
                    <a:pt x="519" y="668"/>
                    <a:pt x="519" y="667"/>
                    <a:pt x="518" y="667"/>
                  </a:cubicBezTo>
                  <a:cubicBezTo>
                    <a:pt x="518" y="666"/>
                    <a:pt x="517" y="665"/>
                    <a:pt x="517" y="665"/>
                  </a:cubicBezTo>
                  <a:cubicBezTo>
                    <a:pt x="516" y="664"/>
                    <a:pt x="516" y="664"/>
                    <a:pt x="516" y="664"/>
                  </a:cubicBezTo>
                  <a:cubicBezTo>
                    <a:pt x="516" y="663"/>
                    <a:pt x="516" y="663"/>
                    <a:pt x="516" y="663"/>
                  </a:cubicBezTo>
                  <a:cubicBezTo>
                    <a:pt x="515" y="662"/>
                    <a:pt x="515" y="661"/>
                    <a:pt x="515" y="660"/>
                  </a:cubicBezTo>
                  <a:cubicBezTo>
                    <a:pt x="515" y="660"/>
                    <a:pt x="514" y="660"/>
                    <a:pt x="514" y="659"/>
                  </a:cubicBezTo>
                  <a:cubicBezTo>
                    <a:pt x="514" y="659"/>
                    <a:pt x="514" y="658"/>
                    <a:pt x="514" y="658"/>
                  </a:cubicBezTo>
                  <a:cubicBezTo>
                    <a:pt x="514" y="657"/>
                    <a:pt x="514" y="657"/>
                    <a:pt x="514" y="656"/>
                  </a:cubicBezTo>
                  <a:cubicBezTo>
                    <a:pt x="514" y="655"/>
                    <a:pt x="514" y="655"/>
                    <a:pt x="514" y="654"/>
                  </a:cubicBezTo>
                  <a:cubicBezTo>
                    <a:pt x="513" y="654"/>
                    <a:pt x="513" y="653"/>
                    <a:pt x="513" y="653"/>
                  </a:cubicBezTo>
                  <a:cubicBezTo>
                    <a:pt x="512" y="652"/>
                    <a:pt x="512" y="652"/>
                    <a:pt x="512" y="652"/>
                  </a:cubicBezTo>
                  <a:cubicBezTo>
                    <a:pt x="512" y="651"/>
                    <a:pt x="512" y="650"/>
                    <a:pt x="511" y="649"/>
                  </a:cubicBezTo>
                  <a:cubicBezTo>
                    <a:pt x="511" y="648"/>
                    <a:pt x="511" y="648"/>
                    <a:pt x="511" y="648"/>
                  </a:cubicBezTo>
                  <a:cubicBezTo>
                    <a:pt x="511" y="647"/>
                    <a:pt x="511" y="646"/>
                    <a:pt x="510" y="645"/>
                  </a:cubicBezTo>
                  <a:cubicBezTo>
                    <a:pt x="510" y="644"/>
                    <a:pt x="510" y="644"/>
                    <a:pt x="510" y="644"/>
                  </a:cubicBezTo>
                  <a:cubicBezTo>
                    <a:pt x="510" y="644"/>
                    <a:pt x="510" y="643"/>
                    <a:pt x="510" y="642"/>
                  </a:cubicBezTo>
                  <a:cubicBezTo>
                    <a:pt x="510" y="641"/>
                    <a:pt x="510" y="640"/>
                    <a:pt x="510" y="639"/>
                  </a:cubicBezTo>
                  <a:cubicBezTo>
                    <a:pt x="510" y="639"/>
                    <a:pt x="510" y="639"/>
                    <a:pt x="510" y="639"/>
                  </a:cubicBezTo>
                  <a:cubicBezTo>
                    <a:pt x="510" y="638"/>
                    <a:pt x="510" y="637"/>
                    <a:pt x="510" y="637"/>
                  </a:cubicBezTo>
                  <a:cubicBezTo>
                    <a:pt x="510" y="636"/>
                    <a:pt x="510" y="636"/>
                    <a:pt x="510" y="635"/>
                  </a:cubicBezTo>
                  <a:cubicBezTo>
                    <a:pt x="510" y="634"/>
                    <a:pt x="510" y="633"/>
                    <a:pt x="509" y="632"/>
                  </a:cubicBezTo>
                  <a:cubicBezTo>
                    <a:pt x="510" y="630"/>
                    <a:pt x="509" y="628"/>
                    <a:pt x="508" y="627"/>
                  </a:cubicBezTo>
                  <a:cubicBezTo>
                    <a:pt x="507" y="627"/>
                    <a:pt x="507" y="627"/>
                    <a:pt x="507" y="627"/>
                  </a:cubicBezTo>
                  <a:cubicBezTo>
                    <a:pt x="506" y="626"/>
                    <a:pt x="506" y="625"/>
                    <a:pt x="505" y="625"/>
                  </a:cubicBezTo>
                  <a:cubicBezTo>
                    <a:pt x="505" y="624"/>
                    <a:pt x="505" y="624"/>
                    <a:pt x="504" y="624"/>
                  </a:cubicBezTo>
                  <a:cubicBezTo>
                    <a:pt x="504" y="624"/>
                    <a:pt x="504" y="624"/>
                    <a:pt x="504" y="623"/>
                  </a:cubicBezTo>
                  <a:cubicBezTo>
                    <a:pt x="504" y="622"/>
                    <a:pt x="504" y="622"/>
                    <a:pt x="504" y="621"/>
                  </a:cubicBezTo>
                  <a:cubicBezTo>
                    <a:pt x="504" y="620"/>
                    <a:pt x="503" y="618"/>
                    <a:pt x="502" y="617"/>
                  </a:cubicBezTo>
                  <a:cubicBezTo>
                    <a:pt x="502" y="616"/>
                    <a:pt x="502" y="616"/>
                    <a:pt x="502" y="616"/>
                  </a:cubicBezTo>
                  <a:cubicBezTo>
                    <a:pt x="501" y="615"/>
                    <a:pt x="501" y="614"/>
                    <a:pt x="501" y="614"/>
                  </a:cubicBezTo>
                  <a:cubicBezTo>
                    <a:pt x="500" y="612"/>
                    <a:pt x="500" y="612"/>
                    <a:pt x="499" y="611"/>
                  </a:cubicBezTo>
                  <a:cubicBezTo>
                    <a:pt x="499" y="610"/>
                    <a:pt x="498" y="610"/>
                    <a:pt x="498" y="609"/>
                  </a:cubicBezTo>
                  <a:cubicBezTo>
                    <a:pt x="498" y="608"/>
                    <a:pt x="498" y="608"/>
                    <a:pt x="498" y="608"/>
                  </a:cubicBezTo>
                  <a:cubicBezTo>
                    <a:pt x="497" y="607"/>
                    <a:pt x="497" y="606"/>
                    <a:pt x="496" y="604"/>
                  </a:cubicBezTo>
                  <a:cubicBezTo>
                    <a:pt x="496" y="603"/>
                    <a:pt x="496" y="601"/>
                    <a:pt x="495" y="600"/>
                  </a:cubicBezTo>
                  <a:cubicBezTo>
                    <a:pt x="494" y="600"/>
                    <a:pt x="494" y="600"/>
                    <a:pt x="494" y="600"/>
                  </a:cubicBezTo>
                  <a:cubicBezTo>
                    <a:pt x="494" y="599"/>
                    <a:pt x="495" y="599"/>
                    <a:pt x="495" y="599"/>
                  </a:cubicBezTo>
                  <a:cubicBezTo>
                    <a:pt x="495" y="598"/>
                    <a:pt x="495" y="598"/>
                    <a:pt x="495" y="598"/>
                  </a:cubicBezTo>
                  <a:cubicBezTo>
                    <a:pt x="496" y="597"/>
                    <a:pt x="496" y="597"/>
                    <a:pt x="496" y="596"/>
                  </a:cubicBezTo>
                  <a:cubicBezTo>
                    <a:pt x="496" y="595"/>
                    <a:pt x="496" y="593"/>
                    <a:pt x="495" y="591"/>
                  </a:cubicBezTo>
                  <a:cubicBezTo>
                    <a:pt x="495" y="591"/>
                    <a:pt x="495" y="591"/>
                    <a:pt x="495" y="590"/>
                  </a:cubicBezTo>
                  <a:cubicBezTo>
                    <a:pt x="494" y="590"/>
                    <a:pt x="494" y="589"/>
                    <a:pt x="494" y="588"/>
                  </a:cubicBezTo>
                  <a:cubicBezTo>
                    <a:pt x="493" y="588"/>
                    <a:pt x="493" y="588"/>
                    <a:pt x="493" y="588"/>
                  </a:cubicBezTo>
                  <a:cubicBezTo>
                    <a:pt x="493" y="588"/>
                    <a:pt x="493" y="587"/>
                    <a:pt x="493" y="587"/>
                  </a:cubicBezTo>
                  <a:cubicBezTo>
                    <a:pt x="493" y="586"/>
                    <a:pt x="493" y="586"/>
                    <a:pt x="493" y="586"/>
                  </a:cubicBezTo>
                  <a:cubicBezTo>
                    <a:pt x="493" y="586"/>
                    <a:pt x="493" y="586"/>
                    <a:pt x="493" y="586"/>
                  </a:cubicBezTo>
                  <a:cubicBezTo>
                    <a:pt x="492" y="585"/>
                    <a:pt x="492" y="585"/>
                    <a:pt x="492" y="585"/>
                  </a:cubicBezTo>
                  <a:cubicBezTo>
                    <a:pt x="491" y="583"/>
                    <a:pt x="490" y="581"/>
                    <a:pt x="490" y="580"/>
                  </a:cubicBezTo>
                  <a:cubicBezTo>
                    <a:pt x="494" y="574"/>
                    <a:pt x="490" y="569"/>
                    <a:pt x="488" y="568"/>
                  </a:cubicBezTo>
                  <a:cubicBezTo>
                    <a:pt x="488" y="567"/>
                    <a:pt x="488" y="567"/>
                    <a:pt x="488" y="567"/>
                  </a:cubicBezTo>
                  <a:cubicBezTo>
                    <a:pt x="487" y="565"/>
                    <a:pt x="486" y="564"/>
                    <a:pt x="487" y="563"/>
                  </a:cubicBezTo>
                  <a:cubicBezTo>
                    <a:pt x="487" y="561"/>
                    <a:pt x="487" y="561"/>
                    <a:pt x="487" y="561"/>
                  </a:cubicBezTo>
                  <a:cubicBezTo>
                    <a:pt x="488" y="561"/>
                    <a:pt x="488" y="561"/>
                    <a:pt x="488" y="561"/>
                  </a:cubicBezTo>
                  <a:cubicBezTo>
                    <a:pt x="490" y="558"/>
                    <a:pt x="490" y="556"/>
                    <a:pt x="488" y="554"/>
                  </a:cubicBezTo>
                  <a:cubicBezTo>
                    <a:pt x="488" y="554"/>
                    <a:pt x="488" y="554"/>
                    <a:pt x="488" y="554"/>
                  </a:cubicBezTo>
                  <a:cubicBezTo>
                    <a:pt x="488" y="554"/>
                    <a:pt x="488" y="553"/>
                    <a:pt x="488" y="553"/>
                  </a:cubicBezTo>
                  <a:cubicBezTo>
                    <a:pt x="488" y="551"/>
                    <a:pt x="488" y="549"/>
                    <a:pt x="487" y="547"/>
                  </a:cubicBezTo>
                  <a:cubicBezTo>
                    <a:pt x="487" y="545"/>
                    <a:pt x="486" y="543"/>
                    <a:pt x="486" y="541"/>
                  </a:cubicBezTo>
                  <a:cubicBezTo>
                    <a:pt x="486" y="540"/>
                    <a:pt x="486" y="540"/>
                    <a:pt x="486" y="539"/>
                  </a:cubicBezTo>
                  <a:cubicBezTo>
                    <a:pt x="486" y="539"/>
                    <a:pt x="486" y="539"/>
                    <a:pt x="486" y="539"/>
                  </a:cubicBezTo>
                  <a:cubicBezTo>
                    <a:pt x="486" y="539"/>
                    <a:pt x="485" y="538"/>
                    <a:pt x="485" y="538"/>
                  </a:cubicBezTo>
                  <a:cubicBezTo>
                    <a:pt x="485" y="538"/>
                    <a:pt x="484" y="537"/>
                    <a:pt x="484" y="537"/>
                  </a:cubicBezTo>
                  <a:cubicBezTo>
                    <a:pt x="486" y="530"/>
                    <a:pt x="479" y="526"/>
                    <a:pt x="477" y="525"/>
                  </a:cubicBezTo>
                  <a:cubicBezTo>
                    <a:pt x="477" y="525"/>
                    <a:pt x="477" y="525"/>
                    <a:pt x="477" y="525"/>
                  </a:cubicBezTo>
                  <a:cubicBezTo>
                    <a:pt x="475" y="524"/>
                    <a:pt x="475" y="524"/>
                    <a:pt x="475" y="524"/>
                  </a:cubicBezTo>
                  <a:cubicBezTo>
                    <a:pt x="475" y="523"/>
                    <a:pt x="474" y="523"/>
                    <a:pt x="473" y="522"/>
                  </a:cubicBezTo>
                  <a:cubicBezTo>
                    <a:pt x="473" y="522"/>
                    <a:pt x="472" y="522"/>
                    <a:pt x="472" y="522"/>
                  </a:cubicBezTo>
                  <a:cubicBezTo>
                    <a:pt x="472" y="522"/>
                    <a:pt x="471" y="521"/>
                    <a:pt x="471" y="521"/>
                  </a:cubicBezTo>
                  <a:cubicBezTo>
                    <a:pt x="471" y="521"/>
                    <a:pt x="470" y="519"/>
                    <a:pt x="470" y="519"/>
                  </a:cubicBezTo>
                  <a:cubicBezTo>
                    <a:pt x="470" y="519"/>
                    <a:pt x="470" y="518"/>
                    <a:pt x="469" y="517"/>
                  </a:cubicBezTo>
                  <a:cubicBezTo>
                    <a:pt x="468" y="516"/>
                    <a:pt x="467" y="516"/>
                    <a:pt x="466" y="516"/>
                  </a:cubicBezTo>
                  <a:cubicBezTo>
                    <a:pt x="465" y="516"/>
                    <a:pt x="465" y="517"/>
                    <a:pt x="464" y="517"/>
                  </a:cubicBezTo>
                  <a:cubicBezTo>
                    <a:pt x="464" y="517"/>
                    <a:pt x="464" y="517"/>
                    <a:pt x="464" y="517"/>
                  </a:cubicBezTo>
                  <a:cubicBezTo>
                    <a:pt x="463" y="516"/>
                    <a:pt x="462" y="515"/>
                    <a:pt x="462" y="514"/>
                  </a:cubicBezTo>
                  <a:cubicBezTo>
                    <a:pt x="461" y="512"/>
                    <a:pt x="460" y="511"/>
                    <a:pt x="458" y="510"/>
                  </a:cubicBezTo>
                  <a:cubicBezTo>
                    <a:pt x="457" y="509"/>
                    <a:pt x="456" y="508"/>
                    <a:pt x="455" y="507"/>
                  </a:cubicBezTo>
                  <a:cubicBezTo>
                    <a:pt x="454" y="505"/>
                    <a:pt x="453" y="503"/>
                    <a:pt x="451" y="502"/>
                  </a:cubicBezTo>
                  <a:cubicBezTo>
                    <a:pt x="451" y="501"/>
                    <a:pt x="450" y="501"/>
                    <a:pt x="450" y="501"/>
                  </a:cubicBezTo>
                  <a:cubicBezTo>
                    <a:pt x="449" y="500"/>
                    <a:pt x="449" y="500"/>
                    <a:pt x="450" y="499"/>
                  </a:cubicBezTo>
                  <a:cubicBezTo>
                    <a:pt x="451" y="495"/>
                    <a:pt x="447" y="493"/>
                    <a:pt x="446" y="492"/>
                  </a:cubicBezTo>
                  <a:cubicBezTo>
                    <a:pt x="445" y="491"/>
                    <a:pt x="445" y="491"/>
                    <a:pt x="445" y="491"/>
                  </a:cubicBezTo>
                  <a:cubicBezTo>
                    <a:pt x="443" y="489"/>
                    <a:pt x="442" y="486"/>
                    <a:pt x="442" y="484"/>
                  </a:cubicBezTo>
                  <a:cubicBezTo>
                    <a:pt x="442" y="482"/>
                    <a:pt x="442" y="482"/>
                    <a:pt x="442" y="482"/>
                  </a:cubicBezTo>
                  <a:cubicBezTo>
                    <a:pt x="442" y="481"/>
                    <a:pt x="441" y="480"/>
                    <a:pt x="439" y="480"/>
                  </a:cubicBezTo>
                  <a:cubicBezTo>
                    <a:pt x="439" y="480"/>
                    <a:pt x="438" y="480"/>
                    <a:pt x="438" y="480"/>
                  </a:cubicBezTo>
                  <a:cubicBezTo>
                    <a:pt x="437" y="480"/>
                    <a:pt x="437" y="480"/>
                    <a:pt x="437" y="480"/>
                  </a:cubicBezTo>
                  <a:cubicBezTo>
                    <a:pt x="437" y="480"/>
                    <a:pt x="437" y="479"/>
                    <a:pt x="437" y="479"/>
                  </a:cubicBezTo>
                  <a:cubicBezTo>
                    <a:pt x="437" y="479"/>
                    <a:pt x="437" y="478"/>
                    <a:pt x="437" y="478"/>
                  </a:cubicBezTo>
                  <a:cubicBezTo>
                    <a:pt x="437" y="478"/>
                    <a:pt x="437" y="478"/>
                    <a:pt x="437" y="478"/>
                  </a:cubicBezTo>
                  <a:cubicBezTo>
                    <a:pt x="437" y="477"/>
                    <a:pt x="437" y="476"/>
                    <a:pt x="436" y="475"/>
                  </a:cubicBezTo>
                  <a:cubicBezTo>
                    <a:pt x="436" y="475"/>
                    <a:pt x="435" y="474"/>
                    <a:pt x="434" y="474"/>
                  </a:cubicBezTo>
                  <a:cubicBezTo>
                    <a:pt x="434" y="474"/>
                    <a:pt x="433" y="474"/>
                    <a:pt x="433" y="474"/>
                  </a:cubicBezTo>
                  <a:cubicBezTo>
                    <a:pt x="433" y="474"/>
                    <a:pt x="432" y="474"/>
                    <a:pt x="432" y="474"/>
                  </a:cubicBezTo>
                  <a:cubicBezTo>
                    <a:pt x="431" y="473"/>
                    <a:pt x="431" y="473"/>
                    <a:pt x="430" y="473"/>
                  </a:cubicBezTo>
                  <a:cubicBezTo>
                    <a:pt x="430" y="472"/>
                    <a:pt x="428" y="471"/>
                    <a:pt x="427" y="471"/>
                  </a:cubicBezTo>
                  <a:cubicBezTo>
                    <a:pt x="426" y="471"/>
                    <a:pt x="425" y="471"/>
                    <a:pt x="425" y="471"/>
                  </a:cubicBezTo>
                  <a:cubicBezTo>
                    <a:pt x="423" y="472"/>
                    <a:pt x="422" y="472"/>
                    <a:pt x="421" y="472"/>
                  </a:cubicBezTo>
                  <a:cubicBezTo>
                    <a:pt x="420" y="472"/>
                    <a:pt x="419" y="472"/>
                    <a:pt x="419" y="472"/>
                  </a:cubicBezTo>
                  <a:cubicBezTo>
                    <a:pt x="417" y="470"/>
                    <a:pt x="416" y="469"/>
                    <a:pt x="413" y="469"/>
                  </a:cubicBezTo>
                  <a:cubicBezTo>
                    <a:pt x="413" y="468"/>
                    <a:pt x="413" y="468"/>
                    <a:pt x="413" y="468"/>
                  </a:cubicBezTo>
                  <a:cubicBezTo>
                    <a:pt x="412" y="465"/>
                    <a:pt x="410" y="463"/>
                    <a:pt x="406" y="463"/>
                  </a:cubicBezTo>
                  <a:cubicBezTo>
                    <a:pt x="406" y="463"/>
                    <a:pt x="405" y="462"/>
                    <a:pt x="404" y="462"/>
                  </a:cubicBezTo>
                  <a:cubicBezTo>
                    <a:pt x="404" y="461"/>
                    <a:pt x="403" y="460"/>
                    <a:pt x="402" y="460"/>
                  </a:cubicBezTo>
                  <a:cubicBezTo>
                    <a:pt x="401" y="459"/>
                    <a:pt x="400" y="458"/>
                    <a:pt x="399" y="458"/>
                  </a:cubicBezTo>
                  <a:cubicBezTo>
                    <a:pt x="398" y="458"/>
                    <a:pt x="398" y="458"/>
                    <a:pt x="397" y="458"/>
                  </a:cubicBezTo>
                  <a:cubicBezTo>
                    <a:pt x="396" y="459"/>
                    <a:pt x="396" y="459"/>
                    <a:pt x="396" y="459"/>
                  </a:cubicBezTo>
                  <a:cubicBezTo>
                    <a:pt x="395" y="459"/>
                    <a:pt x="395" y="459"/>
                    <a:pt x="395" y="459"/>
                  </a:cubicBezTo>
                  <a:cubicBezTo>
                    <a:pt x="395" y="459"/>
                    <a:pt x="394" y="459"/>
                    <a:pt x="394" y="459"/>
                  </a:cubicBezTo>
                  <a:cubicBezTo>
                    <a:pt x="394" y="459"/>
                    <a:pt x="394" y="459"/>
                    <a:pt x="394" y="459"/>
                  </a:cubicBezTo>
                  <a:cubicBezTo>
                    <a:pt x="394" y="459"/>
                    <a:pt x="394" y="459"/>
                    <a:pt x="394" y="459"/>
                  </a:cubicBezTo>
                  <a:cubicBezTo>
                    <a:pt x="393" y="456"/>
                    <a:pt x="392" y="453"/>
                    <a:pt x="388" y="451"/>
                  </a:cubicBezTo>
                  <a:cubicBezTo>
                    <a:pt x="386" y="450"/>
                    <a:pt x="383" y="450"/>
                    <a:pt x="381" y="450"/>
                  </a:cubicBezTo>
                  <a:cubicBezTo>
                    <a:pt x="380" y="450"/>
                    <a:pt x="379" y="450"/>
                    <a:pt x="378" y="450"/>
                  </a:cubicBezTo>
                  <a:cubicBezTo>
                    <a:pt x="377" y="449"/>
                    <a:pt x="376" y="449"/>
                    <a:pt x="375" y="449"/>
                  </a:cubicBezTo>
                  <a:cubicBezTo>
                    <a:pt x="374" y="449"/>
                    <a:pt x="374" y="449"/>
                    <a:pt x="373" y="449"/>
                  </a:cubicBezTo>
                  <a:cubicBezTo>
                    <a:pt x="373" y="449"/>
                    <a:pt x="373" y="449"/>
                    <a:pt x="373" y="449"/>
                  </a:cubicBezTo>
                  <a:cubicBezTo>
                    <a:pt x="372" y="449"/>
                    <a:pt x="372" y="449"/>
                    <a:pt x="372" y="449"/>
                  </a:cubicBezTo>
                  <a:cubicBezTo>
                    <a:pt x="372" y="449"/>
                    <a:pt x="372" y="449"/>
                    <a:pt x="371" y="449"/>
                  </a:cubicBezTo>
                  <a:cubicBezTo>
                    <a:pt x="368" y="449"/>
                    <a:pt x="367" y="451"/>
                    <a:pt x="367" y="452"/>
                  </a:cubicBezTo>
                  <a:cubicBezTo>
                    <a:pt x="367" y="453"/>
                    <a:pt x="366" y="453"/>
                    <a:pt x="366" y="453"/>
                  </a:cubicBezTo>
                  <a:cubicBezTo>
                    <a:pt x="365" y="454"/>
                    <a:pt x="364" y="456"/>
                    <a:pt x="364" y="457"/>
                  </a:cubicBezTo>
                  <a:cubicBezTo>
                    <a:pt x="364" y="457"/>
                    <a:pt x="364" y="457"/>
                    <a:pt x="364" y="457"/>
                  </a:cubicBezTo>
                  <a:cubicBezTo>
                    <a:pt x="363" y="458"/>
                    <a:pt x="362" y="459"/>
                    <a:pt x="362" y="461"/>
                  </a:cubicBezTo>
                  <a:cubicBezTo>
                    <a:pt x="362" y="462"/>
                    <a:pt x="362" y="462"/>
                    <a:pt x="362" y="462"/>
                  </a:cubicBezTo>
                  <a:cubicBezTo>
                    <a:pt x="362" y="462"/>
                    <a:pt x="361" y="462"/>
                    <a:pt x="360" y="463"/>
                  </a:cubicBezTo>
                  <a:cubicBezTo>
                    <a:pt x="360" y="463"/>
                    <a:pt x="359" y="463"/>
                    <a:pt x="358" y="464"/>
                  </a:cubicBezTo>
                  <a:cubicBezTo>
                    <a:pt x="358" y="464"/>
                    <a:pt x="358" y="464"/>
                    <a:pt x="358" y="464"/>
                  </a:cubicBezTo>
                  <a:cubicBezTo>
                    <a:pt x="358" y="464"/>
                    <a:pt x="358" y="464"/>
                    <a:pt x="358" y="464"/>
                  </a:cubicBezTo>
                  <a:cubicBezTo>
                    <a:pt x="356" y="464"/>
                    <a:pt x="355" y="465"/>
                    <a:pt x="354" y="467"/>
                  </a:cubicBezTo>
                  <a:cubicBezTo>
                    <a:pt x="353" y="468"/>
                    <a:pt x="352" y="468"/>
                    <a:pt x="350" y="468"/>
                  </a:cubicBezTo>
                  <a:cubicBezTo>
                    <a:pt x="349" y="468"/>
                    <a:pt x="349" y="468"/>
                    <a:pt x="349" y="468"/>
                  </a:cubicBezTo>
                  <a:cubicBezTo>
                    <a:pt x="349" y="468"/>
                    <a:pt x="349" y="468"/>
                    <a:pt x="349" y="468"/>
                  </a:cubicBezTo>
                  <a:cubicBezTo>
                    <a:pt x="348" y="468"/>
                    <a:pt x="348" y="468"/>
                    <a:pt x="348" y="468"/>
                  </a:cubicBezTo>
                  <a:cubicBezTo>
                    <a:pt x="347" y="468"/>
                    <a:pt x="347" y="468"/>
                    <a:pt x="346" y="468"/>
                  </a:cubicBezTo>
                  <a:cubicBezTo>
                    <a:pt x="346" y="467"/>
                    <a:pt x="345" y="466"/>
                    <a:pt x="343" y="466"/>
                  </a:cubicBezTo>
                  <a:cubicBezTo>
                    <a:pt x="343" y="465"/>
                    <a:pt x="343" y="465"/>
                    <a:pt x="343" y="465"/>
                  </a:cubicBezTo>
                  <a:cubicBezTo>
                    <a:pt x="342" y="463"/>
                    <a:pt x="340" y="463"/>
                    <a:pt x="339" y="462"/>
                  </a:cubicBezTo>
                  <a:cubicBezTo>
                    <a:pt x="338" y="462"/>
                    <a:pt x="338" y="462"/>
                    <a:pt x="338" y="462"/>
                  </a:cubicBezTo>
                  <a:cubicBezTo>
                    <a:pt x="337" y="462"/>
                    <a:pt x="337" y="462"/>
                    <a:pt x="337" y="462"/>
                  </a:cubicBezTo>
                  <a:cubicBezTo>
                    <a:pt x="336" y="462"/>
                    <a:pt x="336" y="462"/>
                    <a:pt x="336" y="462"/>
                  </a:cubicBezTo>
                  <a:cubicBezTo>
                    <a:pt x="335" y="462"/>
                    <a:pt x="335" y="462"/>
                    <a:pt x="334" y="462"/>
                  </a:cubicBezTo>
                  <a:cubicBezTo>
                    <a:pt x="333" y="462"/>
                    <a:pt x="333" y="462"/>
                    <a:pt x="332" y="462"/>
                  </a:cubicBezTo>
                  <a:cubicBezTo>
                    <a:pt x="331" y="462"/>
                    <a:pt x="331" y="462"/>
                    <a:pt x="330" y="462"/>
                  </a:cubicBezTo>
                  <a:cubicBezTo>
                    <a:pt x="329" y="462"/>
                    <a:pt x="328" y="462"/>
                    <a:pt x="327" y="463"/>
                  </a:cubicBezTo>
                  <a:cubicBezTo>
                    <a:pt x="326" y="461"/>
                    <a:pt x="325" y="460"/>
                    <a:pt x="323" y="459"/>
                  </a:cubicBezTo>
                  <a:cubicBezTo>
                    <a:pt x="323" y="459"/>
                    <a:pt x="323" y="459"/>
                    <a:pt x="323" y="459"/>
                  </a:cubicBezTo>
                  <a:cubicBezTo>
                    <a:pt x="324" y="459"/>
                    <a:pt x="324" y="458"/>
                    <a:pt x="325" y="458"/>
                  </a:cubicBezTo>
                  <a:cubicBezTo>
                    <a:pt x="327" y="458"/>
                    <a:pt x="327" y="456"/>
                    <a:pt x="328" y="456"/>
                  </a:cubicBezTo>
                  <a:cubicBezTo>
                    <a:pt x="328" y="456"/>
                    <a:pt x="328" y="455"/>
                    <a:pt x="328" y="455"/>
                  </a:cubicBezTo>
                  <a:cubicBezTo>
                    <a:pt x="329" y="455"/>
                    <a:pt x="329" y="455"/>
                    <a:pt x="329" y="455"/>
                  </a:cubicBezTo>
                  <a:cubicBezTo>
                    <a:pt x="329" y="455"/>
                    <a:pt x="330" y="455"/>
                    <a:pt x="330" y="455"/>
                  </a:cubicBezTo>
                  <a:cubicBezTo>
                    <a:pt x="331" y="455"/>
                    <a:pt x="332" y="456"/>
                    <a:pt x="332" y="456"/>
                  </a:cubicBezTo>
                  <a:cubicBezTo>
                    <a:pt x="334" y="456"/>
                    <a:pt x="335" y="455"/>
                    <a:pt x="336" y="454"/>
                  </a:cubicBezTo>
                  <a:cubicBezTo>
                    <a:pt x="336" y="454"/>
                    <a:pt x="336" y="454"/>
                    <a:pt x="337" y="454"/>
                  </a:cubicBezTo>
                  <a:cubicBezTo>
                    <a:pt x="338" y="454"/>
                    <a:pt x="340" y="453"/>
                    <a:pt x="341" y="450"/>
                  </a:cubicBezTo>
                  <a:cubicBezTo>
                    <a:pt x="342" y="449"/>
                    <a:pt x="342" y="447"/>
                    <a:pt x="342" y="445"/>
                  </a:cubicBezTo>
                  <a:cubicBezTo>
                    <a:pt x="342" y="445"/>
                    <a:pt x="342" y="444"/>
                    <a:pt x="343" y="444"/>
                  </a:cubicBezTo>
                  <a:cubicBezTo>
                    <a:pt x="343" y="443"/>
                    <a:pt x="343" y="443"/>
                    <a:pt x="343" y="443"/>
                  </a:cubicBezTo>
                  <a:cubicBezTo>
                    <a:pt x="344" y="443"/>
                    <a:pt x="345" y="443"/>
                    <a:pt x="346" y="442"/>
                  </a:cubicBezTo>
                  <a:cubicBezTo>
                    <a:pt x="348" y="441"/>
                    <a:pt x="349" y="440"/>
                    <a:pt x="350" y="438"/>
                  </a:cubicBezTo>
                  <a:cubicBezTo>
                    <a:pt x="353" y="436"/>
                    <a:pt x="356" y="434"/>
                    <a:pt x="357" y="431"/>
                  </a:cubicBezTo>
                  <a:cubicBezTo>
                    <a:pt x="359" y="430"/>
                    <a:pt x="360" y="429"/>
                    <a:pt x="361" y="429"/>
                  </a:cubicBezTo>
                  <a:cubicBezTo>
                    <a:pt x="361" y="429"/>
                    <a:pt x="361" y="429"/>
                    <a:pt x="362" y="430"/>
                  </a:cubicBezTo>
                  <a:cubicBezTo>
                    <a:pt x="362" y="430"/>
                    <a:pt x="362" y="430"/>
                    <a:pt x="362" y="430"/>
                  </a:cubicBezTo>
                  <a:cubicBezTo>
                    <a:pt x="362" y="430"/>
                    <a:pt x="362" y="430"/>
                    <a:pt x="363" y="430"/>
                  </a:cubicBezTo>
                  <a:cubicBezTo>
                    <a:pt x="363" y="431"/>
                    <a:pt x="363" y="431"/>
                    <a:pt x="363" y="431"/>
                  </a:cubicBezTo>
                  <a:cubicBezTo>
                    <a:pt x="365" y="433"/>
                    <a:pt x="365" y="433"/>
                    <a:pt x="365" y="433"/>
                  </a:cubicBezTo>
                  <a:cubicBezTo>
                    <a:pt x="366" y="434"/>
                    <a:pt x="367" y="434"/>
                    <a:pt x="368" y="434"/>
                  </a:cubicBezTo>
                  <a:cubicBezTo>
                    <a:pt x="369" y="434"/>
                    <a:pt x="370" y="434"/>
                    <a:pt x="370" y="434"/>
                  </a:cubicBezTo>
                  <a:cubicBezTo>
                    <a:pt x="371" y="434"/>
                    <a:pt x="371" y="433"/>
                    <a:pt x="372" y="433"/>
                  </a:cubicBezTo>
                  <a:cubicBezTo>
                    <a:pt x="372" y="433"/>
                    <a:pt x="372" y="433"/>
                    <a:pt x="372" y="433"/>
                  </a:cubicBezTo>
                  <a:cubicBezTo>
                    <a:pt x="373" y="433"/>
                    <a:pt x="373" y="433"/>
                    <a:pt x="373" y="433"/>
                  </a:cubicBezTo>
                  <a:cubicBezTo>
                    <a:pt x="374" y="433"/>
                    <a:pt x="375" y="432"/>
                    <a:pt x="376" y="430"/>
                  </a:cubicBezTo>
                  <a:cubicBezTo>
                    <a:pt x="376" y="430"/>
                    <a:pt x="376" y="430"/>
                    <a:pt x="376" y="430"/>
                  </a:cubicBezTo>
                  <a:cubicBezTo>
                    <a:pt x="377" y="430"/>
                    <a:pt x="377" y="430"/>
                    <a:pt x="377" y="430"/>
                  </a:cubicBezTo>
                  <a:cubicBezTo>
                    <a:pt x="377" y="430"/>
                    <a:pt x="377" y="430"/>
                    <a:pt x="378" y="430"/>
                  </a:cubicBezTo>
                  <a:cubicBezTo>
                    <a:pt x="379" y="430"/>
                    <a:pt x="381" y="430"/>
                    <a:pt x="382" y="428"/>
                  </a:cubicBezTo>
                  <a:cubicBezTo>
                    <a:pt x="385" y="427"/>
                    <a:pt x="387" y="425"/>
                    <a:pt x="388" y="423"/>
                  </a:cubicBezTo>
                  <a:cubicBezTo>
                    <a:pt x="393" y="418"/>
                    <a:pt x="393" y="418"/>
                    <a:pt x="393" y="418"/>
                  </a:cubicBezTo>
                  <a:cubicBezTo>
                    <a:pt x="394" y="417"/>
                    <a:pt x="394" y="416"/>
                    <a:pt x="394" y="415"/>
                  </a:cubicBezTo>
                  <a:cubicBezTo>
                    <a:pt x="394" y="415"/>
                    <a:pt x="394" y="414"/>
                    <a:pt x="393" y="413"/>
                  </a:cubicBezTo>
                  <a:cubicBezTo>
                    <a:pt x="393" y="412"/>
                    <a:pt x="393" y="412"/>
                    <a:pt x="393" y="412"/>
                  </a:cubicBezTo>
                  <a:cubicBezTo>
                    <a:pt x="392" y="411"/>
                    <a:pt x="391" y="411"/>
                    <a:pt x="390" y="411"/>
                  </a:cubicBezTo>
                  <a:cubicBezTo>
                    <a:pt x="390" y="411"/>
                    <a:pt x="390" y="411"/>
                    <a:pt x="389" y="411"/>
                  </a:cubicBezTo>
                  <a:cubicBezTo>
                    <a:pt x="389" y="411"/>
                    <a:pt x="389" y="411"/>
                    <a:pt x="389" y="411"/>
                  </a:cubicBezTo>
                  <a:cubicBezTo>
                    <a:pt x="388" y="409"/>
                    <a:pt x="387" y="406"/>
                    <a:pt x="384" y="406"/>
                  </a:cubicBezTo>
                  <a:cubicBezTo>
                    <a:pt x="377" y="404"/>
                    <a:pt x="377" y="404"/>
                    <a:pt x="377" y="404"/>
                  </a:cubicBezTo>
                  <a:cubicBezTo>
                    <a:pt x="377" y="404"/>
                    <a:pt x="376" y="404"/>
                    <a:pt x="375" y="403"/>
                  </a:cubicBezTo>
                  <a:cubicBezTo>
                    <a:pt x="375" y="403"/>
                    <a:pt x="375" y="403"/>
                    <a:pt x="375" y="403"/>
                  </a:cubicBezTo>
                  <a:cubicBezTo>
                    <a:pt x="374" y="403"/>
                    <a:pt x="374" y="403"/>
                    <a:pt x="374" y="403"/>
                  </a:cubicBezTo>
                  <a:cubicBezTo>
                    <a:pt x="374" y="403"/>
                    <a:pt x="374" y="403"/>
                    <a:pt x="374" y="403"/>
                  </a:cubicBezTo>
                  <a:cubicBezTo>
                    <a:pt x="374" y="403"/>
                    <a:pt x="374" y="403"/>
                    <a:pt x="374" y="403"/>
                  </a:cubicBezTo>
                  <a:cubicBezTo>
                    <a:pt x="374" y="402"/>
                    <a:pt x="374" y="402"/>
                    <a:pt x="374" y="402"/>
                  </a:cubicBezTo>
                  <a:cubicBezTo>
                    <a:pt x="374" y="402"/>
                    <a:pt x="374" y="401"/>
                    <a:pt x="374" y="400"/>
                  </a:cubicBezTo>
                  <a:cubicBezTo>
                    <a:pt x="373" y="400"/>
                    <a:pt x="373" y="399"/>
                    <a:pt x="372" y="399"/>
                  </a:cubicBezTo>
                  <a:cubicBezTo>
                    <a:pt x="374" y="393"/>
                    <a:pt x="374" y="393"/>
                    <a:pt x="374" y="393"/>
                  </a:cubicBezTo>
                  <a:cubicBezTo>
                    <a:pt x="374" y="393"/>
                    <a:pt x="374" y="393"/>
                    <a:pt x="374" y="392"/>
                  </a:cubicBezTo>
                  <a:cubicBezTo>
                    <a:pt x="375" y="391"/>
                    <a:pt x="376" y="389"/>
                    <a:pt x="375" y="387"/>
                  </a:cubicBezTo>
                  <a:cubicBezTo>
                    <a:pt x="374" y="387"/>
                    <a:pt x="374" y="386"/>
                    <a:pt x="373" y="386"/>
                  </a:cubicBezTo>
                  <a:cubicBezTo>
                    <a:pt x="375" y="386"/>
                    <a:pt x="376" y="386"/>
                    <a:pt x="378" y="387"/>
                  </a:cubicBezTo>
                  <a:cubicBezTo>
                    <a:pt x="380" y="386"/>
                    <a:pt x="380" y="386"/>
                    <a:pt x="380" y="386"/>
                  </a:cubicBezTo>
                  <a:cubicBezTo>
                    <a:pt x="380" y="386"/>
                    <a:pt x="382" y="385"/>
                    <a:pt x="382" y="384"/>
                  </a:cubicBezTo>
                  <a:cubicBezTo>
                    <a:pt x="382" y="383"/>
                    <a:pt x="382" y="383"/>
                    <a:pt x="382" y="383"/>
                  </a:cubicBezTo>
                  <a:cubicBezTo>
                    <a:pt x="382" y="380"/>
                    <a:pt x="382" y="379"/>
                    <a:pt x="384" y="379"/>
                  </a:cubicBezTo>
                  <a:cubicBezTo>
                    <a:pt x="385" y="379"/>
                    <a:pt x="386" y="378"/>
                    <a:pt x="386" y="377"/>
                  </a:cubicBezTo>
                  <a:cubicBezTo>
                    <a:pt x="388" y="377"/>
                    <a:pt x="389" y="376"/>
                    <a:pt x="390" y="374"/>
                  </a:cubicBezTo>
                  <a:cubicBezTo>
                    <a:pt x="391" y="372"/>
                    <a:pt x="391" y="372"/>
                    <a:pt x="391" y="372"/>
                  </a:cubicBezTo>
                  <a:cubicBezTo>
                    <a:pt x="391" y="372"/>
                    <a:pt x="391" y="372"/>
                    <a:pt x="391" y="372"/>
                  </a:cubicBezTo>
                  <a:cubicBezTo>
                    <a:pt x="392" y="372"/>
                    <a:pt x="393" y="372"/>
                    <a:pt x="394" y="371"/>
                  </a:cubicBezTo>
                  <a:cubicBezTo>
                    <a:pt x="397" y="371"/>
                    <a:pt x="398" y="369"/>
                    <a:pt x="399" y="367"/>
                  </a:cubicBezTo>
                  <a:cubicBezTo>
                    <a:pt x="400" y="365"/>
                    <a:pt x="402" y="362"/>
                    <a:pt x="404" y="359"/>
                  </a:cubicBezTo>
                  <a:cubicBezTo>
                    <a:pt x="404" y="359"/>
                    <a:pt x="404" y="359"/>
                    <a:pt x="404" y="359"/>
                  </a:cubicBezTo>
                  <a:cubicBezTo>
                    <a:pt x="405" y="357"/>
                    <a:pt x="404" y="356"/>
                    <a:pt x="404" y="355"/>
                  </a:cubicBezTo>
                  <a:cubicBezTo>
                    <a:pt x="403" y="355"/>
                    <a:pt x="403" y="354"/>
                    <a:pt x="402" y="354"/>
                  </a:cubicBezTo>
                  <a:cubicBezTo>
                    <a:pt x="402" y="354"/>
                    <a:pt x="402" y="353"/>
                    <a:pt x="402" y="353"/>
                  </a:cubicBezTo>
                  <a:cubicBezTo>
                    <a:pt x="402" y="353"/>
                    <a:pt x="403" y="352"/>
                    <a:pt x="404" y="352"/>
                  </a:cubicBezTo>
                  <a:cubicBezTo>
                    <a:pt x="404" y="351"/>
                    <a:pt x="405" y="351"/>
                    <a:pt x="406" y="350"/>
                  </a:cubicBezTo>
                  <a:cubicBezTo>
                    <a:pt x="406" y="349"/>
                    <a:pt x="406" y="349"/>
                    <a:pt x="406" y="349"/>
                  </a:cubicBezTo>
                  <a:cubicBezTo>
                    <a:pt x="406" y="349"/>
                    <a:pt x="406" y="349"/>
                    <a:pt x="406" y="349"/>
                  </a:cubicBezTo>
                  <a:cubicBezTo>
                    <a:pt x="406" y="349"/>
                    <a:pt x="406" y="349"/>
                    <a:pt x="406" y="349"/>
                  </a:cubicBezTo>
                  <a:cubicBezTo>
                    <a:pt x="407" y="348"/>
                    <a:pt x="408" y="347"/>
                    <a:pt x="408" y="345"/>
                  </a:cubicBezTo>
                  <a:cubicBezTo>
                    <a:pt x="408" y="345"/>
                    <a:pt x="408" y="344"/>
                    <a:pt x="407" y="343"/>
                  </a:cubicBezTo>
                  <a:cubicBezTo>
                    <a:pt x="407" y="343"/>
                    <a:pt x="407" y="343"/>
                    <a:pt x="407" y="343"/>
                  </a:cubicBezTo>
                  <a:cubicBezTo>
                    <a:pt x="407" y="341"/>
                    <a:pt x="407" y="341"/>
                    <a:pt x="407" y="341"/>
                  </a:cubicBezTo>
                  <a:cubicBezTo>
                    <a:pt x="407" y="340"/>
                    <a:pt x="408" y="340"/>
                    <a:pt x="408" y="339"/>
                  </a:cubicBezTo>
                  <a:cubicBezTo>
                    <a:pt x="409" y="338"/>
                    <a:pt x="410" y="336"/>
                    <a:pt x="410" y="335"/>
                  </a:cubicBezTo>
                  <a:cubicBezTo>
                    <a:pt x="411" y="335"/>
                    <a:pt x="411" y="335"/>
                    <a:pt x="411" y="334"/>
                  </a:cubicBezTo>
                  <a:cubicBezTo>
                    <a:pt x="412" y="334"/>
                    <a:pt x="412" y="334"/>
                    <a:pt x="412" y="334"/>
                  </a:cubicBezTo>
                  <a:cubicBezTo>
                    <a:pt x="412" y="334"/>
                    <a:pt x="414" y="334"/>
                    <a:pt x="415" y="332"/>
                  </a:cubicBezTo>
                  <a:cubicBezTo>
                    <a:pt x="417" y="332"/>
                    <a:pt x="417" y="331"/>
                    <a:pt x="418" y="330"/>
                  </a:cubicBezTo>
                  <a:cubicBezTo>
                    <a:pt x="418" y="330"/>
                    <a:pt x="418" y="330"/>
                    <a:pt x="418" y="330"/>
                  </a:cubicBezTo>
                  <a:cubicBezTo>
                    <a:pt x="421" y="328"/>
                    <a:pt x="423" y="325"/>
                    <a:pt x="424" y="321"/>
                  </a:cubicBezTo>
                  <a:cubicBezTo>
                    <a:pt x="424" y="321"/>
                    <a:pt x="424" y="321"/>
                    <a:pt x="424" y="321"/>
                  </a:cubicBezTo>
                  <a:cubicBezTo>
                    <a:pt x="425" y="321"/>
                    <a:pt x="427" y="320"/>
                    <a:pt x="427" y="318"/>
                  </a:cubicBezTo>
                  <a:cubicBezTo>
                    <a:pt x="428" y="317"/>
                    <a:pt x="428" y="317"/>
                    <a:pt x="428" y="316"/>
                  </a:cubicBezTo>
                  <a:cubicBezTo>
                    <a:pt x="429" y="315"/>
                    <a:pt x="429" y="314"/>
                    <a:pt x="430" y="312"/>
                  </a:cubicBezTo>
                  <a:cubicBezTo>
                    <a:pt x="431" y="309"/>
                    <a:pt x="431" y="307"/>
                    <a:pt x="431" y="304"/>
                  </a:cubicBezTo>
                  <a:cubicBezTo>
                    <a:pt x="430" y="303"/>
                    <a:pt x="430" y="302"/>
                    <a:pt x="430" y="301"/>
                  </a:cubicBezTo>
                  <a:cubicBezTo>
                    <a:pt x="430" y="301"/>
                    <a:pt x="430" y="301"/>
                    <a:pt x="430" y="301"/>
                  </a:cubicBezTo>
                  <a:cubicBezTo>
                    <a:pt x="430" y="300"/>
                    <a:pt x="430" y="300"/>
                    <a:pt x="430" y="300"/>
                  </a:cubicBezTo>
                  <a:cubicBezTo>
                    <a:pt x="430" y="300"/>
                    <a:pt x="429" y="299"/>
                    <a:pt x="429" y="298"/>
                  </a:cubicBezTo>
                  <a:cubicBezTo>
                    <a:pt x="431" y="300"/>
                    <a:pt x="431" y="300"/>
                    <a:pt x="431" y="300"/>
                  </a:cubicBezTo>
                  <a:cubicBezTo>
                    <a:pt x="432" y="298"/>
                    <a:pt x="433" y="297"/>
                    <a:pt x="433" y="295"/>
                  </a:cubicBezTo>
                  <a:cubicBezTo>
                    <a:pt x="433" y="295"/>
                    <a:pt x="434" y="295"/>
                    <a:pt x="434" y="294"/>
                  </a:cubicBezTo>
                  <a:cubicBezTo>
                    <a:pt x="434" y="293"/>
                    <a:pt x="434" y="293"/>
                    <a:pt x="434" y="293"/>
                  </a:cubicBezTo>
                  <a:cubicBezTo>
                    <a:pt x="434" y="292"/>
                    <a:pt x="434" y="292"/>
                    <a:pt x="435" y="291"/>
                  </a:cubicBezTo>
                  <a:cubicBezTo>
                    <a:pt x="436" y="290"/>
                    <a:pt x="437" y="289"/>
                    <a:pt x="438" y="288"/>
                  </a:cubicBezTo>
                  <a:cubicBezTo>
                    <a:pt x="439" y="287"/>
                    <a:pt x="439" y="286"/>
                    <a:pt x="439" y="285"/>
                  </a:cubicBezTo>
                  <a:cubicBezTo>
                    <a:pt x="442" y="278"/>
                    <a:pt x="442" y="278"/>
                    <a:pt x="442" y="278"/>
                  </a:cubicBezTo>
                  <a:cubicBezTo>
                    <a:pt x="446" y="274"/>
                    <a:pt x="445" y="270"/>
                    <a:pt x="443" y="268"/>
                  </a:cubicBezTo>
                  <a:cubicBezTo>
                    <a:pt x="442" y="267"/>
                    <a:pt x="442" y="267"/>
                    <a:pt x="442" y="267"/>
                  </a:cubicBezTo>
                  <a:cubicBezTo>
                    <a:pt x="442" y="267"/>
                    <a:pt x="442" y="267"/>
                    <a:pt x="442" y="266"/>
                  </a:cubicBezTo>
                  <a:cubicBezTo>
                    <a:pt x="442" y="266"/>
                    <a:pt x="442" y="265"/>
                    <a:pt x="442" y="265"/>
                  </a:cubicBezTo>
                  <a:cubicBezTo>
                    <a:pt x="442" y="264"/>
                    <a:pt x="442" y="263"/>
                    <a:pt x="442" y="262"/>
                  </a:cubicBezTo>
                  <a:cubicBezTo>
                    <a:pt x="444" y="260"/>
                    <a:pt x="444" y="258"/>
                    <a:pt x="445" y="256"/>
                  </a:cubicBezTo>
                  <a:cubicBezTo>
                    <a:pt x="445" y="255"/>
                    <a:pt x="445" y="254"/>
                    <a:pt x="445" y="253"/>
                  </a:cubicBezTo>
                  <a:cubicBezTo>
                    <a:pt x="446" y="251"/>
                    <a:pt x="447" y="249"/>
                    <a:pt x="448" y="247"/>
                  </a:cubicBezTo>
                  <a:cubicBezTo>
                    <a:pt x="449" y="246"/>
                    <a:pt x="449" y="244"/>
                    <a:pt x="450" y="243"/>
                  </a:cubicBezTo>
                  <a:cubicBezTo>
                    <a:pt x="451" y="242"/>
                    <a:pt x="452" y="241"/>
                    <a:pt x="453" y="239"/>
                  </a:cubicBezTo>
                  <a:cubicBezTo>
                    <a:pt x="454" y="238"/>
                    <a:pt x="455" y="237"/>
                    <a:pt x="455" y="236"/>
                  </a:cubicBezTo>
                  <a:cubicBezTo>
                    <a:pt x="456" y="235"/>
                    <a:pt x="456" y="235"/>
                    <a:pt x="456" y="235"/>
                  </a:cubicBezTo>
                  <a:cubicBezTo>
                    <a:pt x="457" y="235"/>
                    <a:pt x="458" y="233"/>
                    <a:pt x="459" y="232"/>
                  </a:cubicBezTo>
                  <a:cubicBezTo>
                    <a:pt x="459" y="232"/>
                    <a:pt x="459" y="231"/>
                    <a:pt x="459" y="231"/>
                  </a:cubicBezTo>
                  <a:cubicBezTo>
                    <a:pt x="461" y="230"/>
                    <a:pt x="461" y="230"/>
                    <a:pt x="461" y="230"/>
                  </a:cubicBezTo>
                  <a:cubicBezTo>
                    <a:pt x="463" y="229"/>
                    <a:pt x="462" y="227"/>
                    <a:pt x="462" y="225"/>
                  </a:cubicBezTo>
                  <a:cubicBezTo>
                    <a:pt x="463" y="225"/>
                    <a:pt x="463" y="225"/>
                    <a:pt x="463" y="225"/>
                  </a:cubicBezTo>
                  <a:cubicBezTo>
                    <a:pt x="465" y="224"/>
                    <a:pt x="466" y="222"/>
                    <a:pt x="467" y="221"/>
                  </a:cubicBezTo>
                  <a:cubicBezTo>
                    <a:pt x="467" y="220"/>
                    <a:pt x="467" y="220"/>
                    <a:pt x="467" y="220"/>
                  </a:cubicBezTo>
                  <a:cubicBezTo>
                    <a:pt x="467" y="219"/>
                    <a:pt x="468" y="219"/>
                    <a:pt x="468" y="218"/>
                  </a:cubicBezTo>
                  <a:cubicBezTo>
                    <a:pt x="469" y="217"/>
                    <a:pt x="470" y="216"/>
                    <a:pt x="470" y="215"/>
                  </a:cubicBezTo>
                  <a:cubicBezTo>
                    <a:pt x="470" y="214"/>
                    <a:pt x="470" y="214"/>
                    <a:pt x="470" y="214"/>
                  </a:cubicBezTo>
                  <a:cubicBezTo>
                    <a:pt x="470" y="212"/>
                    <a:pt x="470" y="212"/>
                    <a:pt x="470" y="212"/>
                  </a:cubicBezTo>
                  <a:cubicBezTo>
                    <a:pt x="470" y="211"/>
                    <a:pt x="470" y="211"/>
                    <a:pt x="470" y="211"/>
                  </a:cubicBezTo>
                  <a:cubicBezTo>
                    <a:pt x="469" y="210"/>
                    <a:pt x="469" y="210"/>
                    <a:pt x="469" y="210"/>
                  </a:cubicBezTo>
                  <a:cubicBezTo>
                    <a:pt x="469" y="210"/>
                    <a:pt x="470" y="210"/>
                    <a:pt x="470" y="210"/>
                  </a:cubicBezTo>
                  <a:cubicBezTo>
                    <a:pt x="471" y="208"/>
                    <a:pt x="471" y="208"/>
                    <a:pt x="471" y="208"/>
                  </a:cubicBezTo>
                  <a:cubicBezTo>
                    <a:pt x="471" y="207"/>
                    <a:pt x="471" y="207"/>
                    <a:pt x="471" y="207"/>
                  </a:cubicBezTo>
                  <a:cubicBezTo>
                    <a:pt x="471" y="207"/>
                    <a:pt x="471" y="207"/>
                    <a:pt x="471" y="207"/>
                  </a:cubicBezTo>
                  <a:cubicBezTo>
                    <a:pt x="470" y="206"/>
                    <a:pt x="470" y="205"/>
                    <a:pt x="470" y="204"/>
                  </a:cubicBezTo>
                  <a:cubicBezTo>
                    <a:pt x="469" y="204"/>
                    <a:pt x="469" y="204"/>
                    <a:pt x="469" y="203"/>
                  </a:cubicBezTo>
                  <a:cubicBezTo>
                    <a:pt x="469" y="203"/>
                    <a:pt x="469" y="203"/>
                    <a:pt x="468" y="202"/>
                  </a:cubicBezTo>
                  <a:cubicBezTo>
                    <a:pt x="468" y="202"/>
                    <a:pt x="468" y="201"/>
                    <a:pt x="468" y="200"/>
                  </a:cubicBezTo>
                  <a:cubicBezTo>
                    <a:pt x="468" y="200"/>
                    <a:pt x="468" y="199"/>
                    <a:pt x="468" y="199"/>
                  </a:cubicBezTo>
                  <a:cubicBezTo>
                    <a:pt x="468" y="198"/>
                    <a:pt x="468" y="197"/>
                    <a:pt x="468" y="197"/>
                  </a:cubicBezTo>
                  <a:cubicBezTo>
                    <a:pt x="468" y="196"/>
                    <a:pt x="467" y="196"/>
                    <a:pt x="467" y="195"/>
                  </a:cubicBezTo>
                  <a:cubicBezTo>
                    <a:pt x="466" y="194"/>
                    <a:pt x="466" y="194"/>
                    <a:pt x="466" y="193"/>
                  </a:cubicBezTo>
                  <a:cubicBezTo>
                    <a:pt x="466" y="193"/>
                    <a:pt x="466" y="193"/>
                    <a:pt x="466" y="193"/>
                  </a:cubicBezTo>
                  <a:cubicBezTo>
                    <a:pt x="466" y="192"/>
                    <a:pt x="466" y="190"/>
                    <a:pt x="465" y="189"/>
                  </a:cubicBezTo>
                  <a:cubicBezTo>
                    <a:pt x="464" y="187"/>
                    <a:pt x="464" y="187"/>
                    <a:pt x="464" y="187"/>
                  </a:cubicBezTo>
                  <a:cubicBezTo>
                    <a:pt x="464" y="186"/>
                    <a:pt x="463" y="185"/>
                    <a:pt x="462" y="184"/>
                  </a:cubicBezTo>
                  <a:cubicBezTo>
                    <a:pt x="461" y="184"/>
                    <a:pt x="460" y="183"/>
                    <a:pt x="460" y="183"/>
                  </a:cubicBezTo>
                  <a:cubicBezTo>
                    <a:pt x="460" y="183"/>
                    <a:pt x="459" y="183"/>
                    <a:pt x="459" y="183"/>
                  </a:cubicBezTo>
                  <a:cubicBezTo>
                    <a:pt x="459" y="183"/>
                    <a:pt x="459" y="182"/>
                    <a:pt x="459" y="182"/>
                  </a:cubicBezTo>
                  <a:cubicBezTo>
                    <a:pt x="459" y="181"/>
                    <a:pt x="459" y="181"/>
                    <a:pt x="459" y="180"/>
                  </a:cubicBezTo>
                  <a:cubicBezTo>
                    <a:pt x="458" y="179"/>
                    <a:pt x="457" y="178"/>
                    <a:pt x="456" y="176"/>
                  </a:cubicBezTo>
                  <a:cubicBezTo>
                    <a:pt x="455" y="176"/>
                    <a:pt x="454" y="174"/>
                    <a:pt x="452" y="174"/>
                  </a:cubicBezTo>
                  <a:cubicBezTo>
                    <a:pt x="451" y="174"/>
                    <a:pt x="451" y="174"/>
                    <a:pt x="451" y="174"/>
                  </a:cubicBezTo>
                  <a:cubicBezTo>
                    <a:pt x="451" y="174"/>
                    <a:pt x="451" y="174"/>
                    <a:pt x="451" y="174"/>
                  </a:cubicBezTo>
                  <a:cubicBezTo>
                    <a:pt x="450" y="174"/>
                    <a:pt x="449" y="174"/>
                    <a:pt x="449" y="173"/>
                  </a:cubicBezTo>
                  <a:cubicBezTo>
                    <a:pt x="448" y="172"/>
                    <a:pt x="448" y="172"/>
                    <a:pt x="448" y="172"/>
                  </a:cubicBezTo>
                  <a:cubicBezTo>
                    <a:pt x="447" y="171"/>
                    <a:pt x="447" y="171"/>
                    <a:pt x="447" y="171"/>
                  </a:cubicBezTo>
                  <a:cubicBezTo>
                    <a:pt x="445" y="171"/>
                    <a:pt x="445" y="171"/>
                    <a:pt x="445" y="171"/>
                  </a:cubicBezTo>
                  <a:cubicBezTo>
                    <a:pt x="444" y="171"/>
                    <a:pt x="444" y="171"/>
                    <a:pt x="444" y="171"/>
                  </a:cubicBezTo>
                  <a:cubicBezTo>
                    <a:pt x="444" y="171"/>
                    <a:pt x="444" y="171"/>
                    <a:pt x="443" y="171"/>
                  </a:cubicBezTo>
                  <a:cubicBezTo>
                    <a:pt x="443" y="171"/>
                    <a:pt x="443" y="171"/>
                    <a:pt x="442" y="171"/>
                  </a:cubicBezTo>
                  <a:cubicBezTo>
                    <a:pt x="440" y="171"/>
                    <a:pt x="440" y="171"/>
                    <a:pt x="440" y="171"/>
                  </a:cubicBezTo>
                  <a:cubicBezTo>
                    <a:pt x="439" y="171"/>
                    <a:pt x="439" y="171"/>
                    <a:pt x="439" y="171"/>
                  </a:cubicBezTo>
                  <a:cubicBezTo>
                    <a:pt x="438" y="171"/>
                    <a:pt x="438" y="171"/>
                    <a:pt x="437" y="171"/>
                  </a:cubicBezTo>
                  <a:cubicBezTo>
                    <a:pt x="436" y="171"/>
                    <a:pt x="435" y="171"/>
                    <a:pt x="434" y="172"/>
                  </a:cubicBezTo>
                  <a:cubicBezTo>
                    <a:pt x="433" y="172"/>
                    <a:pt x="432" y="173"/>
                    <a:pt x="431" y="174"/>
                  </a:cubicBezTo>
                  <a:cubicBezTo>
                    <a:pt x="431" y="174"/>
                    <a:pt x="431" y="174"/>
                    <a:pt x="431" y="174"/>
                  </a:cubicBezTo>
                  <a:cubicBezTo>
                    <a:pt x="430" y="174"/>
                    <a:pt x="429" y="175"/>
                    <a:pt x="429" y="175"/>
                  </a:cubicBezTo>
                  <a:cubicBezTo>
                    <a:pt x="428" y="175"/>
                    <a:pt x="428" y="175"/>
                    <a:pt x="428" y="175"/>
                  </a:cubicBezTo>
                  <a:cubicBezTo>
                    <a:pt x="427" y="174"/>
                    <a:pt x="426" y="174"/>
                    <a:pt x="426" y="174"/>
                  </a:cubicBezTo>
                  <a:cubicBezTo>
                    <a:pt x="424" y="174"/>
                    <a:pt x="423" y="173"/>
                    <a:pt x="422" y="173"/>
                  </a:cubicBezTo>
                  <a:cubicBezTo>
                    <a:pt x="421" y="172"/>
                    <a:pt x="420" y="172"/>
                    <a:pt x="419" y="172"/>
                  </a:cubicBezTo>
                  <a:cubicBezTo>
                    <a:pt x="418" y="172"/>
                    <a:pt x="418" y="172"/>
                    <a:pt x="418" y="172"/>
                  </a:cubicBezTo>
                  <a:cubicBezTo>
                    <a:pt x="417" y="172"/>
                    <a:pt x="417" y="172"/>
                    <a:pt x="416" y="173"/>
                  </a:cubicBezTo>
                  <a:cubicBezTo>
                    <a:pt x="415" y="173"/>
                    <a:pt x="415" y="173"/>
                    <a:pt x="415" y="174"/>
                  </a:cubicBezTo>
                  <a:cubicBezTo>
                    <a:pt x="414" y="174"/>
                    <a:pt x="414" y="174"/>
                    <a:pt x="414" y="174"/>
                  </a:cubicBezTo>
                  <a:cubicBezTo>
                    <a:pt x="414" y="175"/>
                    <a:pt x="414" y="175"/>
                    <a:pt x="413" y="175"/>
                  </a:cubicBezTo>
                  <a:cubicBezTo>
                    <a:pt x="413" y="175"/>
                    <a:pt x="413" y="175"/>
                    <a:pt x="412" y="175"/>
                  </a:cubicBezTo>
                  <a:cubicBezTo>
                    <a:pt x="412" y="175"/>
                    <a:pt x="412" y="175"/>
                    <a:pt x="412" y="175"/>
                  </a:cubicBezTo>
                  <a:cubicBezTo>
                    <a:pt x="412" y="175"/>
                    <a:pt x="411" y="175"/>
                    <a:pt x="411" y="175"/>
                  </a:cubicBezTo>
                  <a:cubicBezTo>
                    <a:pt x="410" y="175"/>
                    <a:pt x="410" y="175"/>
                    <a:pt x="410" y="175"/>
                  </a:cubicBezTo>
                  <a:cubicBezTo>
                    <a:pt x="409" y="175"/>
                    <a:pt x="407" y="175"/>
                    <a:pt x="405" y="175"/>
                  </a:cubicBezTo>
                  <a:cubicBezTo>
                    <a:pt x="404" y="175"/>
                    <a:pt x="402" y="175"/>
                    <a:pt x="401" y="175"/>
                  </a:cubicBezTo>
                  <a:cubicBezTo>
                    <a:pt x="397" y="175"/>
                    <a:pt x="397" y="175"/>
                    <a:pt x="397" y="175"/>
                  </a:cubicBezTo>
                  <a:cubicBezTo>
                    <a:pt x="397" y="175"/>
                    <a:pt x="396" y="175"/>
                    <a:pt x="395" y="175"/>
                  </a:cubicBezTo>
                  <a:cubicBezTo>
                    <a:pt x="395" y="175"/>
                    <a:pt x="395" y="175"/>
                    <a:pt x="395" y="175"/>
                  </a:cubicBezTo>
                  <a:cubicBezTo>
                    <a:pt x="394" y="174"/>
                    <a:pt x="394" y="174"/>
                    <a:pt x="393" y="174"/>
                  </a:cubicBezTo>
                  <a:cubicBezTo>
                    <a:pt x="393" y="174"/>
                    <a:pt x="393" y="174"/>
                    <a:pt x="393" y="174"/>
                  </a:cubicBezTo>
                  <a:cubicBezTo>
                    <a:pt x="393" y="174"/>
                    <a:pt x="393" y="174"/>
                    <a:pt x="393" y="174"/>
                  </a:cubicBezTo>
                  <a:cubicBezTo>
                    <a:pt x="391" y="174"/>
                    <a:pt x="390" y="174"/>
                    <a:pt x="388" y="173"/>
                  </a:cubicBezTo>
                  <a:cubicBezTo>
                    <a:pt x="387" y="173"/>
                    <a:pt x="385" y="173"/>
                    <a:pt x="383" y="173"/>
                  </a:cubicBezTo>
                  <a:cubicBezTo>
                    <a:pt x="383" y="173"/>
                    <a:pt x="383" y="173"/>
                    <a:pt x="382" y="172"/>
                  </a:cubicBezTo>
                  <a:cubicBezTo>
                    <a:pt x="381" y="172"/>
                    <a:pt x="381" y="172"/>
                    <a:pt x="381" y="172"/>
                  </a:cubicBezTo>
                  <a:cubicBezTo>
                    <a:pt x="380" y="172"/>
                    <a:pt x="380" y="172"/>
                    <a:pt x="379" y="173"/>
                  </a:cubicBezTo>
                  <a:cubicBezTo>
                    <a:pt x="379" y="173"/>
                    <a:pt x="379" y="173"/>
                    <a:pt x="379" y="173"/>
                  </a:cubicBezTo>
                  <a:cubicBezTo>
                    <a:pt x="379" y="173"/>
                    <a:pt x="379" y="173"/>
                    <a:pt x="378" y="173"/>
                  </a:cubicBezTo>
                  <a:cubicBezTo>
                    <a:pt x="378" y="172"/>
                    <a:pt x="377" y="172"/>
                    <a:pt x="377" y="172"/>
                  </a:cubicBezTo>
                  <a:cubicBezTo>
                    <a:pt x="377" y="172"/>
                    <a:pt x="376" y="172"/>
                    <a:pt x="376" y="172"/>
                  </a:cubicBezTo>
                  <a:cubicBezTo>
                    <a:pt x="375" y="171"/>
                    <a:pt x="375" y="171"/>
                    <a:pt x="374" y="171"/>
                  </a:cubicBezTo>
                  <a:cubicBezTo>
                    <a:pt x="373" y="171"/>
                    <a:pt x="373" y="171"/>
                    <a:pt x="372" y="171"/>
                  </a:cubicBezTo>
                  <a:cubicBezTo>
                    <a:pt x="372" y="171"/>
                    <a:pt x="372" y="171"/>
                    <a:pt x="371" y="171"/>
                  </a:cubicBezTo>
                  <a:cubicBezTo>
                    <a:pt x="371" y="171"/>
                    <a:pt x="371" y="171"/>
                    <a:pt x="371" y="171"/>
                  </a:cubicBezTo>
                  <a:cubicBezTo>
                    <a:pt x="371" y="171"/>
                    <a:pt x="370" y="171"/>
                    <a:pt x="370" y="171"/>
                  </a:cubicBezTo>
                  <a:cubicBezTo>
                    <a:pt x="370" y="171"/>
                    <a:pt x="369" y="170"/>
                    <a:pt x="368" y="170"/>
                  </a:cubicBezTo>
                  <a:cubicBezTo>
                    <a:pt x="368" y="170"/>
                    <a:pt x="367" y="170"/>
                    <a:pt x="366" y="170"/>
                  </a:cubicBezTo>
                  <a:cubicBezTo>
                    <a:pt x="364" y="170"/>
                    <a:pt x="363" y="170"/>
                    <a:pt x="361" y="171"/>
                  </a:cubicBezTo>
                  <a:cubicBezTo>
                    <a:pt x="361" y="171"/>
                    <a:pt x="360" y="171"/>
                    <a:pt x="359" y="172"/>
                  </a:cubicBezTo>
                  <a:cubicBezTo>
                    <a:pt x="359" y="172"/>
                    <a:pt x="359" y="172"/>
                    <a:pt x="359" y="172"/>
                  </a:cubicBezTo>
                  <a:cubicBezTo>
                    <a:pt x="356" y="174"/>
                    <a:pt x="354" y="176"/>
                    <a:pt x="351" y="176"/>
                  </a:cubicBezTo>
                  <a:cubicBezTo>
                    <a:pt x="350" y="176"/>
                    <a:pt x="350" y="176"/>
                    <a:pt x="349" y="176"/>
                  </a:cubicBezTo>
                  <a:cubicBezTo>
                    <a:pt x="349" y="176"/>
                    <a:pt x="348" y="176"/>
                    <a:pt x="347" y="176"/>
                  </a:cubicBezTo>
                  <a:cubicBezTo>
                    <a:pt x="346" y="176"/>
                    <a:pt x="346" y="176"/>
                    <a:pt x="346" y="176"/>
                  </a:cubicBezTo>
                  <a:cubicBezTo>
                    <a:pt x="346" y="176"/>
                    <a:pt x="346" y="176"/>
                    <a:pt x="346" y="176"/>
                  </a:cubicBezTo>
                  <a:cubicBezTo>
                    <a:pt x="346" y="175"/>
                    <a:pt x="345" y="175"/>
                    <a:pt x="344" y="175"/>
                  </a:cubicBezTo>
                  <a:cubicBezTo>
                    <a:pt x="344" y="174"/>
                    <a:pt x="343" y="174"/>
                    <a:pt x="342" y="174"/>
                  </a:cubicBezTo>
                  <a:cubicBezTo>
                    <a:pt x="341" y="174"/>
                    <a:pt x="341" y="174"/>
                    <a:pt x="341" y="174"/>
                  </a:cubicBezTo>
                  <a:cubicBezTo>
                    <a:pt x="339" y="173"/>
                    <a:pt x="338" y="172"/>
                    <a:pt x="337" y="172"/>
                  </a:cubicBezTo>
                  <a:cubicBezTo>
                    <a:pt x="335" y="172"/>
                    <a:pt x="333" y="171"/>
                    <a:pt x="333" y="170"/>
                  </a:cubicBezTo>
                  <a:cubicBezTo>
                    <a:pt x="332" y="170"/>
                    <a:pt x="332" y="169"/>
                    <a:pt x="331" y="168"/>
                  </a:cubicBezTo>
                  <a:cubicBezTo>
                    <a:pt x="330" y="167"/>
                    <a:pt x="329" y="167"/>
                    <a:pt x="329" y="167"/>
                  </a:cubicBezTo>
                  <a:cubicBezTo>
                    <a:pt x="328" y="167"/>
                    <a:pt x="328" y="167"/>
                    <a:pt x="328" y="167"/>
                  </a:cubicBezTo>
                  <a:cubicBezTo>
                    <a:pt x="327" y="167"/>
                    <a:pt x="327" y="167"/>
                    <a:pt x="326" y="167"/>
                  </a:cubicBezTo>
                  <a:cubicBezTo>
                    <a:pt x="322" y="167"/>
                    <a:pt x="322" y="167"/>
                    <a:pt x="322" y="167"/>
                  </a:cubicBezTo>
                  <a:cubicBezTo>
                    <a:pt x="321" y="167"/>
                    <a:pt x="321" y="167"/>
                    <a:pt x="321" y="167"/>
                  </a:cubicBezTo>
                  <a:cubicBezTo>
                    <a:pt x="320" y="167"/>
                    <a:pt x="320" y="167"/>
                    <a:pt x="320" y="167"/>
                  </a:cubicBezTo>
                  <a:cubicBezTo>
                    <a:pt x="320" y="167"/>
                    <a:pt x="319" y="167"/>
                    <a:pt x="318" y="168"/>
                  </a:cubicBezTo>
                  <a:cubicBezTo>
                    <a:pt x="318" y="168"/>
                    <a:pt x="318" y="168"/>
                    <a:pt x="318" y="168"/>
                  </a:cubicBezTo>
                  <a:cubicBezTo>
                    <a:pt x="316" y="168"/>
                    <a:pt x="315" y="168"/>
                    <a:pt x="314" y="168"/>
                  </a:cubicBezTo>
                  <a:cubicBezTo>
                    <a:pt x="314" y="168"/>
                    <a:pt x="314" y="168"/>
                    <a:pt x="314" y="168"/>
                  </a:cubicBezTo>
                  <a:cubicBezTo>
                    <a:pt x="312" y="169"/>
                    <a:pt x="311" y="169"/>
                    <a:pt x="310" y="170"/>
                  </a:cubicBezTo>
                  <a:cubicBezTo>
                    <a:pt x="310" y="170"/>
                    <a:pt x="309" y="170"/>
                    <a:pt x="309" y="171"/>
                  </a:cubicBezTo>
                  <a:cubicBezTo>
                    <a:pt x="308" y="171"/>
                    <a:pt x="307" y="171"/>
                    <a:pt x="306" y="173"/>
                  </a:cubicBezTo>
                  <a:cubicBezTo>
                    <a:pt x="306" y="174"/>
                    <a:pt x="306" y="175"/>
                    <a:pt x="306" y="176"/>
                  </a:cubicBezTo>
                  <a:cubicBezTo>
                    <a:pt x="306" y="176"/>
                    <a:pt x="306" y="176"/>
                    <a:pt x="306" y="176"/>
                  </a:cubicBezTo>
                  <a:cubicBezTo>
                    <a:pt x="306" y="176"/>
                    <a:pt x="306" y="176"/>
                    <a:pt x="306" y="176"/>
                  </a:cubicBezTo>
                  <a:cubicBezTo>
                    <a:pt x="306" y="176"/>
                    <a:pt x="306" y="176"/>
                    <a:pt x="306" y="176"/>
                  </a:cubicBezTo>
                  <a:cubicBezTo>
                    <a:pt x="305" y="177"/>
                    <a:pt x="305" y="177"/>
                    <a:pt x="305" y="177"/>
                  </a:cubicBezTo>
                  <a:cubicBezTo>
                    <a:pt x="305" y="177"/>
                    <a:pt x="304" y="177"/>
                    <a:pt x="304" y="177"/>
                  </a:cubicBezTo>
                  <a:cubicBezTo>
                    <a:pt x="303" y="177"/>
                    <a:pt x="303" y="177"/>
                    <a:pt x="302" y="177"/>
                  </a:cubicBezTo>
                  <a:cubicBezTo>
                    <a:pt x="301" y="177"/>
                    <a:pt x="301" y="177"/>
                    <a:pt x="300" y="177"/>
                  </a:cubicBezTo>
                  <a:cubicBezTo>
                    <a:pt x="299" y="177"/>
                    <a:pt x="297" y="177"/>
                    <a:pt x="296" y="178"/>
                  </a:cubicBezTo>
                  <a:cubicBezTo>
                    <a:pt x="296" y="178"/>
                    <a:pt x="296" y="178"/>
                    <a:pt x="296" y="178"/>
                  </a:cubicBezTo>
                  <a:cubicBezTo>
                    <a:pt x="295" y="178"/>
                    <a:pt x="295" y="178"/>
                    <a:pt x="295" y="178"/>
                  </a:cubicBezTo>
                  <a:cubicBezTo>
                    <a:pt x="295" y="178"/>
                    <a:pt x="295" y="178"/>
                    <a:pt x="295" y="178"/>
                  </a:cubicBezTo>
                  <a:cubicBezTo>
                    <a:pt x="294" y="178"/>
                    <a:pt x="293" y="178"/>
                    <a:pt x="292" y="178"/>
                  </a:cubicBezTo>
                  <a:cubicBezTo>
                    <a:pt x="291" y="178"/>
                    <a:pt x="290" y="178"/>
                    <a:pt x="289" y="178"/>
                  </a:cubicBezTo>
                  <a:cubicBezTo>
                    <a:pt x="289" y="179"/>
                    <a:pt x="289" y="179"/>
                    <a:pt x="289" y="179"/>
                  </a:cubicBezTo>
                  <a:cubicBezTo>
                    <a:pt x="288" y="179"/>
                    <a:pt x="288" y="179"/>
                    <a:pt x="288" y="179"/>
                  </a:cubicBezTo>
                  <a:cubicBezTo>
                    <a:pt x="287" y="180"/>
                    <a:pt x="287" y="180"/>
                    <a:pt x="286" y="181"/>
                  </a:cubicBezTo>
                  <a:cubicBezTo>
                    <a:pt x="285" y="181"/>
                    <a:pt x="284" y="182"/>
                    <a:pt x="283" y="182"/>
                  </a:cubicBezTo>
                  <a:cubicBezTo>
                    <a:pt x="282" y="184"/>
                    <a:pt x="282" y="184"/>
                    <a:pt x="282" y="184"/>
                  </a:cubicBezTo>
                  <a:cubicBezTo>
                    <a:pt x="281" y="184"/>
                    <a:pt x="281" y="184"/>
                    <a:pt x="281" y="184"/>
                  </a:cubicBezTo>
                  <a:cubicBezTo>
                    <a:pt x="281" y="184"/>
                    <a:pt x="281" y="184"/>
                    <a:pt x="281" y="184"/>
                  </a:cubicBezTo>
                  <a:cubicBezTo>
                    <a:pt x="281" y="184"/>
                    <a:pt x="281" y="184"/>
                    <a:pt x="281" y="184"/>
                  </a:cubicBezTo>
                  <a:cubicBezTo>
                    <a:pt x="278" y="187"/>
                    <a:pt x="278" y="187"/>
                    <a:pt x="278" y="187"/>
                  </a:cubicBezTo>
                  <a:cubicBezTo>
                    <a:pt x="277" y="188"/>
                    <a:pt x="276" y="188"/>
                    <a:pt x="275" y="189"/>
                  </a:cubicBezTo>
                  <a:cubicBezTo>
                    <a:pt x="275" y="189"/>
                    <a:pt x="275" y="189"/>
                    <a:pt x="275" y="189"/>
                  </a:cubicBezTo>
                  <a:cubicBezTo>
                    <a:pt x="274" y="189"/>
                    <a:pt x="274" y="189"/>
                    <a:pt x="274" y="189"/>
                  </a:cubicBezTo>
                  <a:cubicBezTo>
                    <a:pt x="274" y="189"/>
                    <a:pt x="273" y="190"/>
                    <a:pt x="273" y="190"/>
                  </a:cubicBezTo>
                  <a:cubicBezTo>
                    <a:pt x="272" y="190"/>
                    <a:pt x="271" y="190"/>
                    <a:pt x="269" y="191"/>
                  </a:cubicBezTo>
                  <a:cubicBezTo>
                    <a:pt x="269" y="191"/>
                    <a:pt x="269" y="191"/>
                    <a:pt x="269" y="191"/>
                  </a:cubicBezTo>
                  <a:cubicBezTo>
                    <a:pt x="268" y="191"/>
                    <a:pt x="267" y="190"/>
                    <a:pt x="265" y="190"/>
                  </a:cubicBezTo>
                  <a:cubicBezTo>
                    <a:pt x="264" y="189"/>
                    <a:pt x="263" y="189"/>
                    <a:pt x="261" y="189"/>
                  </a:cubicBezTo>
                  <a:cubicBezTo>
                    <a:pt x="261" y="189"/>
                    <a:pt x="261" y="189"/>
                    <a:pt x="261" y="189"/>
                  </a:cubicBezTo>
                  <a:cubicBezTo>
                    <a:pt x="260" y="189"/>
                    <a:pt x="259" y="189"/>
                    <a:pt x="258" y="189"/>
                  </a:cubicBezTo>
                  <a:cubicBezTo>
                    <a:pt x="257" y="189"/>
                    <a:pt x="256" y="190"/>
                    <a:pt x="256" y="190"/>
                  </a:cubicBezTo>
                  <a:cubicBezTo>
                    <a:pt x="257" y="189"/>
                    <a:pt x="258" y="187"/>
                    <a:pt x="258" y="186"/>
                  </a:cubicBezTo>
                  <a:cubicBezTo>
                    <a:pt x="259" y="184"/>
                    <a:pt x="260" y="184"/>
                    <a:pt x="261" y="183"/>
                  </a:cubicBezTo>
                  <a:cubicBezTo>
                    <a:pt x="262" y="182"/>
                    <a:pt x="262" y="182"/>
                    <a:pt x="262" y="182"/>
                  </a:cubicBezTo>
                  <a:cubicBezTo>
                    <a:pt x="262" y="182"/>
                    <a:pt x="262" y="182"/>
                    <a:pt x="262" y="182"/>
                  </a:cubicBezTo>
                  <a:cubicBezTo>
                    <a:pt x="263" y="181"/>
                    <a:pt x="265" y="179"/>
                    <a:pt x="264" y="177"/>
                  </a:cubicBezTo>
                  <a:cubicBezTo>
                    <a:pt x="264" y="177"/>
                    <a:pt x="264" y="177"/>
                    <a:pt x="264" y="177"/>
                  </a:cubicBezTo>
                  <a:cubicBezTo>
                    <a:pt x="265" y="176"/>
                    <a:pt x="265" y="176"/>
                    <a:pt x="265" y="176"/>
                  </a:cubicBezTo>
                  <a:cubicBezTo>
                    <a:pt x="266" y="176"/>
                    <a:pt x="267" y="175"/>
                    <a:pt x="268" y="173"/>
                  </a:cubicBezTo>
                  <a:cubicBezTo>
                    <a:pt x="268" y="173"/>
                    <a:pt x="268" y="173"/>
                    <a:pt x="268" y="173"/>
                  </a:cubicBezTo>
                  <a:cubicBezTo>
                    <a:pt x="268" y="172"/>
                    <a:pt x="268" y="172"/>
                    <a:pt x="268" y="171"/>
                  </a:cubicBezTo>
                  <a:cubicBezTo>
                    <a:pt x="269" y="171"/>
                    <a:pt x="270" y="170"/>
                    <a:pt x="270" y="169"/>
                  </a:cubicBezTo>
                  <a:cubicBezTo>
                    <a:pt x="270" y="169"/>
                    <a:pt x="270" y="168"/>
                    <a:pt x="270" y="168"/>
                  </a:cubicBezTo>
                  <a:cubicBezTo>
                    <a:pt x="273" y="166"/>
                    <a:pt x="275" y="163"/>
                    <a:pt x="276" y="161"/>
                  </a:cubicBezTo>
                  <a:cubicBezTo>
                    <a:pt x="276" y="161"/>
                    <a:pt x="276" y="161"/>
                    <a:pt x="276" y="161"/>
                  </a:cubicBezTo>
                  <a:cubicBezTo>
                    <a:pt x="279" y="159"/>
                    <a:pt x="280" y="157"/>
                    <a:pt x="281" y="154"/>
                  </a:cubicBezTo>
                  <a:cubicBezTo>
                    <a:pt x="281" y="153"/>
                    <a:pt x="282" y="152"/>
                    <a:pt x="282" y="151"/>
                  </a:cubicBezTo>
                  <a:cubicBezTo>
                    <a:pt x="282" y="151"/>
                    <a:pt x="282" y="151"/>
                    <a:pt x="282" y="151"/>
                  </a:cubicBezTo>
                  <a:cubicBezTo>
                    <a:pt x="283" y="150"/>
                    <a:pt x="284" y="150"/>
                    <a:pt x="284" y="149"/>
                  </a:cubicBezTo>
                  <a:cubicBezTo>
                    <a:pt x="284" y="147"/>
                    <a:pt x="284" y="147"/>
                    <a:pt x="284" y="147"/>
                  </a:cubicBezTo>
                  <a:cubicBezTo>
                    <a:pt x="284" y="147"/>
                    <a:pt x="284" y="147"/>
                    <a:pt x="284" y="147"/>
                  </a:cubicBezTo>
                  <a:cubicBezTo>
                    <a:pt x="284" y="147"/>
                    <a:pt x="284" y="147"/>
                    <a:pt x="284" y="147"/>
                  </a:cubicBezTo>
                  <a:cubicBezTo>
                    <a:pt x="285" y="145"/>
                    <a:pt x="284" y="143"/>
                    <a:pt x="283" y="143"/>
                  </a:cubicBezTo>
                  <a:cubicBezTo>
                    <a:pt x="282" y="142"/>
                    <a:pt x="282" y="142"/>
                    <a:pt x="281" y="142"/>
                  </a:cubicBezTo>
                  <a:cubicBezTo>
                    <a:pt x="280" y="142"/>
                    <a:pt x="279" y="143"/>
                    <a:pt x="278" y="143"/>
                  </a:cubicBezTo>
                  <a:cubicBezTo>
                    <a:pt x="278" y="144"/>
                    <a:pt x="278" y="144"/>
                    <a:pt x="278" y="144"/>
                  </a:cubicBezTo>
                  <a:cubicBezTo>
                    <a:pt x="276" y="145"/>
                    <a:pt x="276" y="146"/>
                    <a:pt x="275" y="147"/>
                  </a:cubicBezTo>
                  <a:cubicBezTo>
                    <a:pt x="275" y="147"/>
                    <a:pt x="275" y="147"/>
                    <a:pt x="275" y="147"/>
                  </a:cubicBezTo>
                  <a:cubicBezTo>
                    <a:pt x="274" y="149"/>
                    <a:pt x="274" y="149"/>
                    <a:pt x="274" y="149"/>
                  </a:cubicBezTo>
                  <a:cubicBezTo>
                    <a:pt x="273" y="149"/>
                    <a:pt x="273" y="149"/>
                    <a:pt x="272" y="149"/>
                  </a:cubicBezTo>
                  <a:cubicBezTo>
                    <a:pt x="272" y="150"/>
                    <a:pt x="272" y="150"/>
                    <a:pt x="271" y="150"/>
                  </a:cubicBezTo>
                  <a:cubicBezTo>
                    <a:pt x="271" y="150"/>
                    <a:pt x="271" y="150"/>
                    <a:pt x="271" y="149"/>
                  </a:cubicBezTo>
                  <a:cubicBezTo>
                    <a:pt x="270" y="149"/>
                    <a:pt x="270" y="149"/>
                    <a:pt x="270" y="149"/>
                  </a:cubicBezTo>
                  <a:cubicBezTo>
                    <a:pt x="269" y="148"/>
                    <a:pt x="269" y="148"/>
                    <a:pt x="269" y="148"/>
                  </a:cubicBezTo>
                  <a:cubicBezTo>
                    <a:pt x="268" y="146"/>
                    <a:pt x="266" y="146"/>
                    <a:pt x="265" y="146"/>
                  </a:cubicBezTo>
                  <a:cubicBezTo>
                    <a:pt x="264" y="146"/>
                    <a:pt x="263" y="146"/>
                    <a:pt x="262" y="146"/>
                  </a:cubicBezTo>
                  <a:cubicBezTo>
                    <a:pt x="262" y="146"/>
                    <a:pt x="262" y="146"/>
                    <a:pt x="262" y="145"/>
                  </a:cubicBezTo>
                  <a:cubicBezTo>
                    <a:pt x="262" y="145"/>
                    <a:pt x="262" y="145"/>
                    <a:pt x="262" y="145"/>
                  </a:cubicBezTo>
                  <a:cubicBezTo>
                    <a:pt x="262" y="144"/>
                    <a:pt x="263" y="143"/>
                    <a:pt x="263" y="142"/>
                  </a:cubicBezTo>
                  <a:cubicBezTo>
                    <a:pt x="264" y="141"/>
                    <a:pt x="264" y="140"/>
                    <a:pt x="264" y="139"/>
                  </a:cubicBezTo>
                  <a:cubicBezTo>
                    <a:pt x="264" y="138"/>
                    <a:pt x="264" y="138"/>
                    <a:pt x="264" y="138"/>
                  </a:cubicBezTo>
                  <a:cubicBezTo>
                    <a:pt x="265" y="136"/>
                    <a:pt x="264" y="135"/>
                    <a:pt x="263" y="134"/>
                  </a:cubicBezTo>
                  <a:cubicBezTo>
                    <a:pt x="264" y="133"/>
                    <a:pt x="264" y="133"/>
                    <a:pt x="264" y="132"/>
                  </a:cubicBezTo>
                  <a:cubicBezTo>
                    <a:pt x="264" y="131"/>
                    <a:pt x="264" y="131"/>
                    <a:pt x="264" y="131"/>
                  </a:cubicBezTo>
                  <a:cubicBezTo>
                    <a:pt x="264" y="130"/>
                    <a:pt x="264" y="129"/>
                    <a:pt x="265" y="129"/>
                  </a:cubicBezTo>
                  <a:cubicBezTo>
                    <a:pt x="265" y="129"/>
                    <a:pt x="265" y="129"/>
                    <a:pt x="265" y="129"/>
                  </a:cubicBezTo>
                  <a:cubicBezTo>
                    <a:pt x="266" y="128"/>
                    <a:pt x="267" y="128"/>
                    <a:pt x="267" y="127"/>
                  </a:cubicBezTo>
                  <a:cubicBezTo>
                    <a:pt x="268" y="127"/>
                    <a:pt x="269" y="127"/>
                    <a:pt x="269" y="127"/>
                  </a:cubicBezTo>
                  <a:cubicBezTo>
                    <a:pt x="271" y="126"/>
                    <a:pt x="272" y="126"/>
                    <a:pt x="273" y="124"/>
                  </a:cubicBezTo>
                  <a:cubicBezTo>
                    <a:pt x="274" y="124"/>
                    <a:pt x="274" y="124"/>
                    <a:pt x="274" y="124"/>
                  </a:cubicBezTo>
                  <a:cubicBezTo>
                    <a:pt x="275" y="124"/>
                    <a:pt x="276" y="123"/>
                    <a:pt x="277" y="122"/>
                  </a:cubicBezTo>
                  <a:cubicBezTo>
                    <a:pt x="278" y="121"/>
                    <a:pt x="278" y="119"/>
                    <a:pt x="278" y="118"/>
                  </a:cubicBezTo>
                  <a:cubicBezTo>
                    <a:pt x="278" y="117"/>
                    <a:pt x="279" y="116"/>
                    <a:pt x="279" y="116"/>
                  </a:cubicBezTo>
                  <a:cubicBezTo>
                    <a:pt x="281" y="115"/>
                    <a:pt x="282" y="114"/>
                    <a:pt x="282" y="113"/>
                  </a:cubicBezTo>
                  <a:cubicBezTo>
                    <a:pt x="283" y="112"/>
                    <a:pt x="284" y="112"/>
                    <a:pt x="285" y="112"/>
                  </a:cubicBezTo>
                  <a:cubicBezTo>
                    <a:pt x="285" y="112"/>
                    <a:pt x="285" y="112"/>
                    <a:pt x="285" y="112"/>
                  </a:cubicBezTo>
                  <a:cubicBezTo>
                    <a:pt x="286" y="112"/>
                    <a:pt x="286" y="112"/>
                    <a:pt x="286" y="112"/>
                  </a:cubicBezTo>
                  <a:cubicBezTo>
                    <a:pt x="286" y="112"/>
                    <a:pt x="288" y="111"/>
                    <a:pt x="288" y="110"/>
                  </a:cubicBezTo>
                  <a:cubicBezTo>
                    <a:pt x="289" y="109"/>
                    <a:pt x="290" y="109"/>
                    <a:pt x="291" y="108"/>
                  </a:cubicBezTo>
                  <a:cubicBezTo>
                    <a:pt x="292" y="107"/>
                    <a:pt x="292" y="106"/>
                    <a:pt x="293" y="106"/>
                  </a:cubicBezTo>
                  <a:cubicBezTo>
                    <a:pt x="295" y="105"/>
                    <a:pt x="298" y="103"/>
                    <a:pt x="299" y="101"/>
                  </a:cubicBezTo>
                  <a:cubicBezTo>
                    <a:pt x="300" y="100"/>
                    <a:pt x="301" y="99"/>
                    <a:pt x="303" y="98"/>
                  </a:cubicBezTo>
                  <a:cubicBezTo>
                    <a:pt x="304" y="97"/>
                    <a:pt x="306" y="96"/>
                    <a:pt x="307" y="95"/>
                  </a:cubicBezTo>
                  <a:cubicBezTo>
                    <a:pt x="309" y="94"/>
                    <a:pt x="310" y="93"/>
                    <a:pt x="310" y="91"/>
                  </a:cubicBezTo>
                  <a:cubicBezTo>
                    <a:pt x="312" y="90"/>
                    <a:pt x="313" y="88"/>
                    <a:pt x="313" y="86"/>
                  </a:cubicBezTo>
                  <a:cubicBezTo>
                    <a:pt x="313" y="86"/>
                    <a:pt x="313" y="86"/>
                    <a:pt x="313" y="85"/>
                  </a:cubicBezTo>
                  <a:cubicBezTo>
                    <a:pt x="315" y="85"/>
                    <a:pt x="315" y="83"/>
                    <a:pt x="315" y="82"/>
                  </a:cubicBezTo>
                  <a:cubicBezTo>
                    <a:pt x="315" y="82"/>
                    <a:pt x="315" y="82"/>
                    <a:pt x="315" y="82"/>
                  </a:cubicBezTo>
                  <a:cubicBezTo>
                    <a:pt x="316" y="81"/>
                    <a:pt x="316" y="81"/>
                    <a:pt x="316" y="81"/>
                  </a:cubicBezTo>
                  <a:cubicBezTo>
                    <a:pt x="316" y="81"/>
                    <a:pt x="316" y="81"/>
                    <a:pt x="316" y="81"/>
                  </a:cubicBezTo>
                  <a:cubicBezTo>
                    <a:pt x="316" y="80"/>
                    <a:pt x="317" y="80"/>
                    <a:pt x="317" y="80"/>
                  </a:cubicBezTo>
                  <a:cubicBezTo>
                    <a:pt x="318" y="79"/>
                    <a:pt x="320" y="78"/>
                    <a:pt x="321" y="77"/>
                  </a:cubicBezTo>
                  <a:cubicBezTo>
                    <a:pt x="322" y="76"/>
                    <a:pt x="323" y="75"/>
                    <a:pt x="324" y="74"/>
                  </a:cubicBezTo>
                  <a:cubicBezTo>
                    <a:pt x="324" y="74"/>
                    <a:pt x="324" y="74"/>
                    <a:pt x="324" y="74"/>
                  </a:cubicBezTo>
                  <a:cubicBezTo>
                    <a:pt x="326" y="74"/>
                    <a:pt x="329" y="74"/>
                    <a:pt x="330" y="71"/>
                  </a:cubicBezTo>
                  <a:cubicBezTo>
                    <a:pt x="330" y="71"/>
                    <a:pt x="330" y="71"/>
                    <a:pt x="330" y="71"/>
                  </a:cubicBezTo>
                  <a:cubicBezTo>
                    <a:pt x="330" y="71"/>
                    <a:pt x="331" y="71"/>
                    <a:pt x="331" y="71"/>
                  </a:cubicBezTo>
                  <a:cubicBezTo>
                    <a:pt x="332" y="71"/>
                    <a:pt x="334" y="71"/>
                    <a:pt x="335" y="70"/>
                  </a:cubicBezTo>
                  <a:cubicBezTo>
                    <a:pt x="337" y="69"/>
                    <a:pt x="338" y="67"/>
                    <a:pt x="338" y="66"/>
                  </a:cubicBezTo>
                  <a:cubicBezTo>
                    <a:pt x="338" y="66"/>
                    <a:pt x="338" y="66"/>
                    <a:pt x="338" y="66"/>
                  </a:cubicBezTo>
                  <a:cubicBezTo>
                    <a:pt x="340" y="65"/>
                    <a:pt x="340" y="64"/>
                    <a:pt x="341" y="63"/>
                  </a:cubicBezTo>
                  <a:cubicBezTo>
                    <a:pt x="341" y="63"/>
                    <a:pt x="341" y="63"/>
                    <a:pt x="341" y="62"/>
                  </a:cubicBezTo>
                  <a:cubicBezTo>
                    <a:pt x="341" y="62"/>
                    <a:pt x="342" y="61"/>
                    <a:pt x="343" y="60"/>
                  </a:cubicBezTo>
                  <a:cubicBezTo>
                    <a:pt x="343" y="60"/>
                    <a:pt x="343" y="60"/>
                    <a:pt x="343" y="60"/>
                  </a:cubicBezTo>
                  <a:cubicBezTo>
                    <a:pt x="344" y="60"/>
                    <a:pt x="346" y="59"/>
                    <a:pt x="346" y="58"/>
                  </a:cubicBezTo>
                  <a:cubicBezTo>
                    <a:pt x="347" y="57"/>
                    <a:pt x="347" y="56"/>
                    <a:pt x="347" y="56"/>
                  </a:cubicBezTo>
                  <a:cubicBezTo>
                    <a:pt x="348" y="55"/>
                    <a:pt x="348" y="54"/>
                    <a:pt x="348" y="53"/>
                  </a:cubicBezTo>
                  <a:cubicBezTo>
                    <a:pt x="348" y="53"/>
                    <a:pt x="348" y="53"/>
                    <a:pt x="348" y="52"/>
                  </a:cubicBezTo>
                  <a:cubicBezTo>
                    <a:pt x="349" y="52"/>
                    <a:pt x="349" y="51"/>
                    <a:pt x="349" y="51"/>
                  </a:cubicBezTo>
                  <a:cubicBezTo>
                    <a:pt x="349" y="50"/>
                    <a:pt x="349" y="50"/>
                    <a:pt x="349" y="50"/>
                  </a:cubicBezTo>
                  <a:cubicBezTo>
                    <a:pt x="349" y="49"/>
                    <a:pt x="349" y="49"/>
                    <a:pt x="349" y="49"/>
                  </a:cubicBezTo>
                  <a:cubicBezTo>
                    <a:pt x="350" y="48"/>
                    <a:pt x="350" y="48"/>
                    <a:pt x="350" y="47"/>
                  </a:cubicBezTo>
                  <a:cubicBezTo>
                    <a:pt x="350" y="47"/>
                    <a:pt x="350" y="46"/>
                    <a:pt x="351" y="46"/>
                  </a:cubicBezTo>
                  <a:cubicBezTo>
                    <a:pt x="351" y="45"/>
                    <a:pt x="351" y="45"/>
                    <a:pt x="351" y="45"/>
                  </a:cubicBezTo>
                  <a:cubicBezTo>
                    <a:pt x="351" y="44"/>
                    <a:pt x="351" y="44"/>
                    <a:pt x="352" y="44"/>
                  </a:cubicBezTo>
                  <a:cubicBezTo>
                    <a:pt x="354" y="40"/>
                    <a:pt x="353" y="37"/>
                    <a:pt x="351" y="35"/>
                  </a:cubicBezTo>
                  <a:cubicBezTo>
                    <a:pt x="351" y="35"/>
                    <a:pt x="351" y="35"/>
                    <a:pt x="351" y="35"/>
                  </a:cubicBezTo>
                  <a:cubicBezTo>
                    <a:pt x="350" y="35"/>
                    <a:pt x="349" y="34"/>
                    <a:pt x="349" y="34"/>
                  </a:cubicBezTo>
                  <a:cubicBezTo>
                    <a:pt x="348" y="34"/>
                    <a:pt x="347" y="35"/>
                    <a:pt x="346" y="35"/>
                  </a:cubicBezTo>
                  <a:cubicBezTo>
                    <a:pt x="346" y="35"/>
                    <a:pt x="346" y="35"/>
                    <a:pt x="345" y="35"/>
                  </a:cubicBezTo>
                  <a:cubicBezTo>
                    <a:pt x="345" y="34"/>
                    <a:pt x="345" y="33"/>
                    <a:pt x="344" y="33"/>
                  </a:cubicBezTo>
                  <a:cubicBezTo>
                    <a:pt x="344" y="31"/>
                    <a:pt x="344" y="31"/>
                    <a:pt x="344" y="31"/>
                  </a:cubicBezTo>
                  <a:cubicBezTo>
                    <a:pt x="345" y="31"/>
                    <a:pt x="345" y="30"/>
                    <a:pt x="345" y="30"/>
                  </a:cubicBezTo>
                  <a:cubicBezTo>
                    <a:pt x="346" y="29"/>
                    <a:pt x="346" y="29"/>
                    <a:pt x="346" y="28"/>
                  </a:cubicBezTo>
                  <a:cubicBezTo>
                    <a:pt x="346" y="28"/>
                    <a:pt x="346" y="28"/>
                    <a:pt x="346" y="28"/>
                  </a:cubicBezTo>
                  <a:cubicBezTo>
                    <a:pt x="346" y="28"/>
                    <a:pt x="346" y="28"/>
                    <a:pt x="346" y="28"/>
                  </a:cubicBezTo>
                  <a:cubicBezTo>
                    <a:pt x="348" y="27"/>
                    <a:pt x="350" y="25"/>
                    <a:pt x="350" y="23"/>
                  </a:cubicBezTo>
                  <a:cubicBezTo>
                    <a:pt x="351" y="20"/>
                    <a:pt x="351" y="20"/>
                    <a:pt x="351" y="20"/>
                  </a:cubicBezTo>
                  <a:cubicBezTo>
                    <a:pt x="351" y="20"/>
                    <a:pt x="351" y="19"/>
                    <a:pt x="351" y="19"/>
                  </a:cubicBezTo>
                  <a:cubicBezTo>
                    <a:pt x="351" y="19"/>
                    <a:pt x="351" y="18"/>
                    <a:pt x="351" y="18"/>
                  </a:cubicBezTo>
                  <a:cubicBezTo>
                    <a:pt x="352" y="18"/>
                    <a:pt x="352" y="18"/>
                    <a:pt x="352" y="18"/>
                  </a:cubicBezTo>
                  <a:cubicBezTo>
                    <a:pt x="352" y="17"/>
                    <a:pt x="352" y="17"/>
                    <a:pt x="352" y="17"/>
                  </a:cubicBezTo>
                  <a:cubicBezTo>
                    <a:pt x="353" y="16"/>
                    <a:pt x="354" y="15"/>
                    <a:pt x="354" y="13"/>
                  </a:cubicBezTo>
                  <a:cubicBezTo>
                    <a:pt x="354" y="13"/>
                    <a:pt x="354" y="13"/>
                    <a:pt x="354" y="12"/>
                  </a:cubicBezTo>
                  <a:cubicBezTo>
                    <a:pt x="354" y="12"/>
                    <a:pt x="354" y="11"/>
                    <a:pt x="354" y="10"/>
                  </a:cubicBezTo>
                  <a:cubicBezTo>
                    <a:pt x="355" y="10"/>
                    <a:pt x="355" y="10"/>
                    <a:pt x="355" y="10"/>
                  </a:cubicBezTo>
                  <a:cubicBezTo>
                    <a:pt x="355" y="8"/>
                    <a:pt x="355" y="7"/>
                    <a:pt x="353" y="5"/>
                  </a:cubicBezTo>
                  <a:cubicBezTo>
                    <a:pt x="351" y="4"/>
                    <a:pt x="349" y="4"/>
                    <a:pt x="348" y="4"/>
                  </a:cubicBezTo>
                  <a:cubicBezTo>
                    <a:pt x="347" y="4"/>
                    <a:pt x="347" y="4"/>
                    <a:pt x="347" y="4"/>
                  </a:cubicBezTo>
                  <a:cubicBezTo>
                    <a:pt x="346" y="4"/>
                    <a:pt x="346" y="4"/>
                    <a:pt x="345" y="4"/>
                  </a:cubicBezTo>
                  <a:cubicBezTo>
                    <a:pt x="344" y="4"/>
                    <a:pt x="342" y="5"/>
                    <a:pt x="341" y="5"/>
                  </a:cubicBezTo>
                  <a:cubicBezTo>
                    <a:pt x="341" y="5"/>
                    <a:pt x="341" y="5"/>
                    <a:pt x="340" y="4"/>
                  </a:cubicBezTo>
                  <a:cubicBezTo>
                    <a:pt x="340" y="4"/>
                    <a:pt x="339" y="3"/>
                    <a:pt x="337" y="2"/>
                  </a:cubicBezTo>
                  <a:cubicBezTo>
                    <a:pt x="336" y="2"/>
                    <a:pt x="336" y="2"/>
                    <a:pt x="336" y="2"/>
                  </a:cubicBezTo>
                  <a:cubicBezTo>
                    <a:pt x="335" y="2"/>
                    <a:pt x="334" y="2"/>
                    <a:pt x="334" y="3"/>
                  </a:cubicBezTo>
                  <a:cubicBezTo>
                    <a:pt x="333" y="3"/>
                    <a:pt x="332" y="3"/>
                    <a:pt x="332" y="3"/>
                  </a:cubicBezTo>
                  <a:cubicBezTo>
                    <a:pt x="332" y="3"/>
                    <a:pt x="331" y="3"/>
                    <a:pt x="331" y="3"/>
                  </a:cubicBezTo>
                  <a:cubicBezTo>
                    <a:pt x="330" y="3"/>
                    <a:pt x="329" y="3"/>
                    <a:pt x="328" y="3"/>
                  </a:cubicBezTo>
                  <a:cubicBezTo>
                    <a:pt x="327" y="4"/>
                    <a:pt x="327" y="4"/>
                    <a:pt x="326" y="4"/>
                  </a:cubicBezTo>
                  <a:cubicBezTo>
                    <a:pt x="326" y="4"/>
                    <a:pt x="325" y="4"/>
                    <a:pt x="325" y="4"/>
                  </a:cubicBezTo>
                  <a:cubicBezTo>
                    <a:pt x="325" y="4"/>
                    <a:pt x="325" y="4"/>
                    <a:pt x="325" y="4"/>
                  </a:cubicBezTo>
                  <a:cubicBezTo>
                    <a:pt x="324" y="4"/>
                    <a:pt x="324" y="4"/>
                    <a:pt x="324" y="4"/>
                  </a:cubicBezTo>
                  <a:cubicBezTo>
                    <a:pt x="324" y="3"/>
                    <a:pt x="323" y="2"/>
                    <a:pt x="322" y="2"/>
                  </a:cubicBezTo>
                  <a:cubicBezTo>
                    <a:pt x="321" y="1"/>
                    <a:pt x="320" y="0"/>
                    <a:pt x="319" y="0"/>
                  </a:cubicBezTo>
                  <a:cubicBezTo>
                    <a:pt x="318" y="0"/>
                    <a:pt x="318" y="0"/>
                    <a:pt x="317" y="1"/>
                  </a:cubicBezTo>
                  <a:cubicBezTo>
                    <a:pt x="315" y="2"/>
                    <a:pt x="315" y="3"/>
                    <a:pt x="314" y="4"/>
                  </a:cubicBezTo>
                  <a:cubicBezTo>
                    <a:pt x="312" y="6"/>
                    <a:pt x="313" y="8"/>
                    <a:pt x="314" y="10"/>
                  </a:cubicBezTo>
                  <a:cubicBezTo>
                    <a:pt x="314" y="10"/>
                    <a:pt x="315" y="10"/>
                    <a:pt x="315" y="11"/>
                  </a:cubicBezTo>
                  <a:cubicBezTo>
                    <a:pt x="315" y="11"/>
                    <a:pt x="315" y="12"/>
                    <a:pt x="315" y="12"/>
                  </a:cubicBezTo>
                  <a:cubicBezTo>
                    <a:pt x="315" y="12"/>
                    <a:pt x="315" y="12"/>
                    <a:pt x="315" y="12"/>
                  </a:cubicBezTo>
                  <a:cubicBezTo>
                    <a:pt x="315" y="12"/>
                    <a:pt x="314" y="11"/>
                    <a:pt x="313" y="11"/>
                  </a:cubicBezTo>
                  <a:cubicBezTo>
                    <a:pt x="312" y="11"/>
                    <a:pt x="311" y="11"/>
                    <a:pt x="311" y="12"/>
                  </a:cubicBezTo>
                  <a:cubicBezTo>
                    <a:pt x="310" y="12"/>
                    <a:pt x="310" y="12"/>
                    <a:pt x="309" y="12"/>
                  </a:cubicBezTo>
                  <a:cubicBezTo>
                    <a:pt x="309" y="12"/>
                    <a:pt x="309" y="12"/>
                    <a:pt x="308" y="12"/>
                  </a:cubicBezTo>
                  <a:cubicBezTo>
                    <a:pt x="308" y="12"/>
                    <a:pt x="307" y="12"/>
                    <a:pt x="307" y="12"/>
                  </a:cubicBezTo>
                  <a:cubicBezTo>
                    <a:pt x="306" y="10"/>
                    <a:pt x="304" y="9"/>
                    <a:pt x="302" y="9"/>
                  </a:cubicBezTo>
                  <a:cubicBezTo>
                    <a:pt x="301" y="9"/>
                    <a:pt x="300" y="9"/>
                    <a:pt x="299" y="9"/>
                  </a:cubicBezTo>
                  <a:cubicBezTo>
                    <a:pt x="299" y="9"/>
                    <a:pt x="298" y="9"/>
                    <a:pt x="297" y="9"/>
                  </a:cubicBezTo>
                  <a:cubicBezTo>
                    <a:pt x="297" y="9"/>
                    <a:pt x="296" y="9"/>
                    <a:pt x="295" y="9"/>
                  </a:cubicBezTo>
                  <a:cubicBezTo>
                    <a:pt x="295" y="9"/>
                    <a:pt x="295" y="9"/>
                    <a:pt x="295" y="9"/>
                  </a:cubicBezTo>
                  <a:cubicBezTo>
                    <a:pt x="295" y="11"/>
                    <a:pt x="295" y="11"/>
                    <a:pt x="295" y="11"/>
                  </a:cubicBezTo>
                  <a:cubicBezTo>
                    <a:pt x="294" y="9"/>
                    <a:pt x="294" y="9"/>
                    <a:pt x="294" y="9"/>
                  </a:cubicBezTo>
                  <a:cubicBezTo>
                    <a:pt x="294" y="9"/>
                    <a:pt x="291" y="9"/>
                    <a:pt x="291" y="11"/>
                  </a:cubicBezTo>
                  <a:cubicBezTo>
                    <a:pt x="290" y="12"/>
                    <a:pt x="290" y="12"/>
                    <a:pt x="290" y="12"/>
                  </a:cubicBezTo>
                  <a:cubicBezTo>
                    <a:pt x="290" y="12"/>
                    <a:pt x="290" y="12"/>
                    <a:pt x="290" y="12"/>
                  </a:cubicBezTo>
                  <a:cubicBezTo>
                    <a:pt x="290" y="12"/>
                    <a:pt x="289" y="12"/>
                    <a:pt x="289" y="12"/>
                  </a:cubicBezTo>
                  <a:cubicBezTo>
                    <a:pt x="286" y="13"/>
                    <a:pt x="284" y="15"/>
                    <a:pt x="283" y="16"/>
                  </a:cubicBezTo>
                  <a:cubicBezTo>
                    <a:pt x="282" y="17"/>
                    <a:pt x="282" y="17"/>
                    <a:pt x="282" y="17"/>
                  </a:cubicBezTo>
                  <a:cubicBezTo>
                    <a:pt x="282" y="17"/>
                    <a:pt x="282" y="17"/>
                    <a:pt x="282" y="17"/>
                  </a:cubicBezTo>
                  <a:cubicBezTo>
                    <a:pt x="281" y="18"/>
                    <a:pt x="281" y="18"/>
                    <a:pt x="281" y="18"/>
                  </a:cubicBezTo>
                  <a:cubicBezTo>
                    <a:pt x="280" y="18"/>
                    <a:pt x="280" y="18"/>
                    <a:pt x="280" y="18"/>
                  </a:cubicBezTo>
                  <a:cubicBezTo>
                    <a:pt x="280" y="18"/>
                    <a:pt x="279" y="18"/>
                    <a:pt x="279" y="18"/>
                  </a:cubicBezTo>
                  <a:cubicBezTo>
                    <a:pt x="277" y="18"/>
                    <a:pt x="276" y="18"/>
                    <a:pt x="275" y="19"/>
                  </a:cubicBezTo>
                  <a:cubicBezTo>
                    <a:pt x="274" y="19"/>
                    <a:pt x="274" y="19"/>
                    <a:pt x="273" y="19"/>
                  </a:cubicBezTo>
                  <a:cubicBezTo>
                    <a:pt x="273" y="19"/>
                    <a:pt x="272" y="19"/>
                    <a:pt x="272" y="19"/>
                  </a:cubicBezTo>
                  <a:cubicBezTo>
                    <a:pt x="271" y="19"/>
                    <a:pt x="271" y="19"/>
                    <a:pt x="271" y="19"/>
                  </a:cubicBezTo>
                  <a:cubicBezTo>
                    <a:pt x="271" y="19"/>
                    <a:pt x="271" y="19"/>
                    <a:pt x="270" y="19"/>
                  </a:cubicBezTo>
                  <a:cubicBezTo>
                    <a:pt x="270" y="19"/>
                    <a:pt x="270" y="19"/>
                    <a:pt x="270" y="19"/>
                  </a:cubicBezTo>
                  <a:cubicBezTo>
                    <a:pt x="270" y="19"/>
                    <a:pt x="269" y="18"/>
                    <a:pt x="269" y="18"/>
                  </a:cubicBezTo>
                  <a:cubicBezTo>
                    <a:pt x="268" y="18"/>
                    <a:pt x="268" y="18"/>
                    <a:pt x="268" y="18"/>
                  </a:cubicBezTo>
                  <a:cubicBezTo>
                    <a:pt x="267" y="18"/>
                    <a:pt x="266" y="18"/>
                    <a:pt x="266" y="18"/>
                  </a:cubicBezTo>
                  <a:cubicBezTo>
                    <a:pt x="265" y="18"/>
                    <a:pt x="265" y="18"/>
                    <a:pt x="264" y="18"/>
                  </a:cubicBezTo>
                  <a:cubicBezTo>
                    <a:pt x="264" y="18"/>
                    <a:pt x="263" y="18"/>
                    <a:pt x="263" y="18"/>
                  </a:cubicBezTo>
                  <a:cubicBezTo>
                    <a:pt x="263" y="18"/>
                    <a:pt x="263" y="17"/>
                    <a:pt x="263" y="17"/>
                  </a:cubicBezTo>
                  <a:cubicBezTo>
                    <a:pt x="263" y="16"/>
                    <a:pt x="262" y="14"/>
                    <a:pt x="260" y="13"/>
                  </a:cubicBezTo>
                  <a:cubicBezTo>
                    <a:pt x="260" y="13"/>
                    <a:pt x="260" y="13"/>
                    <a:pt x="260" y="13"/>
                  </a:cubicBezTo>
                  <a:cubicBezTo>
                    <a:pt x="259" y="13"/>
                    <a:pt x="259" y="13"/>
                    <a:pt x="259" y="13"/>
                  </a:cubicBezTo>
                  <a:cubicBezTo>
                    <a:pt x="257" y="13"/>
                    <a:pt x="255" y="15"/>
                    <a:pt x="254" y="16"/>
                  </a:cubicBezTo>
                  <a:cubicBezTo>
                    <a:pt x="254" y="17"/>
                    <a:pt x="254" y="17"/>
                    <a:pt x="254" y="18"/>
                  </a:cubicBezTo>
                  <a:cubicBezTo>
                    <a:pt x="254" y="18"/>
                    <a:pt x="254" y="18"/>
                    <a:pt x="254" y="18"/>
                  </a:cubicBezTo>
                  <a:cubicBezTo>
                    <a:pt x="253" y="19"/>
                    <a:pt x="253" y="19"/>
                    <a:pt x="253" y="19"/>
                  </a:cubicBezTo>
                  <a:cubicBezTo>
                    <a:pt x="252" y="19"/>
                    <a:pt x="251" y="19"/>
                    <a:pt x="250" y="18"/>
                  </a:cubicBezTo>
                  <a:cubicBezTo>
                    <a:pt x="250" y="18"/>
                    <a:pt x="249" y="18"/>
                    <a:pt x="249" y="19"/>
                  </a:cubicBezTo>
                  <a:cubicBezTo>
                    <a:pt x="248" y="19"/>
                    <a:pt x="248" y="19"/>
                    <a:pt x="248" y="19"/>
                  </a:cubicBezTo>
                  <a:cubicBezTo>
                    <a:pt x="248" y="19"/>
                    <a:pt x="247" y="19"/>
                    <a:pt x="246" y="20"/>
                  </a:cubicBezTo>
                  <a:cubicBezTo>
                    <a:pt x="246" y="20"/>
                    <a:pt x="246" y="20"/>
                    <a:pt x="246" y="20"/>
                  </a:cubicBezTo>
                  <a:cubicBezTo>
                    <a:pt x="245" y="20"/>
                    <a:pt x="245" y="21"/>
                    <a:pt x="245" y="21"/>
                  </a:cubicBezTo>
                  <a:cubicBezTo>
                    <a:pt x="244" y="21"/>
                    <a:pt x="244" y="22"/>
                    <a:pt x="244" y="22"/>
                  </a:cubicBezTo>
                  <a:cubicBezTo>
                    <a:pt x="243" y="22"/>
                    <a:pt x="243" y="22"/>
                    <a:pt x="243" y="22"/>
                  </a:cubicBezTo>
                  <a:cubicBezTo>
                    <a:pt x="242" y="22"/>
                    <a:pt x="241" y="22"/>
                    <a:pt x="240" y="23"/>
                  </a:cubicBezTo>
                  <a:cubicBezTo>
                    <a:pt x="239" y="24"/>
                    <a:pt x="239" y="24"/>
                    <a:pt x="239" y="24"/>
                  </a:cubicBezTo>
                  <a:cubicBezTo>
                    <a:pt x="239" y="24"/>
                    <a:pt x="239" y="24"/>
                    <a:pt x="239" y="24"/>
                  </a:cubicBezTo>
                  <a:cubicBezTo>
                    <a:pt x="238" y="24"/>
                    <a:pt x="238" y="24"/>
                    <a:pt x="238" y="24"/>
                  </a:cubicBezTo>
                  <a:cubicBezTo>
                    <a:pt x="238" y="24"/>
                    <a:pt x="238" y="24"/>
                    <a:pt x="238" y="24"/>
                  </a:cubicBezTo>
                  <a:cubicBezTo>
                    <a:pt x="238" y="24"/>
                    <a:pt x="237" y="24"/>
                    <a:pt x="237" y="24"/>
                  </a:cubicBezTo>
                  <a:cubicBezTo>
                    <a:pt x="236" y="23"/>
                    <a:pt x="236" y="23"/>
                    <a:pt x="236" y="23"/>
                  </a:cubicBezTo>
                  <a:cubicBezTo>
                    <a:pt x="235" y="23"/>
                    <a:pt x="235" y="23"/>
                    <a:pt x="235" y="23"/>
                  </a:cubicBezTo>
                  <a:cubicBezTo>
                    <a:pt x="232" y="23"/>
                    <a:pt x="230" y="24"/>
                    <a:pt x="228" y="24"/>
                  </a:cubicBezTo>
                  <a:cubicBezTo>
                    <a:pt x="226" y="24"/>
                    <a:pt x="225" y="25"/>
                    <a:pt x="225" y="26"/>
                  </a:cubicBezTo>
                  <a:cubicBezTo>
                    <a:pt x="225" y="26"/>
                    <a:pt x="225" y="26"/>
                    <a:pt x="224" y="25"/>
                  </a:cubicBezTo>
                  <a:cubicBezTo>
                    <a:pt x="224" y="25"/>
                    <a:pt x="224" y="24"/>
                    <a:pt x="224" y="24"/>
                  </a:cubicBezTo>
                  <a:cubicBezTo>
                    <a:pt x="223" y="22"/>
                    <a:pt x="222" y="21"/>
                    <a:pt x="220" y="20"/>
                  </a:cubicBezTo>
                  <a:cubicBezTo>
                    <a:pt x="220" y="19"/>
                    <a:pt x="220" y="19"/>
                    <a:pt x="220" y="19"/>
                  </a:cubicBezTo>
                  <a:cubicBezTo>
                    <a:pt x="220" y="19"/>
                    <a:pt x="219" y="19"/>
                    <a:pt x="219" y="19"/>
                  </a:cubicBezTo>
                  <a:cubicBezTo>
                    <a:pt x="218" y="19"/>
                    <a:pt x="217" y="18"/>
                    <a:pt x="216" y="18"/>
                  </a:cubicBezTo>
                  <a:cubicBezTo>
                    <a:pt x="215" y="18"/>
                    <a:pt x="212" y="17"/>
                    <a:pt x="210" y="17"/>
                  </a:cubicBezTo>
                  <a:cubicBezTo>
                    <a:pt x="208" y="17"/>
                    <a:pt x="207" y="17"/>
                    <a:pt x="205" y="18"/>
                  </a:cubicBezTo>
                  <a:cubicBezTo>
                    <a:pt x="205" y="18"/>
                    <a:pt x="205" y="18"/>
                    <a:pt x="205" y="18"/>
                  </a:cubicBezTo>
                  <a:cubicBezTo>
                    <a:pt x="203" y="19"/>
                    <a:pt x="203" y="21"/>
                    <a:pt x="203" y="23"/>
                  </a:cubicBezTo>
                  <a:cubicBezTo>
                    <a:pt x="203" y="23"/>
                    <a:pt x="203" y="23"/>
                    <a:pt x="202" y="23"/>
                  </a:cubicBezTo>
                  <a:cubicBezTo>
                    <a:pt x="202" y="22"/>
                    <a:pt x="201" y="22"/>
                    <a:pt x="200" y="21"/>
                  </a:cubicBezTo>
                  <a:cubicBezTo>
                    <a:pt x="199" y="20"/>
                    <a:pt x="198" y="20"/>
                    <a:pt x="197" y="19"/>
                  </a:cubicBezTo>
                  <a:cubicBezTo>
                    <a:pt x="197" y="18"/>
                    <a:pt x="196" y="18"/>
                    <a:pt x="196" y="18"/>
                  </a:cubicBezTo>
                  <a:cubicBezTo>
                    <a:pt x="195" y="18"/>
                    <a:pt x="195" y="18"/>
                    <a:pt x="195" y="18"/>
                  </a:cubicBezTo>
                  <a:cubicBezTo>
                    <a:pt x="195" y="17"/>
                    <a:pt x="195" y="17"/>
                    <a:pt x="194" y="16"/>
                  </a:cubicBezTo>
                  <a:cubicBezTo>
                    <a:pt x="194" y="16"/>
                    <a:pt x="194" y="16"/>
                    <a:pt x="194" y="16"/>
                  </a:cubicBezTo>
                  <a:cubicBezTo>
                    <a:pt x="193" y="15"/>
                    <a:pt x="193" y="14"/>
                    <a:pt x="191" y="13"/>
                  </a:cubicBezTo>
                  <a:cubicBezTo>
                    <a:pt x="191" y="13"/>
                    <a:pt x="191" y="13"/>
                    <a:pt x="191" y="13"/>
                  </a:cubicBezTo>
                  <a:cubicBezTo>
                    <a:pt x="190" y="13"/>
                    <a:pt x="190" y="13"/>
                    <a:pt x="190" y="13"/>
                  </a:cubicBezTo>
                  <a:cubicBezTo>
                    <a:pt x="190" y="12"/>
                    <a:pt x="189" y="12"/>
                    <a:pt x="188" y="12"/>
                  </a:cubicBezTo>
                  <a:cubicBezTo>
                    <a:pt x="187" y="12"/>
                    <a:pt x="186" y="12"/>
                    <a:pt x="186" y="13"/>
                  </a:cubicBezTo>
                  <a:cubicBezTo>
                    <a:pt x="186" y="13"/>
                    <a:pt x="186" y="13"/>
                    <a:pt x="186" y="14"/>
                  </a:cubicBezTo>
                  <a:cubicBezTo>
                    <a:pt x="185" y="13"/>
                    <a:pt x="184" y="12"/>
                    <a:pt x="183" y="12"/>
                  </a:cubicBezTo>
                  <a:cubicBezTo>
                    <a:pt x="183" y="12"/>
                    <a:pt x="182" y="12"/>
                    <a:pt x="182" y="11"/>
                  </a:cubicBezTo>
                  <a:cubicBezTo>
                    <a:pt x="182" y="11"/>
                    <a:pt x="182" y="11"/>
                    <a:pt x="182" y="11"/>
                  </a:cubicBezTo>
                  <a:cubicBezTo>
                    <a:pt x="180" y="10"/>
                    <a:pt x="178" y="10"/>
                    <a:pt x="176" y="10"/>
                  </a:cubicBezTo>
                  <a:cubicBezTo>
                    <a:pt x="176" y="10"/>
                    <a:pt x="175" y="10"/>
                    <a:pt x="175" y="10"/>
                  </a:cubicBezTo>
                  <a:cubicBezTo>
                    <a:pt x="175" y="10"/>
                    <a:pt x="174" y="10"/>
                    <a:pt x="174" y="10"/>
                  </a:cubicBezTo>
                  <a:cubicBezTo>
                    <a:pt x="173" y="10"/>
                    <a:pt x="173" y="10"/>
                    <a:pt x="173" y="9"/>
                  </a:cubicBezTo>
                  <a:cubicBezTo>
                    <a:pt x="172" y="9"/>
                    <a:pt x="172" y="9"/>
                    <a:pt x="172" y="9"/>
                  </a:cubicBezTo>
                  <a:cubicBezTo>
                    <a:pt x="172" y="9"/>
                    <a:pt x="172" y="9"/>
                    <a:pt x="172" y="9"/>
                  </a:cubicBezTo>
                  <a:cubicBezTo>
                    <a:pt x="171" y="8"/>
                    <a:pt x="170" y="8"/>
                    <a:pt x="169" y="8"/>
                  </a:cubicBezTo>
                  <a:cubicBezTo>
                    <a:pt x="168" y="8"/>
                    <a:pt x="167" y="8"/>
                    <a:pt x="166" y="9"/>
                  </a:cubicBezTo>
                  <a:cubicBezTo>
                    <a:pt x="166" y="10"/>
                    <a:pt x="166" y="10"/>
                    <a:pt x="166" y="10"/>
                  </a:cubicBezTo>
                  <a:cubicBezTo>
                    <a:pt x="166" y="9"/>
                    <a:pt x="166" y="9"/>
                    <a:pt x="167" y="9"/>
                  </a:cubicBezTo>
                  <a:cubicBezTo>
                    <a:pt x="166" y="10"/>
                    <a:pt x="166" y="10"/>
                    <a:pt x="166" y="10"/>
                  </a:cubicBezTo>
                  <a:cubicBezTo>
                    <a:pt x="166" y="11"/>
                    <a:pt x="166" y="11"/>
                    <a:pt x="166" y="11"/>
                  </a:cubicBezTo>
                  <a:cubicBezTo>
                    <a:pt x="166" y="11"/>
                    <a:pt x="166" y="10"/>
                    <a:pt x="166" y="10"/>
                  </a:cubicBezTo>
                  <a:cubicBezTo>
                    <a:pt x="166" y="10"/>
                    <a:pt x="166" y="10"/>
                    <a:pt x="166" y="10"/>
                  </a:cubicBezTo>
                  <a:cubicBezTo>
                    <a:pt x="165" y="12"/>
                    <a:pt x="165" y="13"/>
                    <a:pt x="165" y="14"/>
                  </a:cubicBezTo>
                  <a:cubicBezTo>
                    <a:pt x="165" y="15"/>
                    <a:pt x="165" y="16"/>
                    <a:pt x="165" y="17"/>
                  </a:cubicBezTo>
                  <a:cubicBezTo>
                    <a:pt x="165" y="17"/>
                    <a:pt x="165" y="17"/>
                    <a:pt x="165" y="17"/>
                  </a:cubicBezTo>
                  <a:cubicBezTo>
                    <a:pt x="165" y="18"/>
                    <a:pt x="165" y="18"/>
                    <a:pt x="165" y="18"/>
                  </a:cubicBezTo>
                  <a:cubicBezTo>
                    <a:pt x="164" y="19"/>
                    <a:pt x="164" y="20"/>
                    <a:pt x="163" y="20"/>
                  </a:cubicBezTo>
                  <a:cubicBezTo>
                    <a:pt x="163" y="21"/>
                    <a:pt x="162" y="22"/>
                    <a:pt x="162" y="23"/>
                  </a:cubicBezTo>
                  <a:cubicBezTo>
                    <a:pt x="161" y="23"/>
                    <a:pt x="161" y="23"/>
                    <a:pt x="161" y="23"/>
                  </a:cubicBezTo>
                  <a:cubicBezTo>
                    <a:pt x="161" y="24"/>
                    <a:pt x="161" y="24"/>
                    <a:pt x="160" y="24"/>
                  </a:cubicBezTo>
                  <a:cubicBezTo>
                    <a:pt x="160" y="24"/>
                    <a:pt x="159" y="24"/>
                    <a:pt x="159" y="25"/>
                  </a:cubicBezTo>
                  <a:cubicBezTo>
                    <a:pt x="156" y="26"/>
                    <a:pt x="154" y="29"/>
                    <a:pt x="155" y="33"/>
                  </a:cubicBezTo>
                  <a:cubicBezTo>
                    <a:pt x="155" y="34"/>
                    <a:pt x="155" y="34"/>
                    <a:pt x="155" y="34"/>
                  </a:cubicBezTo>
                  <a:cubicBezTo>
                    <a:pt x="155" y="35"/>
                    <a:pt x="155" y="35"/>
                    <a:pt x="155" y="36"/>
                  </a:cubicBezTo>
                  <a:cubicBezTo>
                    <a:pt x="155" y="38"/>
                    <a:pt x="157" y="40"/>
                    <a:pt x="159" y="40"/>
                  </a:cubicBezTo>
                  <a:cubicBezTo>
                    <a:pt x="159" y="41"/>
                    <a:pt x="159" y="41"/>
                    <a:pt x="159" y="41"/>
                  </a:cubicBezTo>
                  <a:cubicBezTo>
                    <a:pt x="159" y="41"/>
                    <a:pt x="158" y="41"/>
                    <a:pt x="158" y="42"/>
                  </a:cubicBezTo>
                  <a:cubicBezTo>
                    <a:pt x="158" y="42"/>
                    <a:pt x="157" y="42"/>
                    <a:pt x="156" y="43"/>
                  </a:cubicBezTo>
                  <a:cubicBezTo>
                    <a:pt x="155" y="43"/>
                    <a:pt x="155" y="44"/>
                    <a:pt x="154" y="45"/>
                  </a:cubicBezTo>
                  <a:cubicBezTo>
                    <a:pt x="154" y="45"/>
                    <a:pt x="154" y="45"/>
                    <a:pt x="154" y="45"/>
                  </a:cubicBezTo>
                  <a:cubicBezTo>
                    <a:pt x="154" y="45"/>
                    <a:pt x="154" y="46"/>
                    <a:pt x="154" y="47"/>
                  </a:cubicBezTo>
                  <a:cubicBezTo>
                    <a:pt x="153" y="47"/>
                    <a:pt x="152" y="48"/>
                    <a:pt x="151" y="49"/>
                  </a:cubicBezTo>
                  <a:cubicBezTo>
                    <a:pt x="150" y="50"/>
                    <a:pt x="150" y="50"/>
                    <a:pt x="149" y="51"/>
                  </a:cubicBezTo>
                  <a:cubicBezTo>
                    <a:pt x="149" y="51"/>
                    <a:pt x="149" y="51"/>
                    <a:pt x="149" y="51"/>
                  </a:cubicBezTo>
                  <a:cubicBezTo>
                    <a:pt x="147" y="52"/>
                    <a:pt x="147" y="52"/>
                    <a:pt x="147" y="52"/>
                  </a:cubicBezTo>
                  <a:cubicBezTo>
                    <a:pt x="147" y="53"/>
                    <a:pt x="147" y="53"/>
                    <a:pt x="147" y="53"/>
                  </a:cubicBezTo>
                  <a:cubicBezTo>
                    <a:pt x="146" y="54"/>
                    <a:pt x="146" y="56"/>
                    <a:pt x="148" y="58"/>
                  </a:cubicBezTo>
                  <a:cubicBezTo>
                    <a:pt x="148" y="58"/>
                    <a:pt x="148" y="58"/>
                    <a:pt x="148" y="58"/>
                  </a:cubicBezTo>
                  <a:cubicBezTo>
                    <a:pt x="148" y="59"/>
                    <a:pt x="149" y="59"/>
                    <a:pt x="149" y="59"/>
                  </a:cubicBezTo>
                  <a:cubicBezTo>
                    <a:pt x="149" y="59"/>
                    <a:pt x="149" y="59"/>
                    <a:pt x="149" y="59"/>
                  </a:cubicBezTo>
                  <a:cubicBezTo>
                    <a:pt x="149" y="60"/>
                    <a:pt x="150" y="61"/>
                    <a:pt x="150" y="62"/>
                  </a:cubicBezTo>
                  <a:cubicBezTo>
                    <a:pt x="150" y="62"/>
                    <a:pt x="150" y="63"/>
                    <a:pt x="151" y="63"/>
                  </a:cubicBezTo>
                  <a:cubicBezTo>
                    <a:pt x="151" y="64"/>
                    <a:pt x="151" y="65"/>
                    <a:pt x="151" y="66"/>
                  </a:cubicBezTo>
                  <a:cubicBezTo>
                    <a:pt x="151" y="66"/>
                    <a:pt x="151" y="66"/>
                    <a:pt x="151" y="66"/>
                  </a:cubicBezTo>
                  <a:cubicBezTo>
                    <a:pt x="151" y="67"/>
                    <a:pt x="150" y="68"/>
                    <a:pt x="150" y="68"/>
                  </a:cubicBezTo>
                  <a:cubicBezTo>
                    <a:pt x="150" y="69"/>
                    <a:pt x="150" y="70"/>
                    <a:pt x="150" y="71"/>
                  </a:cubicBezTo>
                  <a:cubicBezTo>
                    <a:pt x="151" y="72"/>
                    <a:pt x="152" y="73"/>
                    <a:pt x="152" y="73"/>
                  </a:cubicBezTo>
                  <a:cubicBezTo>
                    <a:pt x="152" y="74"/>
                    <a:pt x="152" y="74"/>
                    <a:pt x="152" y="74"/>
                  </a:cubicBezTo>
                  <a:cubicBezTo>
                    <a:pt x="151" y="74"/>
                    <a:pt x="151" y="74"/>
                    <a:pt x="151" y="74"/>
                  </a:cubicBezTo>
                  <a:cubicBezTo>
                    <a:pt x="151" y="74"/>
                    <a:pt x="150" y="74"/>
                    <a:pt x="150" y="74"/>
                  </a:cubicBezTo>
                  <a:cubicBezTo>
                    <a:pt x="149" y="74"/>
                    <a:pt x="148" y="73"/>
                    <a:pt x="147" y="73"/>
                  </a:cubicBezTo>
                  <a:cubicBezTo>
                    <a:pt x="147" y="73"/>
                    <a:pt x="147" y="72"/>
                    <a:pt x="146" y="72"/>
                  </a:cubicBezTo>
                  <a:cubicBezTo>
                    <a:pt x="146" y="72"/>
                    <a:pt x="146" y="72"/>
                    <a:pt x="146" y="72"/>
                  </a:cubicBezTo>
                  <a:cubicBezTo>
                    <a:pt x="145" y="72"/>
                    <a:pt x="145" y="72"/>
                    <a:pt x="144" y="72"/>
                  </a:cubicBezTo>
                  <a:cubicBezTo>
                    <a:pt x="143" y="72"/>
                    <a:pt x="142" y="72"/>
                    <a:pt x="141" y="73"/>
                  </a:cubicBezTo>
                  <a:cubicBezTo>
                    <a:pt x="140" y="74"/>
                    <a:pt x="140" y="75"/>
                    <a:pt x="140" y="76"/>
                  </a:cubicBezTo>
                  <a:cubicBezTo>
                    <a:pt x="139" y="76"/>
                    <a:pt x="139" y="75"/>
                    <a:pt x="138" y="75"/>
                  </a:cubicBezTo>
                  <a:cubicBezTo>
                    <a:pt x="137" y="74"/>
                    <a:pt x="136" y="73"/>
                    <a:pt x="134" y="73"/>
                  </a:cubicBezTo>
                  <a:cubicBezTo>
                    <a:pt x="133" y="73"/>
                    <a:pt x="133" y="73"/>
                    <a:pt x="132" y="73"/>
                  </a:cubicBezTo>
                  <a:cubicBezTo>
                    <a:pt x="131" y="74"/>
                    <a:pt x="131" y="74"/>
                    <a:pt x="131" y="74"/>
                  </a:cubicBezTo>
                  <a:cubicBezTo>
                    <a:pt x="130" y="75"/>
                    <a:pt x="130" y="75"/>
                    <a:pt x="130" y="75"/>
                  </a:cubicBezTo>
                  <a:cubicBezTo>
                    <a:pt x="129" y="76"/>
                    <a:pt x="129" y="78"/>
                    <a:pt x="129" y="79"/>
                  </a:cubicBezTo>
                  <a:cubicBezTo>
                    <a:pt x="129" y="79"/>
                    <a:pt x="128" y="81"/>
                    <a:pt x="130" y="82"/>
                  </a:cubicBezTo>
                  <a:cubicBezTo>
                    <a:pt x="131" y="83"/>
                    <a:pt x="131" y="83"/>
                    <a:pt x="131" y="83"/>
                  </a:cubicBezTo>
                  <a:cubicBezTo>
                    <a:pt x="132" y="83"/>
                    <a:pt x="132" y="83"/>
                    <a:pt x="132" y="83"/>
                  </a:cubicBezTo>
                  <a:cubicBezTo>
                    <a:pt x="132" y="85"/>
                    <a:pt x="132" y="86"/>
                    <a:pt x="133" y="87"/>
                  </a:cubicBezTo>
                  <a:cubicBezTo>
                    <a:pt x="133" y="87"/>
                    <a:pt x="133" y="87"/>
                    <a:pt x="133" y="87"/>
                  </a:cubicBezTo>
                  <a:cubicBezTo>
                    <a:pt x="134" y="88"/>
                    <a:pt x="135" y="90"/>
                    <a:pt x="136" y="91"/>
                  </a:cubicBezTo>
                  <a:cubicBezTo>
                    <a:pt x="136" y="92"/>
                    <a:pt x="136" y="92"/>
                    <a:pt x="137" y="92"/>
                  </a:cubicBezTo>
                  <a:cubicBezTo>
                    <a:pt x="137" y="92"/>
                    <a:pt x="137" y="92"/>
                    <a:pt x="137" y="92"/>
                  </a:cubicBezTo>
                  <a:cubicBezTo>
                    <a:pt x="137" y="92"/>
                    <a:pt x="137" y="93"/>
                    <a:pt x="137" y="93"/>
                  </a:cubicBezTo>
                  <a:cubicBezTo>
                    <a:pt x="137" y="94"/>
                    <a:pt x="137" y="95"/>
                    <a:pt x="138" y="96"/>
                  </a:cubicBezTo>
                  <a:cubicBezTo>
                    <a:pt x="138" y="96"/>
                    <a:pt x="138" y="96"/>
                    <a:pt x="138" y="97"/>
                  </a:cubicBezTo>
                  <a:cubicBezTo>
                    <a:pt x="138" y="98"/>
                    <a:pt x="138" y="99"/>
                    <a:pt x="139" y="100"/>
                  </a:cubicBezTo>
                  <a:cubicBezTo>
                    <a:pt x="139" y="100"/>
                    <a:pt x="138" y="100"/>
                    <a:pt x="138" y="100"/>
                  </a:cubicBezTo>
                  <a:cubicBezTo>
                    <a:pt x="138" y="100"/>
                    <a:pt x="138" y="100"/>
                    <a:pt x="138" y="101"/>
                  </a:cubicBezTo>
                  <a:cubicBezTo>
                    <a:pt x="138" y="101"/>
                    <a:pt x="137" y="102"/>
                    <a:pt x="137" y="102"/>
                  </a:cubicBezTo>
                  <a:cubicBezTo>
                    <a:pt x="137" y="103"/>
                    <a:pt x="137" y="104"/>
                    <a:pt x="138" y="105"/>
                  </a:cubicBezTo>
                  <a:cubicBezTo>
                    <a:pt x="137" y="105"/>
                    <a:pt x="137" y="105"/>
                    <a:pt x="137" y="105"/>
                  </a:cubicBezTo>
                  <a:cubicBezTo>
                    <a:pt x="137" y="105"/>
                    <a:pt x="136" y="105"/>
                    <a:pt x="136" y="105"/>
                  </a:cubicBezTo>
                  <a:cubicBezTo>
                    <a:pt x="135" y="104"/>
                    <a:pt x="134" y="104"/>
                    <a:pt x="134" y="103"/>
                  </a:cubicBezTo>
                  <a:cubicBezTo>
                    <a:pt x="134" y="103"/>
                    <a:pt x="134" y="103"/>
                    <a:pt x="134" y="103"/>
                  </a:cubicBezTo>
                  <a:cubicBezTo>
                    <a:pt x="133" y="102"/>
                    <a:pt x="132" y="100"/>
                    <a:pt x="130" y="100"/>
                  </a:cubicBezTo>
                  <a:cubicBezTo>
                    <a:pt x="129" y="100"/>
                    <a:pt x="128" y="101"/>
                    <a:pt x="127" y="101"/>
                  </a:cubicBezTo>
                  <a:cubicBezTo>
                    <a:pt x="126" y="102"/>
                    <a:pt x="126" y="102"/>
                    <a:pt x="126" y="102"/>
                  </a:cubicBezTo>
                  <a:cubicBezTo>
                    <a:pt x="125" y="104"/>
                    <a:pt x="125" y="106"/>
                    <a:pt x="125" y="108"/>
                  </a:cubicBezTo>
                  <a:cubicBezTo>
                    <a:pt x="125" y="109"/>
                    <a:pt x="125" y="110"/>
                    <a:pt x="125" y="110"/>
                  </a:cubicBezTo>
                  <a:cubicBezTo>
                    <a:pt x="125" y="110"/>
                    <a:pt x="124" y="110"/>
                    <a:pt x="124" y="110"/>
                  </a:cubicBezTo>
                  <a:cubicBezTo>
                    <a:pt x="123" y="111"/>
                    <a:pt x="123" y="111"/>
                    <a:pt x="123" y="111"/>
                  </a:cubicBezTo>
                  <a:cubicBezTo>
                    <a:pt x="120" y="113"/>
                    <a:pt x="122" y="116"/>
                    <a:pt x="122" y="119"/>
                  </a:cubicBezTo>
                  <a:cubicBezTo>
                    <a:pt x="122" y="119"/>
                    <a:pt x="122" y="119"/>
                    <a:pt x="122" y="119"/>
                  </a:cubicBezTo>
                  <a:cubicBezTo>
                    <a:pt x="123" y="120"/>
                    <a:pt x="124" y="121"/>
                    <a:pt x="126" y="122"/>
                  </a:cubicBezTo>
                  <a:cubicBezTo>
                    <a:pt x="127" y="123"/>
                    <a:pt x="127" y="123"/>
                    <a:pt x="127" y="123"/>
                  </a:cubicBezTo>
                  <a:cubicBezTo>
                    <a:pt x="128" y="124"/>
                    <a:pt x="129" y="124"/>
                    <a:pt x="130" y="124"/>
                  </a:cubicBezTo>
                  <a:cubicBezTo>
                    <a:pt x="131" y="124"/>
                    <a:pt x="132" y="124"/>
                    <a:pt x="133" y="123"/>
                  </a:cubicBezTo>
                  <a:cubicBezTo>
                    <a:pt x="135" y="122"/>
                    <a:pt x="135" y="122"/>
                    <a:pt x="135" y="122"/>
                  </a:cubicBezTo>
                  <a:cubicBezTo>
                    <a:pt x="135" y="123"/>
                    <a:pt x="136" y="123"/>
                    <a:pt x="137" y="123"/>
                  </a:cubicBezTo>
                  <a:cubicBezTo>
                    <a:pt x="137" y="127"/>
                    <a:pt x="140" y="128"/>
                    <a:pt x="142" y="129"/>
                  </a:cubicBezTo>
                  <a:cubicBezTo>
                    <a:pt x="142" y="129"/>
                    <a:pt x="143" y="129"/>
                    <a:pt x="143" y="129"/>
                  </a:cubicBezTo>
                  <a:cubicBezTo>
                    <a:pt x="144" y="129"/>
                    <a:pt x="144" y="129"/>
                    <a:pt x="144" y="129"/>
                  </a:cubicBezTo>
                  <a:cubicBezTo>
                    <a:pt x="144" y="129"/>
                    <a:pt x="145" y="129"/>
                    <a:pt x="145" y="130"/>
                  </a:cubicBezTo>
                  <a:cubicBezTo>
                    <a:pt x="145" y="130"/>
                    <a:pt x="146" y="131"/>
                    <a:pt x="147" y="131"/>
                  </a:cubicBezTo>
                  <a:cubicBezTo>
                    <a:pt x="147" y="131"/>
                    <a:pt x="147" y="131"/>
                    <a:pt x="147" y="131"/>
                  </a:cubicBezTo>
                  <a:cubicBezTo>
                    <a:pt x="146" y="132"/>
                    <a:pt x="146" y="133"/>
                    <a:pt x="145" y="134"/>
                  </a:cubicBezTo>
                  <a:cubicBezTo>
                    <a:pt x="145" y="134"/>
                    <a:pt x="145" y="134"/>
                    <a:pt x="145" y="134"/>
                  </a:cubicBezTo>
                  <a:cubicBezTo>
                    <a:pt x="144" y="134"/>
                    <a:pt x="143" y="134"/>
                    <a:pt x="142" y="134"/>
                  </a:cubicBezTo>
                  <a:cubicBezTo>
                    <a:pt x="142" y="134"/>
                    <a:pt x="142" y="134"/>
                    <a:pt x="141" y="134"/>
                  </a:cubicBezTo>
                  <a:cubicBezTo>
                    <a:pt x="141" y="134"/>
                    <a:pt x="141" y="134"/>
                    <a:pt x="141" y="134"/>
                  </a:cubicBezTo>
                  <a:cubicBezTo>
                    <a:pt x="140" y="134"/>
                    <a:pt x="140" y="134"/>
                    <a:pt x="140" y="133"/>
                  </a:cubicBezTo>
                  <a:cubicBezTo>
                    <a:pt x="140" y="133"/>
                    <a:pt x="139" y="133"/>
                    <a:pt x="139" y="133"/>
                  </a:cubicBezTo>
                  <a:cubicBezTo>
                    <a:pt x="139" y="132"/>
                    <a:pt x="139" y="132"/>
                    <a:pt x="139" y="132"/>
                  </a:cubicBezTo>
                  <a:cubicBezTo>
                    <a:pt x="138" y="131"/>
                    <a:pt x="138" y="131"/>
                    <a:pt x="137" y="130"/>
                  </a:cubicBezTo>
                  <a:cubicBezTo>
                    <a:pt x="136" y="130"/>
                    <a:pt x="136" y="130"/>
                    <a:pt x="135" y="130"/>
                  </a:cubicBezTo>
                  <a:cubicBezTo>
                    <a:pt x="134" y="130"/>
                    <a:pt x="133" y="130"/>
                    <a:pt x="132" y="132"/>
                  </a:cubicBezTo>
                  <a:cubicBezTo>
                    <a:pt x="132" y="132"/>
                    <a:pt x="132" y="132"/>
                    <a:pt x="132" y="132"/>
                  </a:cubicBezTo>
                  <a:cubicBezTo>
                    <a:pt x="131" y="132"/>
                    <a:pt x="131" y="132"/>
                    <a:pt x="131" y="132"/>
                  </a:cubicBezTo>
                  <a:cubicBezTo>
                    <a:pt x="130" y="132"/>
                    <a:pt x="130" y="132"/>
                    <a:pt x="130" y="132"/>
                  </a:cubicBezTo>
                  <a:cubicBezTo>
                    <a:pt x="129" y="133"/>
                    <a:pt x="129" y="134"/>
                    <a:pt x="129" y="135"/>
                  </a:cubicBezTo>
                  <a:cubicBezTo>
                    <a:pt x="128" y="136"/>
                    <a:pt x="128" y="136"/>
                    <a:pt x="128" y="136"/>
                  </a:cubicBezTo>
                  <a:cubicBezTo>
                    <a:pt x="127" y="137"/>
                    <a:pt x="126" y="138"/>
                    <a:pt x="126" y="140"/>
                  </a:cubicBezTo>
                  <a:cubicBezTo>
                    <a:pt x="125" y="144"/>
                    <a:pt x="125" y="144"/>
                    <a:pt x="125" y="144"/>
                  </a:cubicBezTo>
                  <a:cubicBezTo>
                    <a:pt x="124" y="143"/>
                    <a:pt x="123" y="143"/>
                    <a:pt x="122" y="143"/>
                  </a:cubicBezTo>
                  <a:cubicBezTo>
                    <a:pt x="122" y="142"/>
                    <a:pt x="121" y="142"/>
                    <a:pt x="121" y="142"/>
                  </a:cubicBezTo>
                  <a:cubicBezTo>
                    <a:pt x="121" y="142"/>
                    <a:pt x="121" y="141"/>
                    <a:pt x="121" y="141"/>
                  </a:cubicBezTo>
                  <a:cubicBezTo>
                    <a:pt x="121" y="140"/>
                    <a:pt x="121" y="139"/>
                    <a:pt x="121" y="139"/>
                  </a:cubicBezTo>
                  <a:cubicBezTo>
                    <a:pt x="120" y="137"/>
                    <a:pt x="119" y="135"/>
                    <a:pt x="117" y="134"/>
                  </a:cubicBezTo>
                  <a:cubicBezTo>
                    <a:pt x="117" y="134"/>
                    <a:pt x="117" y="134"/>
                    <a:pt x="117" y="134"/>
                  </a:cubicBezTo>
                  <a:cubicBezTo>
                    <a:pt x="116" y="133"/>
                    <a:pt x="115" y="132"/>
                    <a:pt x="113" y="132"/>
                  </a:cubicBezTo>
                  <a:cubicBezTo>
                    <a:pt x="112" y="132"/>
                    <a:pt x="112" y="132"/>
                    <a:pt x="112" y="132"/>
                  </a:cubicBezTo>
                  <a:cubicBezTo>
                    <a:pt x="110" y="133"/>
                    <a:pt x="110" y="133"/>
                    <a:pt x="110" y="133"/>
                  </a:cubicBezTo>
                  <a:cubicBezTo>
                    <a:pt x="110" y="133"/>
                    <a:pt x="110" y="133"/>
                    <a:pt x="109" y="134"/>
                  </a:cubicBezTo>
                  <a:cubicBezTo>
                    <a:pt x="109" y="134"/>
                    <a:pt x="109" y="134"/>
                    <a:pt x="109" y="134"/>
                  </a:cubicBezTo>
                  <a:cubicBezTo>
                    <a:pt x="109" y="134"/>
                    <a:pt x="108" y="135"/>
                    <a:pt x="108" y="135"/>
                  </a:cubicBezTo>
                  <a:cubicBezTo>
                    <a:pt x="108" y="136"/>
                    <a:pt x="107" y="137"/>
                    <a:pt x="107" y="138"/>
                  </a:cubicBezTo>
                  <a:cubicBezTo>
                    <a:pt x="107" y="138"/>
                    <a:pt x="106" y="139"/>
                    <a:pt x="106" y="139"/>
                  </a:cubicBezTo>
                  <a:cubicBezTo>
                    <a:pt x="106" y="140"/>
                    <a:pt x="106" y="141"/>
                    <a:pt x="106" y="141"/>
                  </a:cubicBezTo>
                  <a:cubicBezTo>
                    <a:pt x="105" y="141"/>
                    <a:pt x="104" y="141"/>
                    <a:pt x="103" y="141"/>
                  </a:cubicBezTo>
                  <a:cubicBezTo>
                    <a:pt x="102" y="141"/>
                    <a:pt x="102" y="141"/>
                    <a:pt x="102" y="141"/>
                  </a:cubicBezTo>
                  <a:cubicBezTo>
                    <a:pt x="101" y="141"/>
                    <a:pt x="100" y="141"/>
                    <a:pt x="99" y="141"/>
                  </a:cubicBezTo>
                  <a:cubicBezTo>
                    <a:pt x="98" y="141"/>
                    <a:pt x="97" y="142"/>
                    <a:pt x="96" y="142"/>
                  </a:cubicBezTo>
                  <a:cubicBezTo>
                    <a:pt x="96" y="142"/>
                    <a:pt x="96" y="142"/>
                    <a:pt x="96" y="143"/>
                  </a:cubicBezTo>
                  <a:cubicBezTo>
                    <a:pt x="95" y="143"/>
                    <a:pt x="95" y="143"/>
                    <a:pt x="95" y="143"/>
                  </a:cubicBezTo>
                  <a:cubicBezTo>
                    <a:pt x="94" y="143"/>
                    <a:pt x="93" y="143"/>
                    <a:pt x="92" y="144"/>
                  </a:cubicBezTo>
                  <a:cubicBezTo>
                    <a:pt x="92" y="145"/>
                    <a:pt x="92" y="145"/>
                    <a:pt x="92" y="145"/>
                  </a:cubicBezTo>
                  <a:cubicBezTo>
                    <a:pt x="91" y="148"/>
                    <a:pt x="91" y="151"/>
                    <a:pt x="91" y="153"/>
                  </a:cubicBezTo>
                  <a:cubicBezTo>
                    <a:pt x="91" y="154"/>
                    <a:pt x="92" y="155"/>
                    <a:pt x="92" y="156"/>
                  </a:cubicBezTo>
                  <a:cubicBezTo>
                    <a:pt x="92" y="158"/>
                    <a:pt x="92" y="159"/>
                    <a:pt x="92" y="161"/>
                  </a:cubicBezTo>
                  <a:cubicBezTo>
                    <a:pt x="92" y="162"/>
                    <a:pt x="92" y="162"/>
                    <a:pt x="92" y="162"/>
                  </a:cubicBezTo>
                  <a:cubicBezTo>
                    <a:pt x="92" y="162"/>
                    <a:pt x="92" y="163"/>
                    <a:pt x="91" y="163"/>
                  </a:cubicBezTo>
                  <a:cubicBezTo>
                    <a:pt x="91" y="164"/>
                    <a:pt x="91" y="166"/>
                    <a:pt x="92" y="167"/>
                  </a:cubicBezTo>
                  <a:cubicBezTo>
                    <a:pt x="92" y="168"/>
                    <a:pt x="92" y="168"/>
                    <a:pt x="92" y="168"/>
                  </a:cubicBezTo>
                  <a:cubicBezTo>
                    <a:pt x="94" y="169"/>
                    <a:pt x="95" y="170"/>
                    <a:pt x="97" y="171"/>
                  </a:cubicBezTo>
                  <a:cubicBezTo>
                    <a:pt x="96" y="171"/>
                    <a:pt x="95" y="172"/>
                    <a:pt x="93" y="173"/>
                  </a:cubicBezTo>
                  <a:cubicBezTo>
                    <a:pt x="93" y="173"/>
                    <a:pt x="93" y="173"/>
                    <a:pt x="93" y="173"/>
                  </a:cubicBezTo>
                  <a:cubicBezTo>
                    <a:pt x="92" y="175"/>
                    <a:pt x="92" y="176"/>
                    <a:pt x="92" y="177"/>
                  </a:cubicBezTo>
                  <a:cubicBezTo>
                    <a:pt x="92" y="177"/>
                    <a:pt x="92" y="177"/>
                    <a:pt x="92" y="178"/>
                  </a:cubicBezTo>
                  <a:cubicBezTo>
                    <a:pt x="92" y="179"/>
                    <a:pt x="92" y="180"/>
                    <a:pt x="92" y="180"/>
                  </a:cubicBezTo>
                  <a:cubicBezTo>
                    <a:pt x="92" y="181"/>
                    <a:pt x="92" y="181"/>
                    <a:pt x="92" y="182"/>
                  </a:cubicBezTo>
                  <a:cubicBezTo>
                    <a:pt x="91" y="184"/>
                    <a:pt x="91" y="184"/>
                    <a:pt x="91" y="184"/>
                  </a:cubicBezTo>
                  <a:cubicBezTo>
                    <a:pt x="91" y="184"/>
                    <a:pt x="91" y="186"/>
                    <a:pt x="92" y="187"/>
                  </a:cubicBezTo>
                  <a:cubicBezTo>
                    <a:pt x="92" y="187"/>
                    <a:pt x="93" y="188"/>
                    <a:pt x="94" y="188"/>
                  </a:cubicBezTo>
                  <a:cubicBezTo>
                    <a:pt x="94" y="187"/>
                    <a:pt x="94" y="187"/>
                    <a:pt x="94" y="187"/>
                  </a:cubicBezTo>
                  <a:cubicBezTo>
                    <a:pt x="95" y="187"/>
                    <a:pt x="96" y="188"/>
                    <a:pt x="97" y="190"/>
                  </a:cubicBezTo>
                  <a:cubicBezTo>
                    <a:pt x="97" y="190"/>
                    <a:pt x="97" y="190"/>
                    <a:pt x="97" y="190"/>
                  </a:cubicBezTo>
                  <a:cubicBezTo>
                    <a:pt x="97" y="191"/>
                    <a:pt x="98" y="191"/>
                    <a:pt x="98" y="192"/>
                  </a:cubicBezTo>
                  <a:cubicBezTo>
                    <a:pt x="98" y="193"/>
                    <a:pt x="98" y="193"/>
                    <a:pt x="99" y="194"/>
                  </a:cubicBezTo>
                  <a:cubicBezTo>
                    <a:pt x="97" y="192"/>
                    <a:pt x="95" y="191"/>
                    <a:pt x="93" y="191"/>
                  </a:cubicBezTo>
                  <a:cubicBezTo>
                    <a:pt x="93" y="191"/>
                    <a:pt x="92" y="191"/>
                    <a:pt x="91" y="191"/>
                  </a:cubicBezTo>
                  <a:cubicBezTo>
                    <a:pt x="87" y="193"/>
                    <a:pt x="87" y="197"/>
                    <a:pt x="87" y="199"/>
                  </a:cubicBezTo>
                  <a:cubicBezTo>
                    <a:pt x="86" y="200"/>
                    <a:pt x="86" y="202"/>
                    <a:pt x="86" y="203"/>
                  </a:cubicBezTo>
                  <a:cubicBezTo>
                    <a:pt x="86" y="204"/>
                    <a:pt x="86" y="205"/>
                    <a:pt x="86" y="206"/>
                  </a:cubicBezTo>
                  <a:cubicBezTo>
                    <a:pt x="86" y="206"/>
                    <a:pt x="86" y="207"/>
                    <a:pt x="86" y="208"/>
                  </a:cubicBezTo>
                  <a:cubicBezTo>
                    <a:pt x="86" y="208"/>
                    <a:pt x="86" y="209"/>
                    <a:pt x="86" y="209"/>
                  </a:cubicBezTo>
                  <a:cubicBezTo>
                    <a:pt x="86" y="209"/>
                    <a:pt x="85" y="210"/>
                    <a:pt x="85" y="212"/>
                  </a:cubicBezTo>
                  <a:cubicBezTo>
                    <a:pt x="85" y="212"/>
                    <a:pt x="86" y="213"/>
                    <a:pt x="86" y="214"/>
                  </a:cubicBezTo>
                  <a:cubicBezTo>
                    <a:pt x="86" y="214"/>
                    <a:pt x="86" y="215"/>
                    <a:pt x="86" y="215"/>
                  </a:cubicBezTo>
                  <a:cubicBezTo>
                    <a:pt x="86" y="217"/>
                    <a:pt x="86" y="220"/>
                    <a:pt x="90" y="222"/>
                  </a:cubicBezTo>
                  <a:cubicBezTo>
                    <a:pt x="90" y="223"/>
                    <a:pt x="90" y="223"/>
                    <a:pt x="90" y="223"/>
                  </a:cubicBezTo>
                  <a:cubicBezTo>
                    <a:pt x="90" y="224"/>
                    <a:pt x="90" y="225"/>
                    <a:pt x="90" y="226"/>
                  </a:cubicBezTo>
                  <a:cubicBezTo>
                    <a:pt x="89" y="230"/>
                    <a:pt x="90" y="234"/>
                    <a:pt x="94" y="236"/>
                  </a:cubicBezTo>
                  <a:cubicBezTo>
                    <a:pt x="95" y="237"/>
                    <a:pt x="96" y="237"/>
                    <a:pt x="97" y="237"/>
                  </a:cubicBezTo>
                  <a:cubicBezTo>
                    <a:pt x="99" y="237"/>
                    <a:pt x="101" y="237"/>
                    <a:pt x="103" y="236"/>
                  </a:cubicBezTo>
                  <a:cubicBezTo>
                    <a:pt x="101" y="238"/>
                    <a:pt x="99" y="240"/>
                    <a:pt x="99" y="244"/>
                  </a:cubicBezTo>
                  <a:cubicBezTo>
                    <a:pt x="98" y="244"/>
                    <a:pt x="98" y="244"/>
                    <a:pt x="98" y="244"/>
                  </a:cubicBezTo>
                  <a:cubicBezTo>
                    <a:pt x="97" y="244"/>
                    <a:pt x="95" y="245"/>
                    <a:pt x="94" y="246"/>
                  </a:cubicBezTo>
                  <a:cubicBezTo>
                    <a:pt x="93" y="246"/>
                    <a:pt x="93" y="246"/>
                    <a:pt x="93" y="246"/>
                  </a:cubicBezTo>
                  <a:cubicBezTo>
                    <a:pt x="93" y="247"/>
                    <a:pt x="91" y="247"/>
                    <a:pt x="90" y="248"/>
                  </a:cubicBezTo>
                  <a:cubicBezTo>
                    <a:pt x="89" y="248"/>
                    <a:pt x="88" y="248"/>
                    <a:pt x="87" y="249"/>
                  </a:cubicBezTo>
                  <a:cubicBezTo>
                    <a:pt x="87" y="248"/>
                    <a:pt x="86" y="247"/>
                    <a:pt x="85" y="247"/>
                  </a:cubicBezTo>
                  <a:cubicBezTo>
                    <a:pt x="85" y="247"/>
                    <a:pt x="85" y="246"/>
                    <a:pt x="86" y="246"/>
                  </a:cubicBezTo>
                  <a:cubicBezTo>
                    <a:pt x="87" y="244"/>
                    <a:pt x="86" y="242"/>
                    <a:pt x="85" y="240"/>
                  </a:cubicBezTo>
                  <a:cubicBezTo>
                    <a:pt x="85" y="239"/>
                    <a:pt x="84" y="238"/>
                    <a:pt x="83" y="238"/>
                  </a:cubicBezTo>
                  <a:cubicBezTo>
                    <a:pt x="83" y="238"/>
                    <a:pt x="83" y="238"/>
                    <a:pt x="83" y="238"/>
                  </a:cubicBezTo>
                  <a:cubicBezTo>
                    <a:pt x="82" y="237"/>
                    <a:pt x="80" y="237"/>
                    <a:pt x="79" y="237"/>
                  </a:cubicBezTo>
                  <a:cubicBezTo>
                    <a:pt x="79" y="237"/>
                    <a:pt x="78" y="237"/>
                    <a:pt x="78" y="237"/>
                  </a:cubicBezTo>
                  <a:cubicBezTo>
                    <a:pt x="78" y="237"/>
                    <a:pt x="78" y="237"/>
                    <a:pt x="77" y="237"/>
                  </a:cubicBezTo>
                  <a:cubicBezTo>
                    <a:pt x="77" y="236"/>
                    <a:pt x="78" y="236"/>
                    <a:pt x="78" y="236"/>
                  </a:cubicBezTo>
                  <a:cubicBezTo>
                    <a:pt x="79" y="233"/>
                    <a:pt x="79" y="231"/>
                    <a:pt x="78" y="229"/>
                  </a:cubicBezTo>
                  <a:cubicBezTo>
                    <a:pt x="78" y="228"/>
                    <a:pt x="78" y="228"/>
                    <a:pt x="78" y="228"/>
                  </a:cubicBezTo>
                  <a:cubicBezTo>
                    <a:pt x="76" y="228"/>
                    <a:pt x="76" y="228"/>
                    <a:pt x="76" y="228"/>
                  </a:cubicBezTo>
                  <a:cubicBezTo>
                    <a:pt x="77" y="228"/>
                    <a:pt x="77" y="228"/>
                    <a:pt x="78" y="228"/>
                  </a:cubicBezTo>
                  <a:cubicBezTo>
                    <a:pt x="77" y="226"/>
                    <a:pt x="77" y="224"/>
                    <a:pt x="77" y="221"/>
                  </a:cubicBezTo>
                  <a:cubicBezTo>
                    <a:pt x="76" y="221"/>
                    <a:pt x="76" y="220"/>
                    <a:pt x="77" y="220"/>
                  </a:cubicBezTo>
                  <a:cubicBezTo>
                    <a:pt x="80" y="218"/>
                    <a:pt x="80" y="214"/>
                    <a:pt x="81" y="211"/>
                  </a:cubicBezTo>
                  <a:cubicBezTo>
                    <a:pt x="81" y="211"/>
                    <a:pt x="81" y="209"/>
                    <a:pt x="80" y="208"/>
                  </a:cubicBezTo>
                  <a:cubicBezTo>
                    <a:pt x="79" y="205"/>
                    <a:pt x="79" y="205"/>
                    <a:pt x="79" y="205"/>
                  </a:cubicBezTo>
                  <a:cubicBezTo>
                    <a:pt x="79" y="205"/>
                    <a:pt x="78" y="204"/>
                    <a:pt x="77" y="203"/>
                  </a:cubicBezTo>
                  <a:cubicBezTo>
                    <a:pt x="77" y="203"/>
                    <a:pt x="76" y="203"/>
                    <a:pt x="76" y="203"/>
                  </a:cubicBezTo>
                  <a:cubicBezTo>
                    <a:pt x="75" y="203"/>
                    <a:pt x="74" y="204"/>
                    <a:pt x="73" y="204"/>
                  </a:cubicBezTo>
                  <a:cubicBezTo>
                    <a:pt x="73" y="206"/>
                    <a:pt x="73" y="207"/>
                    <a:pt x="74" y="208"/>
                  </a:cubicBezTo>
                  <a:cubicBezTo>
                    <a:pt x="73" y="209"/>
                    <a:pt x="73" y="210"/>
                    <a:pt x="73" y="211"/>
                  </a:cubicBezTo>
                  <a:cubicBezTo>
                    <a:pt x="72" y="213"/>
                    <a:pt x="72" y="213"/>
                    <a:pt x="71" y="213"/>
                  </a:cubicBezTo>
                  <a:cubicBezTo>
                    <a:pt x="71" y="213"/>
                    <a:pt x="71" y="213"/>
                    <a:pt x="70" y="213"/>
                  </a:cubicBezTo>
                  <a:cubicBezTo>
                    <a:pt x="69" y="213"/>
                    <a:pt x="68" y="215"/>
                    <a:pt x="67" y="216"/>
                  </a:cubicBezTo>
                  <a:cubicBezTo>
                    <a:pt x="66" y="218"/>
                    <a:pt x="66" y="221"/>
                    <a:pt x="66" y="223"/>
                  </a:cubicBezTo>
                  <a:cubicBezTo>
                    <a:pt x="66" y="223"/>
                    <a:pt x="66" y="222"/>
                    <a:pt x="65" y="222"/>
                  </a:cubicBezTo>
                  <a:cubicBezTo>
                    <a:pt x="67" y="219"/>
                    <a:pt x="67" y="216"/>
                    <a:pt x="67" y="213"/>
                  </a:cubicBezTo>
                  <a:cubicBezTo>
                    <a:pt x="66" y="212"/>
                    <a:pt x="66" y="212"/>
                    <a:pt x="66" y="212"/>
                  </a:cubicBezTo>
                  <a:cubicBezTo>
                    <a:pt x="66" y="211"/>
                    <a:pt x="66" y="210"/>
                    <a:pt x="66" y="208"/>
                  </a:cubicBezTo>
                  <a:cubicBezTo>
                    <a:pt x="66" y="207"/>
                    <a:pt x="66" y="207"/>
                    <a:pt x="66" y="207"/>
                  </a:cubicBezTo>
                  <a:cubicBezTo>
                    <a:pt x="66" y="206"/>
                    <a:pt x="66" y="204"/>
                    <a:pt x="66" y="203"/>
                  </a:cubicBezTo>
                  <a:cubicBezTo>
                    <a:pt x="65" y="200"/>
                    <a:pt x="65" y="198"/>
                    <a:pt x="66" y="195"/>
                  </a:cubicBezTo>
                  <a:cubicBezTo>
                    <a:pt x="66" y="193"/>
                    <a:pt x="66" y="193"/>
                    <a:pt x="66" y="193"/>
                  </a:cubicBezTo>
                  <a:cubicBezTo>
                    <a:pt x="65" y="192"/>
                    <a:pt x="65" y="192"/>
                    <a:pt x="65" y="192"/>
                  </a:cubicBezTo>
                  <a:cubicBezTo>
                    <a:pt x="65" y="191"/>
                    <a:pt x="64" y="190"/>
                    <a:pt x="64" y="189"/>
                  </a:cubicBezTo>
                  <a:cubicBezTo>
                    <a:pt x="63" y="187"/>
                    <a:pt x="62" y="185"/>
                    <a:pt x="60" y="183"/>
                  </a:cubicBezTo>
                  <a:cubicBezTo>
                    <a:pt x="60" y="183"/>
                    <a:pt x="60" y="183"/>
                    <a:pt x="60" y="183"/>
                  </a:cubicBezTo>
                  <a:cubicBezTo>
                    <a:pt x="59" y="182"/>
                    <a:pt x="58" y="182"/>
                    <a:pt x="58" y="182"/>
                  </a:cubicBezTo>
                  <a:cubicBezTo>
                    <a:pt x="57" y="182"/>
                    <a:pt x="57" y="182"/>
                    <a:pt x="57" y="182"/>
                  </a:cubicBezTo>
                  <a:cubicBezTo>
                    <a:pt x="57" y="182"/>
                    <a:pt x="57" y="181"/>
                    <a:pt x="57" y="181"/>
                  </a:cubicBezTo>
                  <a:cubicBezTo>
                    <a:pt x="57" y="180"/>
                    <a:pt x="56" y="179"/>
                    <a:pt x="55" y="178"/>
                  </a:cubicBezTo>
                  <a:cubicBezTo>
                    <a:pt x="55" y="177"/>
                    <a:pt x="55" y="176"/>
                    <a:pt x="54" y="175"/>
                  </a:cubicBezTo>
                  <a:cubicBezTo>
                    <a:pt x="53" y="175"/>
                    <a:pt x="53" y="175"/>
                    <a:pt x="53" y="175"/>
                  </a:cubicBezTo>
                  <a:cubicBezTo>
                    <a:pt x="53" y="175"/>
                    <a:pt x="53" y="174"/>
                    <a:pt x="52" y="173"/>
                  </a:cubicBezTo>
                  <a:cubicBezTo>
                    <a:pt x="52" y="172"/>
                    <a:pt x="51" y="171"/>
                    <a:pt x="50" y="171"/>
                  </a:cubicBezTo>
                  <a:cubicBezTo>
                    <a:pt x="50" y="170"/>
                    <a:pt x="50" y="170"/>
                    <a:pt x="50" y="170"/>
                  </a:cubicBezTo>
                  <a:cubicBezTo>
                    <a:pt x="49" y="170"/>
                    <a:pt x="48" y="170"/>
                    <a:pt x="47" y="170"/>
                  </a:cubicBezTo>
                  <a:cubicBezTo>
                    <a:pt x="46" y="170"/>
                    <a:pt x="46" y="170"/>
                    <a:pt x="46" y="170"/>
                  </a:cubicBezTo>
                  <a:cubicBezTo>
                    <a:pt x="41" y="170"/>
                    <a:pt x="41" y="172"/>
                    <a:pt x="40" y="176"/>
                  </a:cubicBezTo>
                  <a:cubicBezTo>
                    <a:pt x="40" y="176"/>
                    <a:pt x="39" y="176"/>
                    <a:pt x="38" y="177"/>
                  </a:cubicBezTo>
                  <a:cubicBezTo>
                    <a:pt x="37" y="177"/>
                    <a:pt x="36" y="178"/>
                    <a:pt x="36" y="179"/>
                  </a:cubicBezTo>
                  <a:cubicBezTo>
                    <a:pt x="34" y="182"/>
                    <a:pt x="33" y="185"/>
                    <a:pt x="35" y="188"/>
                  </a:cubicBezTo>
                  <a:cubicBezTo>
                    <a:pt x="35" y="188"/>
                    <a:pt x="35" y="188"/>
                    <a:pt x="35" y="189"/>
                  </a:cubicBezTo>
                  <a:cubicBezTo>
                    <a:pt x="36" y="189"/>
                    <a:pt x="36" y="190"/>
                    <a:pt x="36" y="190"/>
                  </a:cubicBezTo>
                  <a:cubicBezTo>
                    <a:pt x="36" y="190"/>
                    <a:pt x="36" y="191"/>
                    <a:pt x="36" y="191"/>
                  </a:cubicBezTo>
                  <a:cubicBezTo>
                    <a:pt x="36" y="192"/>
                    <a:pt x="36" y="192"/>
                    <a:pt x="36" y="192"/>
                  </a:cubicBezTo>
                  <a:cubicBezTo>
                    <a:pt x="36" y="194"/>
                    <a:pt x="37" y="195"/>
                    <a:pt x="37" y="195"/>
                  </a:cubicBezTo>
                  <a:cubicBezTo>
                    <a:pt x="37" y="195"/>
                    <a:pt x="37" y="196"/>
                    <a:pt x="36" y="197"/>
                  </a:cubicBezTo>
                  <a:cubicBezTo>
                    <a:pt x="36" y="197"/>
                    <a:pt x="36" y="198"/>
                    <a:pt x="36" y="199"/>
                  </a:cubicBezTo>
                  <a:cubicBezTo>
                    <a:pt x="36" y="200"/>
                    <a:pt x="37" y="201"/>
                    <a:pt x="37" y="202"/>
                  </a:cubicBezTo>
                  <a:cubicBezTo>
                    <a:pt x="37" y="202"/>
                    <a:pt x="37" y="202"/>
                    <a:pt x="37" y="202"/>
                  </a:cubicBezTo>
                  <a:cubicBezTo>
                    <a:pt x="37" y="202"/>
                    <a:pt x="36" y="202"/>
                    <a:pt x="36" y="202"/>
                  </a:cubicBezTo>
                  <a:cubicBezTo>
                    <a:pt x="36" y="202"/>
                    <a:pt x="35" y="202"/>
                    <a:pt x="35" y="202"/>
                  </a:cubicBezTo>
                  <a:cubicBezTo>
                    <a:pt x="34" y="202"/>
                    <a:pt x="34" y="203"/>
                    <a:pt x="33" y="203"/>
                  </a:cubicBezTo>
                  <a:cubicBezTo>
                    <a:pt x="33" y="203"/>
                    <a:pt x="33" y="203"/>
                    <a:pt x="33" y="203"/>
                  </a:cubicBezTo>
                  <a:cubicBezTo>
                    <a:pt x="33" y="202"/>
                    <a:pt x="33" y="202"/>
                    <a:pt x="32" y="201"/>
                  </a:cubicBezTo>
                  <a:cubicBezTo>
                    <a:pt x="32" y="201"/>
                    <a:pt x="32" y="201"/>
                    <a:pt x="32" y="201"/>
                  </a:cubicBezTo>
                  <a:cubicBezTo>
                    <a:pt x="31" y="200"/>
                    <a:pt x="31" y="200"/>
                    <a:pt x="31" y="200"/>
                  </a:cubicBezTo>
                  <a:cubicBezTo>
                    <a:pt x="30" y="199"/>
                    <a:pt x="29" y="199"/>
                    <a:pt x="29" y="199"/>
                  </a:cubicBezTo>
                  <a:cubicBezTo>
                    <a:pt x="28" y="198"/>
                    <a:pt x="28" y="198"/>
                    <a:pt x="28" y="198"/>
                  </a:cubicBezTo>
                  <a:cubicBezTo>
                    <a:pt x="28" y="198"/>
                    <a:pt x="27" y="198"/>
                    <a:pt x="27" y="198"/>
                  </a:cubicBezTo>
                  <a:cubicBezTo>
                    <a:pt x="27" y="198"/>
                    <a:pt x="27" y="197"/>
                    <a:pt x="27" y="197"/>
                  </a:cubicBezTo>
                  <a:cubicBezTo>
                    <a:pt x="26" y="197"/>
                    <a:pt x="26" y="196"/>
                    <a:pt x="26" y="196"/>
                  </a:cubicBezTo>
                  <a:cubicBezTo>
                    <a:pt x="26" y="196"/>
                    <a:pt x="26" y="195"/>
                    <a:pt x="26" y="195"/>
                  </a:cubicBezTo>
                  <a:cubicBezTo>
                    <a:pt x="26" y="194"/>
                    <a:pt x="26" y="194"/>
                    <a:pt x="25" y="193"/>
                  </a:cubicBezTo>
                  <a:cubicBezTo>
                    <a:pt x="25" y="192"/>
                    <a:pt x="25" y="192"/>
                    <a:pt x="24" y="191"/>
                  </a:cubicBezTo>
                  <a:cubicBezTo>
                    <a:pt x="24" y="190"/>
                    <a:pt x="22" y="190"/>
                    <a:pt x="22" y="189"/>
                  </a:cubicBezTo>
                  <a:cubicBezTo>
                    <a:pt x="21" y="189"/>
                    <a:pt x="21" y="189"/>
                    <a:pt x="21" y="189"/>
                  </a:cubicBezTo>
                  <a:cubicBezTo>
                    <a:pt x="20" y="188"/>
                    <a:pt x="19" y="188"/>
                    <a:pt x="17" y="188"/>
                  </a:cubicBezTo>
                  <a:cubicBezTo>
                    <a:pt x="17" y="188"/>
                    <a:pt x="17" y="188"/>
                    <a:pt x="16" y="188"/>
                  </a:cubicBezTo>
                  <a:cubicBezTo>
                    <a:pt x="15" y="188"/>
                    <a:pt x="15" y="188"/>
                    <a:pt x="15" y="188"/>
                  </a:cubicBezTo>
                  <a:cubicBezTo>
                    <a:pt x="13" y="190"/>
                    <a:pt x="13" y="193"/>
                    <a:pt x="14" y="194"/>
                  </a:cubicBezTo>
                  <a:cubicBezTo>
                    <a:pt x="14" y="195"/>
                    <a:pt x="14" y="195"/>
                    <a:pt x="14" y="196"/>
                  </a:cubicBezTo>
                  <a:cubicBezTo>
                    <a:pt x="14" y="196"/>
                    <a:pt x="13" y="196"/>
                    <a:pt x="13" y="197"/>
                  </a:cubicBezTo>
                  <a:cubicBezTo>
                    <a:pt x="13" y="197"/>
                    <a:pt x="12" y="199"/>
                    <a:pt x="13" y="201"/>
                  </a:cubicBezTo>
                  <a:cubicBezTo>
                    <a:pt x="14" y="202"/>
                    <a:pt x="15" y="202"/>
                    <a:pt x="15" y="203"/>
                  </a:cubicBezTo>
                  <a:cubicBezTo>
                    <a:pt x="16" y="203"/>
                    <a:pt x="16" y="203"/>
                    <a:pt x="16" y="203"/>
                  </a:cubicBezTo>
                  <a:cubicBezTo>
                    <a:pt x="16" y="203"/>
                    <a:pt x="17" y="204"/>
                    <a:pt x="18" y="204"/>
                  </a:cubicBezTo>
                  <a:cubicBezTo>
                    <a:pt x="17" y="205"/>
                    <a:pt x="16" y="205"/>
                    <a:pt x="15" y="206"/>
                  </a:cubicBezTo>
                  <a:cubicBezTo>
                    <a:pt x="14" y="208"/>
                    <a:pt x="14" y="208"/>
                    <a:pt x="14" y="208"/>
                  </a:cubicBezTo>
                  <a:cubicBezTo>
                    <a:pt x="13" y="206"/>
                    <a:pt x="12" y="204"/>
                    <a:pt x="8" y="204"/>
                  </a:cubicBezTo>
                  <a:cubicBezTo>
                    <a:pt x="8" y="204"/>
                    <a:pt x="8" y="204"/>
                    <a:pt x="8" y="204"/>
                  </a:cubicBezTo>
                  <a:cubicBezTo>
                    <a:pt x="6" y="204"/>
                    <a:pt x="5" y="205"/>
                    <a:pt x="4" y="206"/>
                  </a:cubicBezTo>
                  <a:cubicBezTo>
                    <a:pt x="4" y="206"/>
                    <a:pt x="4" y="207"/>
                    <a:pt x="4" y="207"/>
                  </a:cubicBezTo>
                  <a:cubicBezTo>
                    <a:pt x="4" y="209"/>
                    <a:pt x="4" y="210"/>
                    <a:pt x="4" y="212"/>
                  </a:cubicBezTo>
                  <a:cubicBezTo>
                    <a:pt x="3" y="212"/>
                    <a:pt x="3" y="213"/>
                    <a:pt x="2" y="213"/>
                  </a:cubicBezTo>
                  <a:cubicBezTo>
                    <a:pt x="1" y="214"/>
                    <a:pt x="1" y="214"/>
                    <a:pt x="1" y="215"/>
                  </a:cubicBezTo>
                  <a:cubicBezTo>
                    <a:pt x="1" y="215"/>
                    <a:pt x="1" y="215"/>
                    <a:pt x="1" y="215"/>
                  </a:cubicBezTo>
                  <a:cubicBezTo>
                    <a:pt x="0" y="218"/>
                    <a:pt x="0" y="218"/>
                    <a:pt x="0" y="218"/>
                  </a:cubicBezTo>
                  <a:cubicBezTo>
                    <a:pt x="0" y="219"/>
                    <a:pt x="0" y="221"/>
                    <a:pt x="0" y="222"/>
                  </a:cubicBezTo>
                  <a:cubicBezTo>
                    <a:pt x="0" y="222"/>
                    <a:pt x="0" y="222"/>
                    <a:pt x="0" y="222"/>
                  </a:cubicBezTo>
                  <a:cubicBezTo>
                    <a:pt x="1" y="224"/>
                    <a:pt x="1" y="224"/>
                    <a:pt x="1" y="224"/>
                  </a:cubicBezTo>
                  <a:cubicBezTo>
                    <a:pt x="2" y="224"/>
                    <a:pt x="2" y="224"/>
                    <a:pt x="3" y="224"/>
                  </a:cubicBezTo>
                  <a:cubicBezTo>
                    <a:pt x="4" y="224"/>
                    <a:pt x="4" y="224"/>
                    <a:pt x="4" y="224"/>
                  </a:cubicBezTo>
                  <a:cubicBezTo>
                    <a:pt x="5" y="224"/>
                    <a:pt x="5" y="224"/>
                    <a:pt x="5" y="224"/>
                  </a:cubicBezTo>
                  <a:cubicBezTo>
                    <a:pt x="5" y="225"/>
                    <a:pt x="5" y="225"/>
                    <a:pt x="5" y="226"/>
                  </a:cubicBezTo>
                  <a:cubicBezTo>
                    <a:pt x="6" y="227"/>
                    <a:pt x="6" y="227"/>
                    <a:pt x="6" y="227"/>
                  </a:cubicBezTo>
                  <a:cubicBezTo>
                    <a:pt x="6" y="228"/>
                    <a:pt x="6" y="230"/>
                    <a:pt x="7" y="231"/>
                  </a:cubicBezTo>
                  <a:cubicBezTo>
                    <a:pt x="7" y="232"/>
                    <a:pt x="8" y="232"/>
                    <a:pt x="9" y="233"/>
                  </a:cubicBezTo>
                  <a:cubicBezTo>
                    <a:pt x="9" y="233"/>
                    <a:pt x="10" y="234"/>
                    <a:pt x="10" y="234"/>
                  </a:cubicBezTo>
                  <a:cubicBezTo>
                    <a:pt x="11" y="235"/>
                    <a:pt x="12" y="236"/>
                    <a:pt x="13" y="236"/>
                  </a:cubicBezTo>
                  <a:cubicBezTo>
                    <a:pt x="14" y="236"/>
                    <a:pt x="14" y="236"/>
                    <a:pt x="15" y="236"/>
                  </a:cubicBezTo>
                  <a:cubicBezTo>
                    <a:pt x="15" y="237"/>
                    <a:pt x="16" y="237"/>
                    <a:pt x="16" y="237"/>
                  </a:cubicBezTo>
                  <a:cubicBezTo>
                    <a:pt x="16" y="237"/>
                    <a:pt x="17" y="238"/>
                    <a:pt x="18" y="238"/>
                  </a:cubicBezTo>
                  <a:cubicBezTo>
                    <a:pt x="19" y="238"/>
                    <a:pt x="19" y="239"/>
                    <a:pt x="19" y="239"/>
                  </a:cubicBezTo>
                  <a:cubicBezTo>
                    <a:pt x="20" y="239"/>
                    <a:pt x="21" y="239"/>
                    <a:pt x="22" y="239"/>
                  </a:cubicBezTo>
                  <a:cubicBezTo>
                    <a:pt x="23" y="239"/>
                    <a:pt x="24" y="239"/>
                    <a:pt x="25" y="238"/>
                  </a:cubicBezTo>
                  <a:cubicBezTo>
                    <a:pt x="26" y="237"/>
                    <a:pt x="26" y="237"/>
                    <a:pt x="26" y="237"/>
                  </a:cubicBezTo>
                  <a:cubicBezTo>
                    <a:pt x="26" y="235"/>
                    <a:pt x="26" y="233"/>
                    <a:pt x="26" y="231"/>
                  </a:cubicBezTo>
                  <a:cubicBezTo>
                    <a:pt x="27" y="232"/>
                    <a:pt x="27" y="232"/>
                    <a:pt x="27" y="232"/>
                  </a:cubicBezTo>
                  <a:cubicBezTo>
                    <a:pt x="28" y="232"/>
                    <a:pt x="28" y="232"/>
                    <a:pt x="28" y="232"/>
                  </a:cubicBezTo>
                  <a:cubicBezTo>
                    <a:pt x="29" y="232"/>
                    <a:pt x="29" y="233"/>
                    <a:pt x="29" y="234"/>
                  </a:cubicBezTo>
                  <a:cubicBezTo>
                    <a:pt x="30" y="234"/>
                    <a:pt x="30" y="234"/>
                    <a:pt x="30" y="234"/>
                  </a:cubicBezTo>
                  <a:cubicBezTo>
                    <a:pt x="31" y="235"/>
                    <a:pt x="31" y="236"/>
                    <a:pt x="32" y="237"/>
                  </a:cubicBezTo>
                  <a:cubicBezTo>
                    <a:pt x="31" y="237"/>
                    <a:pt x="31" y="237"/>
                    <a:pt x="30" y="238"/>
                  </a:cubicBezTo>
                  <a:cubicBezTo>
                    <a:pt x="28" y="241"/>
                    <a:pt x="29" y="244"/>
                    <a:pt x="30" y="247"/>
                  </a:cubicBezTo>
                  <a:cubicBezTo>
                    <a:pt x="30" y="247"/>
                    <a:pt x="31" y="248"/>
                    <a:pt x="31" y="249"/>
                  </a:cubicBezTo>
                  <a:cubicBezTo>
                    <a:pt x="31" y="250"/>
                    <a:pt x="32" y="251"/>
                    <a:pt x="33" y="252"/>
                  </a:cubicBezTo>
                  <a:cubicBezTo>
                    <a:pt x="34" y="253"/>
                    <a:pt x="34" y="253"/>
                    <a:pt x="34" y="254"/>
                  </a:cubicBezTo>
                  <a:cubicBezTo>
                    <a:pt x="34" y="255"/>
                    <a:pt x="34" y="255"/>
                    <a:pt x="34" y="255"/>
                  </a:cubicBezTo>
                  <a:cubicBezTo>
                    <a:pt x="35" y="255"/>
                    <a:pt x="35" y="256"/>
                    <a:pt x="37" y="256"/>
                  </a:cubicBezTo>
                  <a:cubicBezTo>
                    <a:pt x="37" y="257"/>
                    <a:pt x="37" y="257"/>
                    <a:pt x="37" y="257"/>
                  </a:cubicBezTo>
                  <a:cubicBezTo>
                    <a:pt x="37" y="257"/>
                    <a:pt x="37" y="258"/>
                    <a:pt x="38" y="258"/>
                  </a:cubicBezTo>
                  <a:cubicBezTo>
                    <a:pt x="38" y="259"/>
                    <a:pt x="38" y="259"/>
                    <a:pt x="38" y="260"/>
                  </a:cubicBezTo>
                  <a:cubicBezTo>
                    <a:pt x="39" y="260"/>
                    <a:pt x="39" y="261"/>
                    <a:pt x="39" y="261"/>
                  </a:cubicBezTo>
                  <a:cubicBezTo>
                    <a:pt x="40" y="261"/>
                    <a:pt x="40" y="262"/>
                    <a:pt x="40" y="262"/>
                  </a:cubicBezTo>
                  <a:cubicBezTo>
                    <a:pt x="41" y="263"/>
                    <a:pt x="41" y="263"/>
                    <a:pt x="41" y="263"/>
                  </a:cubicBezTo>
                  <a:cubicBezTo>
                    <a:pt x="42" y="264"/>
                    <a:pt x="43" y="264"/>
                    <a:pt x="44" y="265"/>
                  </a:cubicBezTo>
                  <a:cubicBezTo>
                    <a:pt x="44" y="265"/>
                    <a:pt x="44" y="265"/>
                    <a:pt x="44" y="265"/>
                  </a:cubicBezTo>
                  <a:cubicBezTo>
                    <a:pt x="44" y="267"/>
                    <a:pt x="45" y="268"/>
                    <a:pt x="46" y="269"/>
                  </a:cubicBezTo>
                  <a:cubicBezTo>
                    <a:pt x="47" y="269"/>
                    <a:pt x="47" y="270"/>
                    <a:pt x="48" y="270"/>
                  </a:cubicBezTo>
                  <a:cubicBezTo>
                    <a:pt x="49" y="270"/>
                    <a:pt x="50" y="269"/>
                    <a:pt x="50" y="269"/>
                  </a:cubicBezTo>
                  <a:cubicBezTo>
                    <a:pt x="51" y="268"/>
                    <a:pt x="53" y="268"/>
                    <a:pt x="54" y="267"/>
                  </a:cubicBezTo>
                  <a:cubicBezTo>
                    <a:pt x="55" y="267"/>
                    <a:pt x="55" y="267"/>
                    <a:pt x="55" y="267"/>
                  </a:cubicBezTo>
                  <a:cubicBezTo>
                    <a:pt x="56" y="267"/>
                    <a:pt x="56" y="267"/>
                    <a:pt x="57" y="267"/>
                  </a:cubicBezTo>
                  <a:cubicBezTo>
                    <a:pt x="57" y="267"/>
                    <a:pt x="57" y="267"/>
                    <a:pt x="57" y="267"/>
                  </a:cubicBezTo>
                  <a:cubicBezTo>
                    <a:pt x="57" y="267"/>
                    <a:pt x="58" y="267"/>
                    <a:pt x="58" y="267"/>
                  </a:cubicBezTo>
                  <a:cubicBezTo>
                    <a:pt x="58" y="267"/>
                    <a:pt x="59" y="267"/>
                    <a:pt x="59" y="267"/>
                  </a:cubicBezTo>
                  <a:cubicBezTo>
                    <a:pt x="60" y="267"/>
                    <a:pt x="61" y="267"/>
                    <a:pt x="63" y="265"/>
                  </a:cubicBezTo>
                  <a:cubicBezTo>
                    <a:pt x="63" y="268"/>
                    <a:pt x="63" y="268"/>
                    <a:pt x="63" y="268"/>
                  </a:cubicBezTo>
                  <a:cubicBezTo>
                    <a:pt x="63" y="269"/>
                    <a:pt x="63" y="271"/>
                    <a:pt x="64" y="272"/>
                  </a:cubicBezTo>
                  <a:cubicBezTo>
                    <a:pt x="65" y="273"/>
                    <a:pt x="66" y="274"/>
                    <a:pt x="67" y="275"/>
                  </a:cubicBezTo>
                  <a:cubicBezTo>
                    <a:pt x="68" y="275"/>
                    <a:pt x="68" y="275"/>
                    <a:pt x="68" y="275"/>
                  </a:cubicBezTo>
                  <a:cubicBezTo>
                    <a:pt x="69" y="275"/>
                    <a:pt x="70" y="274"/>
                    <a:pt x="71" y="274"/>
                  </a:cubicBezTo>
                  <a:cubicBezTo>
                    <a:pt x="72" y="273"/>
                    <a:pt x="72" y="272"/>
                    <a:pt x="73" y="271"/>
                  </a:cubicBezTo>
                  <a:cubicBezTo>
                    <a:pt x="73" y="271"/>
                    <a:pt x="73" y="270"/>
                    <a:pt x="73" y="269"/>
                  </a:cubicBezTo>
                  <a:cubicBezTo>
                    <a:pt x="74" y="269"/>
                    <a:pt x="74" y="268"/>
                    <a:pt x="74" y="267"/>
                  </a:cubicBezTo>
                  <a:cubicBezTo>
                    <a:pt x="74" y="267"/>
                    <a:pt x="75" y="267"/>
                    <a:pt x="75" y="266"/>
                  </a:cubicBezTo>
                  <a:cubicBezTo>
                    <a:pt x="75" y="267"/>
                    <a:pt x="76" y="268"/>
                    <a:pt x="77" y="268"/>
                  </a:cubicBezTo>
                  <a:cubicBezTo>
                    <a:pt x="77" y="268"/>
                    <a:pt x="77" y="268"/>
                    <a:pt x="77" y="268"/>
                  </a:cubicBezTo>
                  <a:cubicBezTo>
                    <a:pt x="76" y="268"/>
                    <a:pt x="76" y="269"/>
                    <a:pt x="76" y="269"/>
                  </a:cubicBezTo>
                  <a:cubicBezTo>
                    <a:pt x="75" y="269"/>
                    <a:pt x="75" y="269"/>
                    <a:pt x="75" y="270"/>
                  </a:cubicBezTo>
                  <a:cubicBezTo>
                    <a:pt x="73" y="271"/>
                    <a:pt x="73" y="273"/>
                    <a:pt x="74" y="275"/>
                  </a:cubicBezTo>
                  <a:cubicBezTo>
                    <a:pt x="74" y="275"/>
                    <a:pt x="74" y="275"/>
                    <a:pt x="73" y="276"/>
                  </a:cubicBezTo>
                  <a:cubicBezTo>
                    <a:pt x="73" y="277"/>
                    <a:pt x="73" y="277"/>
                    <a:pt x="73" y="277"/>
                  </a:cubicBezTo>
                  <a:cubicBezTo>
                    <a:pt x="72" y="277"/>
                    <a:pt x="72" y="277"/>
                    <a:pt x="72" y="277"/>
                  </a:cubicBezTo>
                  <a:cubicBezTo>
                    <a:pt x="72" y="278"/>
                    <a:pt x="72" y="279"/>
                    <a:pt x="72" y="279"/>
                  </a:cubicBezTo>
                  <a:cubicBezTo>
                    <a:pt x="71" y="281"/>
                    <a:pt x="71" y="281"/>
                    <a:pt x="71" y="282"/>
                  </a:cubicBezTo>
                  <a:cubicBezTo>
                    <a:pt x="70" y="283"/>
                    <a:pt x="70" y="283"/>
                    <a:pt x="70" y="283"/>
                  </a:cubicBezTo>
                  <a:cubicBezTo>
                    <a:pt x="70" y="284"/>
                    <a:pt x="70" y="285"/>
                    <a:pt x="70" y="287"/>
                  </a:cubicBezTo>
                  <a:cubicBezTo>
                    <a:pt x="70" y="287"/>
                    <a:pt x="70" y="287"/>
                    <a:pt x="70" y="287"/>
                  </a:cubicBezTo>
                  <a:cubicBezTo>
                    <a:pt x="71" y="289"/>
                    <a:pt x="72" y="293"/>
                    <a:pt x="76" y="293"/>
                  </a:cubicBezTo>
                  <a:cubicBezTo>
                    <a:pt x="77" y="293"/>
                    <a:pt x="78" y="293"/>
                    <a:pt x="79" y="292"/>
                  </a:cubicBezTo>
                  <a:cubicBezTo>
                    <a:pt x="84" y="291"/>
                    <a:pt x="88" y="287"/>
                    <a:pt x="90" y="282"/>
                  </a:cubicBezTo>
                  <a:cubicBezTo>
                    <a:pt x="91" y="281"/>
                    <a:pt x="91" y="281"/>
                    <a:pt x="91" y="281"/>
                  </a:cubicBezTo>
                  <a:cubicBezTo>
                    <a:pt x="91" y="280"/>
                    <a:pt x="92" y="279"/>
                    <a:pt x="93" y="278"/>
                  </a:cubicBezTo>
                  <a:cubicBezTo>
                    <a:pt x="96" y="277"/>
                    <a:pt x="98" y="273"/>
                    <a:pt x="99" y="269"/>
                  </a:cubicBezTo>
                  <a:cubicBezTo>
                    <a:pt x="99" y="268"/>
                    <a:pt x="99" y="268"/>
                    <a:pt x="100" y="267"/>
                  </a:cubicBezTo>
                  <a:cubicBezTo>
                    <a:pt x="100" y="267"/>
                    <a:pt x="102" y="266"/>
                    <a:pt x="102" y="266"/>
                  </a:cubicBezTo>
                  <a:cubicBezTo>
                    <a:pt x="102" y="267"/>
                    <a:pt x="102" y="268"/>
                    <a:pt x="103" y="268"/>
                  </a:cubicBezTo>
                  <a:cubicBezTo>
                    <a:pt x="103" y="269"/>
                    <a:pt x="103" y="270"/>
                    <a:pt x="104" y="271"/>
                  </a:cubicBezTo>
                  <a:cubicBezTo>
                    <a:pt x="101" y="272"/>
                    <a:pt x="99" y="274"/>
                    <a:pt x="97" y="276"/>
                  </a:cubicBezTo>
                  <a:cubicBezTo>
                    <a:pt x="96" y="277"/>
                    <a:pt x="95" y="279"/>
                    <a:pt x="94" y="279"/>
                  </a:cubicBezTo>
                  <a:cubicBezTo>
                    <a:pt x="92" y="281"/>
                    <a:pt x="91" y="283"/>
                    <a:pt x="92" y="285"/>
                  </a:cubicBezTo>
                  <a:cubicBezTo>
                    <a:pt x="93" y="286"/>
                    <a:pt x="94" y="287"/>
                    <a:pt x="95" y="288"/>
                  </a:cubicBezTo>
                  <a:cubicBezTo>
                    <a:pt x="93" y="289"/>
                    <a:pt x="91" y="290"/>
                    <a:pt x="89" y="292"/>
                  </a:cubicBezTo>
                  <a:cubicBezTo>
                    <a:pt x="88" y="294"/>
                    <a:pt x="87" y="297"/>
                    <a:pt x="87" y="299"/>
                  </a:cubicBezTo>
                  <a:cubicBezTo>
                    <a:pt x="87" y="300"/>
                    <a:pt x="87" y="300"/>
                    <a:pt x="87" y="301"/>
                  </a:cubicBezTo>
                  <a:cubicBezTo>
                    <a:pt x="87" y="302"/>
                    <a:pt x="86" y="302"/>
                    <a:pt x="86" y="303"/>
                  </a:cubicBezTo>
                  <a:cubicBezTo>
                    <a:pt x="85" y="304"/>
                    <a:pt x="84" y="306"/>
                    <a:pt x="84" y="308"/>
                  </a:cubicBezTo>
                  <a:cubicBezTo>
                    <a:pt x="83" y="308"/>
                    <a:pt x="81" y="310"/>
                    <a:pt x="81" y="312"/>
                  </a:cubicBezTo>
                  <a:cubicBezTo>
                    <a:pt x="80" y="316"/>
                    <a:pt x="84" y="317"/>
                    <a:pt x="85" y="317"/>
                  </a:cubicBezTo>
                  <a:cubicBezTo>
                    <a:pt x="85" y="317"/>
                    <a:pt x="85" y="317"/>
                    <a:pt x="86" y="317"/>
                  </a:cubicBezTo>
                  <a:cubicBezTo>
                    <a:pt x="86" y="317"/>
                    <a:pt x="86" y="317"/>
                    <a:pt x="86" y="317"/>
                  </a:cubicBezTo>
                  <a:cubicBezTo>
                    <a:pt x="88" y="317"/>
                    <a:pt x="88" y="317"/>
                    <a:pt x="88" y="317"/>
                  </a:cubicBezTo>
                  <a:cubicBezTo>
                    <a:pt x="88" y="317"/>
                    <a:pt x="88" y="317"/>
                    <a:pt x="88" y="317"/>
                  </a:cubicBezTo>
                  <a:cubicBezTo>
                    <a:pt x="90" y="316"/>
                    <a:pt x="92" y="316"/>
                    <a:pt x="94" y="316"/>
                  </a:cubicBezTo>
                  <a:cubicBezTo>
                    <a:pt x="94" y="316"/>
                    <a:pt x="94" y="317"/>
                    <a:pt x="94" y="317"/>
                  </a:cubicBezTo>
                  <a:cubicBezTo>
                    <a:pt x="94" y="317"/>
                    <a:pt x="94" y="318"/>
                    <a:pt x="94" y="318"/>
                  </a:cubicBezTo>
                  <a:cubicBezTo>
                    <a:pt x="93" y="318"/>
                    <a:pt x="93" y="319"/>
                    <a:pt x="92" y="319"/>
                  </a:cubicBezTo>
                  <a:cubicBezTo>
                    <a:pt x="91" y="319"/>
                    <a:pt x="91" y="319"/>
                    <a:pt x="91" y="319"/>
                  </a:cubicBezTo>
                  <a:cubicBezTo>
                    <a:pt x="91" y="319"/>
                    <a:pt x="91" y="319"/>
                    <a:pt x="91" y="319"/>
                  </a:cubicBezTo>
                  <a:cubicBezTo>
                    <a:pt x="90" y="319"/>
                    <a:pt x="89" y="319"/>
                    <a:pt x="88" y="320"/>
                  </a:cubicBezTo>
                  <a:cubicBezTo>
                    <a:pt x="87" y="320"/>
                    <a:pt x="86" y="322"/>
                    <a:pt x="86" y="323"/>
                  </a:cubicBezTo>
                  <a:cubicBezTo>
                    <a:pt x="86" y="323"/>
                    <a:pt x="85" y="324"/>
                    <a:pt x="85" y="324"/>
                  </a:cubicBezTo>
                  <a:cubicBezTo>
                    <a:pt x="84" y="325"/>
                    <a:pt x="83" y="327"/>
                    <a:pt x="83" y="329"/>
                  </a:cubicBezTo>
                  <a:cubicBezTo>
                    <a:pt x="84" y="329"/>
                    <a:pt x="84" y="330"/>
                    <a:pt x="84" y="330"/>
                  </a:cubicBezTo>
                  <a:cubicBezTo>
                    <a:pt x="84" y="330"/>
                    <a:pt x="84" y="330"/>
                    <a:pt x="84" y="330"/>
                  </a:cubicBezTo>
                  <a:cubicBezTo>
                    <a:pt x="82" y="329"/>
                    <a:pt x="81" y="328"/>
                    <a:pt x="79" y="328"/>
                  </a:cubicBezTo>
                  <a:cubicBezTo>
                    <a:pt x="77" y="328"/>
                    <a:pt x="76" y="329"/>
                    <a:pt x="74" y="331"/>
                  </a:cubicBezTo>
                  <a:cubicBezTo>
                    <a:pt x="74" y="331"/>
                    <a:pt x="74" y="331"/>
                    <a:pt x="74" y="331"/>
                  </a:cubicBezTo>
                  <a:cubicBezTo>
                    <a:pt x="73" y="331"/>
                    <a:pt x="73" y="331"/>
                    <a:pt x="73" y="331"/>
                  </a:cubicBezTo>
                  <a:cubicBezTo>
                    <a:pt x="73" y="331"/>
                    <a:pt x="73" y="331"/>
                    <a:pt x="72" y="331"/>
                  </a:cubicBezTo>
                  <a:cubicBezTo>
                    <a:pt x="72" y="331"/>
                    <a:pt x="71" y="331"/>
                    <a:pt x="70" y="331"/>
                  </a:cubicBezTo>
                  <a:cubicBezTo>
                    <a:pt x="70" y="331"/>
                    <a:pt x="69" y="331"/>
                    <a:pt x="68" y="331"/>
                  </a:cubicBezTo>
                  <a:cubicBezTo>
                    <a:pt x="67" y="331"/>
                    <a:pt x="66" y="331"/>
                    <a:pt x="65" y="331"/>
                  </a:cubicBezTo>
                  <a:cubicBezTo>
                    <a:pt x="64" y="331"/>
                    <a:pt x="64" y="331"/>
                    <a:pt x="64" y="331"/>
                  </a:cubicBezTo>
                  <a:cubicBezTo>
                    <a:pt x="64" y="331"/>
                    <a:pt x="63" y="331"/>
                    <a:pt x="63" y="331"/>
                  </a:cubicBezTo>
                  <a:cubicBezTo>
                    <a:pt x="62" y="331"/>
                    <a:pt x="61" y="331"/>
                    <a:pt x="61" y="332"/>
                  </a:cubicBezTo>
                  <a:cubicBezTo>
                    <a:pt x="60" y="332"/>
                    <a:pt x="60" y="332"/>
                    <a:pt x="60" y="332"/>
                  </a:cubicBezTo>
                  <a:cubicBezTo>
                    <a:pt x="59" y="332"/>
                    <a:pt x="59" y="333"/>
                    <a:pt x="58" y="333"/>
                  </a:cubicBezTo>
                  <a:cubicBezTo>
                    <a:pt x="58" y="333"/>
                    <a:pt x="57" y="333"/>
                    <a:pt x="56" y="334"/>
                  </a:cubicBezTo>
                  <a:cubicBezTo>
                    <a:pt x="56" y="334"/>
                    <a:pt x="55" y="335"/>
                    <a:pt x="55" y="335"/>
                  </a:cubicBezTo>
                  <a:cubicBezTo>
                    <a:pt x="55" y="336"/>
                    <a:pt x="55" y="336"/>
                    <a:pt x="55" y="336"/>
                  </a:cubicBezTo>
                  <a:cubicBezTo>
                    <a:pt x="55" y="336"/>
                    <a:pt x="55" y="336"/>
                    <a:pt x="55" y="336"/>
                  </a:cubicBezTo>
                  <a:cubicBezTo>
                    <a:pt x="55" y="336"/>
                    <a:pt x="55" y="337"/>
                    <a:pt x="55" y="337"/>
                  </a:cubicBezTo>
                  <a:cubicBezTo>
                    <a:pt x="54" y="337"/>
                    <a:pt x="54" y="337"/>
                    <a:pt x="54" y="337"/>
                  </a:cubicBezTo>
                  <a:cubicBezTo>
                    <a:pt x="54" y="337"/>
                    <a:pt x="54" y="337"/>
                    <a:pt x="54" y="337"/>
                  </a:cubicBezTo>
                  <a:cubicBezTo>
                    <a:pt x="53" y="338"/>
                    <a:pt x="52" y="339"/>
                    <a:pt x="52" y="340"/>
                  </a:cubicBezTo>
                  <a:cubicBezTo>
                    <a:pt x="52" y="341"/>
                    <a:pt x="52" y="342"/>
                    <a:pt x="52" y="343"/>
                  </a:cubicBezTo>
                  <a:cubicBezTo>
                    <a:pt x="53" y="345"/>
                    <a:pt x="54" y="346"/>
                    <a:pt x="54" y="347"/>
                  </a:cubicBezTo>
                  <a:cubicBezTo>
                    <a:pt x="56" y="349"/>
                    <a:pt x="58" y="349"/>
                    <a:pt x="59" y="349"/>
                  </a:cubicBezTo>
                  <a:cubicBezTo>
                    <a:pt x="60" y="350"/>
                    <a:pt x="61" y="350"/>
                    <a:pt x="62" y="350"/>
                  </a:cubicBezTo>
                  <a:cubicBezTo>
                    <a:pt x="63" y="350"/>
                    <a:pt x="64" y="350"/>
                    <a:pt x="65" y="350"/>
                  </a:cubicBezTo>
                  <a:cubicBezTo>
                    <a:pt x="66" y="349"/>
                    <a:pt x="67" y="349"/>
                    <a:pt x="68" y="349"/>
                  </a:cubicBezTo>
                  <a:cubicBezTo>
                    <a:pt x="68" y="349"/>
                    <a:pt x="69" y="349"/>
                    <a:pt x="69" y="349"/>
                  </a:cubicBezTo>
                  <a:cubicBezTo>
                    <a:pt x="71" y="350"/>
                    <a:pt x="73" y="350"/>
                    <a:pt x="75" y="351"/>
                  </a:cubicBezTo>
                  <a:cubicBezTo>
                    <a:pt x="74" y="352"/>
                    <a:pt x="73" y="352"/>
                    <a:pt x="73" y="354"/>
                  </a:cubicBezTo>
                  <a:cubicBezTo>
                    <a:pt x="73" y="354"/>
                    <a:pt x="73" y="354"/>
                    <a:pt x="72" y="354"/>
                  </a:cubicBezTo>
                  <a:cubicBezTo>
                    <a:pt x="70" y="352"/>
                    <a:pt x="67" y="350"/>
                    <a:pt x="63" y="350"/>
                  </a:cubicBezTo>
                  <a:cubicBezTo>
                    <a:pt x="59" y="350"/>
                    <a:pt x="54" y="352"/>
                    <a:pt x="52" y="356"/>
                  </a:cubicBezTo>
                  <a:cubicBezTo>
                    <a:pt x="52" y="357"/>
                    <a:pt x="52" y="357"/>
                    <a:pt x="52" y="357"/>
                  </a:cubicBezTo>
                  <a:cubicBezTo>
                    <a:pt x="52" y="357"/>
                    <a:pt x="52" y="357"/>
                    <a:pt x="52" y="357"/>
                  </a:cubicBezTo>
                  <a:cubicBezTo>
                    <a:pt x="51" y="357"/>
                    <a:pt x="51" y="357"/>
                    <a:pt x="51" y="357"/>
                  </a:cubicBezTo>
                  <a:cubicBezTo>
                    <a:pt x="51" y="357"/>
                    <a:pt x="50" y="357"/>
                    <a:pt x="49" y="357"/>
                  </a:cubicBezTo>
                  <a:cubicBezTo>
                    <a:pt x="47" y="357"/>
                    <a:pt x="45" y="358"/>
                    <a:pt x="44" y="359"/>
                  </a:cubicBezTo>
                  <a:cubicBezTo>
                    <a:pt x="43" y="361"/>
                    <a:pt x="43" y="363"/>
                    <a:pt x="44" y="366"/>
                  </a:cubicBezTo>
                  <a:cubicBezTo>
                    <a:pt x="42" y="369"/>
                    <a:pt x="41" y="371"/>
                    <a:pt x="42" y="372"/>
                  </a:cubicBezTo>
                  <a:cubicBezTo>
                    <a:pt x="42" y="373"/>
                    <a:pt x="43" y="375"/>
                    <a:pt x="46" y="377"/>
                  </a:cubicBezTo>
                  <a:cubicBezTo>
                    <a:pt x="46" y="377"/>
                    <a:pt x="47" y="377"/>
                    <a:pt x="47" y="377"/>
                  </a:cubicBezTo>
                  <a:cubicBezTo>
                    <a:pt x="46" y="377"/>
                    <a:pt x="45" y="378"/>
                    <a:pt x="45" y="380"/>
                  </a:cubicBezTo>
                  <a:cubicBezTo>
                    <a:pt x="44" y="384"/>
                    <a:pt x="47" y="385"/>
                    <a:pt x="48" y="385"/>
                  </a:cubicBezTo>
                  <a:cubicBezTo>
                    <a:pt x="49" y="385"/>
                    <a:pt x="49" y="385"/>
                    <a:pt x="49" y="385"/>
                  </a:cubicBezTo>
                  <a:cubicBezTo>
                    <a:pt x="51" y="385"/>
                    <a:pt x="51" y="385"/>
                    <a:pt x="51" y="385"/>
                  </a:cubicBezTo>
                  <a:cubicBezTo>
                    <a:pt x="51" y="385"/>
                    <a:pt x="51" y="385"/>
                    <a:pt x="51" y="385"/>
                  </a:cubicBezTo>
                  <a:cubicBezTo>
                    <a:pt x="53" y="387"/>
                    <a:pt x="55" y="388"/>
                    <a:pt x="57" y="388"/>
                  </a:cubicBezTo>
                  <a:cubicBezTo>
                    <a:pt x="59" y="388"/>
                    <a:pt x="60" y="388"/>
                    <a:pt x="61" y="387"/>
                  </a:cubicBezTo>
                  <a:cubicBezTo>
                    <a:pt x="60" y="389"/>
                    <a:pt x="59" y="390"/>
                    <a:pt x="59" y="391"/>
                  </a:cubicBezTo>
                  <a:cubicBezTo>
                    <a:pt x="59" y="391"/>
                    <a:pt x="59" y="392"/>
                    <a:pt x="58" y="392"/>
                  </a:cubicBezTo>
                  <a:cubicBezTo>
                    <a:pt x="58" y="393"/>
                    <a:pt x="58" y="393"/>
                    <a:pt x="57" y="394"/>
                  </a:cubicBezTo>
                  <a:cubicBezTo>
                    <a:pt x="55" y="394"/>
                    <a:pt x="53" y="396"/>
                    <a:pt x="54" y="401"/>
                  </a:cubicBezTo>
                  <a:cubicBezTo>
                    <a:pt x="54" y="401"/>
                    <a:pt x="54" y="402"/>
                    <a:pt x="54" y="402"/>
                  </a:cubicBezTo>
                  <a:cubicBezTo>
                    <a:pt x="53" y="402"/>
                    <a:pt x="52" y="403"/>
                    <a:pt x="52" y="403"/>
                  </a:cubicBezTo>
                  <a:cubicBezTo>
                    <a:pt x="51" y="402"/>
                    <a:pt x="49" y="401"/>
                    <a:pt x="47" y="401"/>
                  </a:cubicBezTo>
                  <a:cubicBezTo>
                    <a:pt x="44" y="401"/>
                    <a:pt x="41" y="403"/>
                    <a:pt x="40" y="405"/>
                  </a:cubicBezTo>
                  <a:cubicBezTo>
                    <a:pt x="40" y="406"/>
                    <a:pt x="40" y="406"/>
                    <a:pt x="40" y="406"/>
                  </a:cubicBezTo>
                  <a:cubicBezTo>
                    <a:pt x="40" y="410"/>
                    <a:pt x="40" y="410"/>
                    <a:pt x="40" y="410"/>
                  </a:cubicBezTo>
                  <a:cubicBezTo>
                    <a:pt x="40" y="411"/>
                    <a:pt x="40" y="411"/>
                    <a:pt x="40" y="411"/>
                  </a:cubicBezTo>
                  <a:cubicBezTo>
                    <a:pt x="40" y="412"/>
                    <a:pt x="40" y="412"/>
                    <a:pt x="40" y="413"/>
                  </a:cubicBezTo>
                  <a:cubicBezTo>
                    <a:pt x="41" y="415"/>
                    <a:pt x="42" y="418"/>
                    <a:pt x="46" y="420"/>
                  </a:cubicBezTo>
                  <a:cubicBezTo>
                    <a:pt x="47" y="420"/>
                    <a:pt x="47" y="420"/>
                    <a:pt x="47" y="420"/>
                  </a:cubicBezTo>
                  <a:cubicBezTo>
                    <a:pt x="47" y="420"/>
                    <a:pt x="47" y="420"/>
                    <a:pt x="47" y="420"/>
                  </a:cubicBezTo>
                  <a:cubicBezTo>
                    <a:pt x="47" y="420"/>
                    <a:pt x="47" y="420"/>
                    <a:pt x="47" y="420"/>
                  </a:cubicBezTo>
                  <a:cubicBezTo>
                    <a:pt x="47" y="420"/>
                    <a:pt x="48" y="420"/>
                    <a:pt x="48" y="420"/>
                  </a:cubicBezTo>
                  <a:cubicBezTo>
                    <a:pt x="49" y="420"/>
                    <a:pt x="50" y="421"/>
                    <a:pt x="51" y="421"/>
                  </a:cubicBezTo>
                  <a:cubicBezTo>
                    <a:pt x="52" y="421"/>
                    <a:pt x="53" y="420"/>
                    <a:pt x="54" y="419"/>
                  </a:cubicBezTo>
                  <a:cubicBezTo>
                    <a:pt x="55" y="417"/>
                    <a:pt x="57" y="417"/>
                    <a:pt x="59" y="417"/>
                  </a:cubicBezTo>
                  <a:cubicBezTo>
                    <a:pt x="59" y="417"/>
                    <a:pt x="60" y="417"/>
                    <a:pt x="61" y="417"/>
                  </a:cubicBezTo>
                  <a:cubicBezTo>
                    <a:pt x="61" y="417"/>
                    <a:pt x="61" y="417"/>
                    <a:pt x="62" y="417"/>
                  </a:cubicBezTo>
                  <a:cubicBezTo>
                    <a:pt x="63" y="417"/>
                    <a:pt x="64" y="417"/>
                    <a:pt x="65" y="416"/>
                  </a:cubicBezTo>
                  <a:cubicBezTo>
                    <a:pt x="66" y="416"/>
                    <a:pt x="68" y="416"/>
                    <a:pt x="70" y="415"/>
                  </a:cubicBezTo>
                  <a:cubicBezTo>
                    <a:pt x="73" y="415"/>
                    <a:pt x="76" y="415"/>
                    <a:pt x="79" y="412"/>
                  </a:cubicBezTo>
                  <a:cubicBezTo>
                    <a:pt x="81" y="412"/>
                    <a:pt x="83" y="411"/>
                    <a:pt x="84" y="410"/>
                  </a:cubicBezTo>
                  <a:cubicBezTo>
                    <a:pt x="84" y="410"/>
                    <a:pt x="85" y="410"/>
                    <a:pt x="85" y="411"/>
                  </a:cubicBezTo>
                  <a:cubicBezTo>
                    <a:pt x="85" y="412"/>
                    <a:pt x="87" y="413"/>
                    <a:pt x="89" y="413"/>
                  </a:cubicBezTo>
                  <a:cubicBezTo>
                    <a:pt x="90" y="413"/>
                    <a:pt x="90" y="413"/>
                    <a:pt x="90" y="413"/>
                  </a:cubicBezTo>
                  <a:cubicBezTo>
                    <a:pt x="92" y="413"/>
                    <a:pt x="93" y="412"/>
                    <a:pt x="95" y="411"/>
                  </a:cubicBezTo>
                  <a:cubicBezTo>
                    <a:pt x="95" y="411"/>
                    <a:pt x="96" y="411"/>
                    <a:pt x="96" y="410"/>
                  </a:cubicBezTo>
                  <a:cubicBezTo>
                    <a:pt x="98" y="409"/>
                    <a:pt x="100" y="408"/>
                    <a:pt x="101" y="407"/>
                  </a:cubicBezTo>
                  <a:cubicBezTo>
                    <a:pt x="106" y="403"/>
                    <a:pt x="112" y="397"/>
                    <a:pt x="112" y="388"/>
                  </a:cubicBezTo>
                  <a:cubicBezTo>
                    <a:pt x="112" y="387"/>
                    <a:pt x="112" y="387"/>
                    <a:pt x="112" y="387"/>
                  </a:cubicBezTo>
                  <a:cubicBezTo>
                    <a:pt x="110" y="384"/>
                    <a:pt x="108" y="382"/>
                    <a:pt x="106" y="381"/>
                  </a:cubicBezTo>
                  <a:cubicBezTo>
                    <a:pt x="106" y="381"/>
                    <a:pt x="106" y="381"/>
                    <a:pt x="107" y="381"/>
                  </a:cubicBezTo>
                  <a:cubicBezTo>
                    <a:pt x="109" y="381"/>
                    <a:pt x="111" y="379"/>
                    <a:pt x="115" y="376"/>
                  </a:cubicBezTo>
                  <a:cubicBezTo>
                    <a:pt x="115" y="376"/>
                    <a:pt x="116" y="375"/>
                    <a:pt x="116" y="375"/>
                  </a:cubicBezTo>
                  <a:cubicBezTo>
                    <a:pt x="116" y="375"/>
                    <a:pt x="117" y="375"/>
                    <a:pt x="117" y="374"/>
                  </a:cubicBezTo>
                  <a:cubicBezTo>
                    <a:pt x="121" y="371"/>
                    <a:pt x="123" y="367"/>
                    <a:pt x="125" y="363"/>
                  </a:cubicBezTo>
                  <a:cubicBezTo>
                    <a:pt x="125" y="362"/>
                    <a:pt x="126" y="362"/>
                    <a:pt x="127" y="361"/>
                  </a:cubicBezTo>
                  <a:cubicBezTo>
                    <a:pt x="128" y="360"/>
                    <a:pt x="129" y="359"/>
                    <a:pt x="130" y="358"/>
                  </a:cubicBezTo>
                  <a:cubicBezTo>
                    <a:pt x="133" y="357"/>
                    <a:pt x="135" y="355"/>
                    <a:pt x="137" y="352"/>
                  </a:cubicBezTo>
                  <a:cubicBezTo>
                    <a:pt x="137" y="352"/>
                    <a:pt x="137" y="353"/>
                    <a:pt x="137" y="353"/>
                  </a:cubicBezTo>
                  <a:cubicBezTo>
                    <a:pt x="137" y="354"/>
                    <a:pt x="137" y="355"/>
                    <a:pt x="135" y="356"/>
                  </a:cubicBezTo>
                  <a:cubicBezTo>
                    <a:pt x="135" y="356"/>
                    <a:pt x="135" y="356"/>
                    <a:pt x="135" y="356"/>
                  </a:cubicBezTo>
                  <a:cubicBezTo>
                    <a:pt x="133" y="358"/>
                    <a:pt x="132" y="361"/>
                    <a:pt x="131" y="363"/>
                  </a:cubicBezTo>
                  <a:cubicBezTo>
                    <a:pt x="131" y="364"/>
                    <a:pt x="131" y="364"/>
                    <a:pt x="130" y="365"/>
                  </a:cubicBezTo>
                  <a:cubicBezTo>
                    <a:pt x="128" y="367"/>
                    <a:pt x="127" y="369"/>
                    <a:pt x="128" y="371"/>
                  </a:cubicBezTo>
                  <a:cubicBezTo>
                    <a:pt x="127" y="372"/>
                    <a:pt x="126" y="372"/>
                    <a:pt x="126" y="373"/>
                  </a:cubicBezTo>
                  <a:cubicBezTo>
                    <a:pt x="124" y="375"/>
                    <a:pt x="124" y="377"/>
                    <a:pt x="123" y="378"/>
                  </a:cubicBezTo>
                  <a:cubicBezTo>
                    <a:pt x="122" y="381"/>
                    <a:pt x="123" y="383"/>
                    <a:pt x="124" y="383"/>
                  </a:cubicBezTo>
                  <a:cubicBezTo>
                    <a:pt x="124" y="384"/>
                    <a:pt x="124" y="384"/>
                    <a:pt x="125" y="384"/>
                  </a:cubicBezTo>
                  <a:cubicBezTo>
                    <a:pt x="124" y="384"/>
                    <a:pt x="124" y="385"/>
                    <a:pt x="123" y="386"/>
                  </a:cubicBezTo>
                  <a:cubicBezTo>
                    <a:pt x="122" y="388"/>
                    <a:pt x="120" y="389"/>
                    <a:pt x="118" y="390"/>
                  </a:cubicBezTo>
                  <a:cubicBezTo>
                    <a:pt x="115" y="391"/>
                    <a:pt x="113" y="392"/>
                    <a:pt x="112" y="395"/>
                  </a:cubicBezTo>
                  <a:cubicBezTo>
                    <a:pt x="111" y="398"/>
                    <a:pt x="113" y="400"/>
                    <a:pt x="115" y="402"/>
                  </a:cubicBezTo>
                  <a:cubicBezTo>
                    <a:pt x="114" y="403"/>
                    <a:pt x="114" y="403"/>
                    <a:pt x="113" y="404"/>
                  </a:cubicBezTo>
                  <a:cubicBezTo>
                    <a:pt x="112" y="405"/>
                    <a:pt x="112" y="406"/>
                    <a:pt x="111" y="406"/>
                  </a:cubicBezTo>
                  <a:cubicBezTo>
                    <a:pt x="109" y="406"/>
                    <a:pt x="107" y="408"/>
                    <a:pt x="106" y="409"/>
                  </a:cubicBezTo>
                  <a:cubicBezTo>
                    <a:pt x="106" y="410"/>
                    <a:pt x="106" y="412"/>
                    <a:pt x="106" y="413"/>
                  </a:cubicBezTo>
                  <a:cubicBezTo>
                    <a:pt x="107" y="414"/>
                    <a:pt x="106" y="415"/>
                    <a:pt x="106" y="417"/>
                  </a:cubicBezTo>
                  <a:cubicBezTo>
                    <a:pt x="105" y="418"/>
                    <a:pt x="105" y="418"/>
                    <a:pt x="105" y="419"/>
                  </a:cubicBezTo>
                  <a:cubicBezTo>
                    <a:pt x="105" y="419"/>
                    <a:pt x="105" y="419"/>
                    <a:pt x="105" y="419"/>
                  </a:cubicBezTo>
                  <a:cubicBezTo>
                    <a:pt x="105" y="419"/>
                    <a:pt x="104" y="419"/>
                    <a:pt x="104" y="419"/>
                  </a:cubicBezTo>
                  <a:cubicBezTo>
                    <a:pt x="102" y="417"/>
                    <a:pt x="101" y="416"/>
                    <a:pt x="99" y="416"/>
                  </a:cubicBezTo>
                  <a:cubicBezTo>
                    <a:pt x="97" y="416"/>
                    <a:pt x="96" y="419"/>
                    <a:pt x="95" y="421"/>
                  </a:cubicBezTo>
                  <a:cubicBezTo>
                    <a:pt x="92" y="424"/>
                    <a:pt x="92" y="424"/>
                    <a:pt x="92" y="424"/>
                  </a:cubicBezTo>
                  <a:cubicBezTo>
                    <a:pt x="91" y="426"/>
                    <a:pt x="91" y="426"/>
                    <a:pt x="91" y="426"/>
                  </a:cubicBezTo>
                  <a:cubicBezTo>
                    <a:pt x="93" y="428"/>
                    <a:pt x="93" y="428"/>
                    <a:pt x="93" y="428"/>
                  </a:cubicBezTo>
                  <a:cubicBezTo>
                    <a:pt x="95" y="428"/>
                    <a:pt x="96" y="427"/>
                    <a:pt x="97" y="426"/>
                  </a:cubicBezTo>
                  <a:cubicBezTo>
                    <a:pt x="97" y="426"/>
                    <a:pt x="98" y="426"/>
                    <a:pt x="98" y="425"/>
                  </a:cubicBezTo>
                  <a:cubicBezTo>
                    <a:pt x="98" y="426"/>
                    <a:pt x="98" y="426"/>
                    <a:pt x="98" y="427"/>
                  </a:cubicBezTo>
                  <a:cubicBezTo>
                    <a:pt x="98" y="428"/>
                    <a:pt x="98" y="429"/>
                    <a:pt x="97" y="430"/>
                  </a:cubicBezTo>
                  <a:cubicBezTo>
                    <a:pt x="97" y="431"/>
                    <a:pt x="97" y="432"/>
                    <a:pt x="97" y="432"/>
                  </a:cubicBezTo>
                  <a:cubicBezTo>
                    <a:pt x="97" y="433"/>
                    <a:pt x="97" y="433"/>
                    <a:pt x="97" y="433"/>
                  </a:cubicBezTo>
                  <a:cubicBezTo>
                    <a:pt x="97" y="435"/>
                    <a:pt x="97" y="435"/>
                    <a:pt x="97" y="435"/>
                  </a:cubicBezTo>
                  <a:cubicBezTo>
                    <a:pt x="97" y="435"/>
                    <a:pt x="97" y="435"/>
                    <a:pt x="97" y="435"/>
                  </a:cubicBezTo>
                  <a:cubicBezTo>
                    <a:pt x="97" y="436"/>
                    <a:pt x="98" y="437"/>
                    <a:pt x="98" y="437"/>
                  </a:cubicBezTo>
                  <a:cubicBezTo>
                    <a:pt x="98" y="438"/>
                    <a:pt x="98" y="438"/>
                    <a:pt x="98" y="438"/>
                  </a:cubicBezTo>
                  <a:cubicBezTo>
                    <a:pt x="97" y="439"/>
                    <a:pt x="97" y="439"/>
                    <a:pt x="97" y="439"/>
                  </a:cubicBezTo>
                  <a:cubicBezTo>
                    <a:pt x="97" y="439"/>
                    <a:pt x="97" y="439"/>
                    <a:pt x="97" y="439"/>
                  </a:cubicBezTo>
                  <a:cubicBezTo>
                    <a:pt x="93" y="441"/>
                    <a:pt x="89" y="444"/>
                    <a:pt x="86" y="447"/>
                  </a:cubicBezTo>
                  <a:cubicBezTo>
                    <a:pt x="85" y="448"/>
                    <a:pt x="84" y="449"/>
                    <a:pt x="83" y="450"/>
                  </a:cubicBezTo>
                  <a:cubicBezTo>
                    <a:pt x="79" y="453"/>
                    <a:pt x="75" y="457"/>
                    <a:pt x="74" y="464"/>
                  </a:cubicBezTo>
                  <a:cubicBezTo>
                    <a:pt x="74" y="466"/>
                    <a:pt x="74" y="466"/>
                    <a:pt x="74" y="466"/>
                  </a:cubicBezTo>
                  <a:cubicBezTo>
                    <a:pt x="74" y="467"/>
                    <a:pt x="74" y="467"/>
                    <a:pt x="74" y="467"/>
                  </a:cubicBezTo>
                  <a:cubicBezTo>
                    <a:pt x="74" y="467"/>
                    <a:pt x="74" y="467"/>
                    <a:pt x="74" y="468"/>
                  </a:cubicBezTo>
                  <a:cubicBezTo>
                    <a:pt x="71" y="469"/>
                    <a:pt x="69" y="470"/>
                    <a:pt x="67" y="473"/>
                  </a:cubicBezTo>
                  <a:cubicBezTo>
                    <a:pt x="67" y="471"/>
                    <a:pt x="65" y="470"/>
                    <a:pt x="63" y="470"/>
                  </a:cubicBezTo>
                  <a:cubicBezTo>
                    <a:pt x="61" y="470"/>
                    <a:pt x="60" y="470"/>
                    <a:pt x="57" y="471"/>
                  </a:cubicBezTo>
                  <a:cubicBezTo>
                    <a:pt x="56" y="472"/>
                    <a:pt x="55" y="473"/>
                    <a:pt x="55" y="473"/>
                  </a:cubicBezTo>
                  <a:cubicBezTo>
                    <a:pt x="53" y="475"/>
                    <a:pt x="51" y="477"/>
                    <a:pt x="48" y="479"/>
                  </a:cubicBezTo>
                  <a:cubicBezTo>
                    <a:pt x="48" y="479"/>
                    <a:pt x="48" y="478"/>
                    <a:pt x="47" y="478"/>
                  </a:cubicBezTo>
                  <a:cubicBezTo>
                    <a:pt x="46" y="478"/>
                    <a:pt x="46" y="477"/>
                    <a:pt x="45" y="477"/>
                  </a:cubicBezTo>
                  <a:cubicBezTo>
                    <a:pt x="44" y="477"/>
                    <a:pt x="43" y="478"/>
                    <a:pt x="42" y="479"/>
                  </a:cubicBezTo>
                  <a:cubicBezTo>
                    <a:pt x="40" y="481"/>
                    <a:pt x="37" y="482"/>
                    <a:pt x="33" y="483"/>
                  </a:cubicBezTo>
                  <a:cubicBezTo>
                    <a:pt x="32" y="484"/>
                    <a:pt x="32" y="484"/>
                    <a:pt x="32" y="484"/>
                  </a:cubicBezTo>
                  <a:cubicBezTo>
                    <a:pt x="31" y="486"/>
                    <a:pt x="31" y="488"/>
                    <a:pt x="30" y="489"/>
                  </a:cubicBezTo>
                  <a:cubicBezTo>
                    <a:pt x="30" y="490"/>
                    <a:pt x="30" y="491"/>
                    <a:pt x="30" y="492"/>
                  </a:cubicBezTo>
                  <a:cubicBezTo>
                    <a:pt x="29" y="493"/>
                    <a:pt x="29" y="494"/>
                    <a:pt x="29" y="495"/>
                  </a:cubicBezTo>
                  <a:cubicBezTo>
                    <a:pt x="29" y="497"/>
                    <a:pt x="29" y="497"/>
                    <a:pt x="29" y="497"/>
                  </a:cubicBezTo>
                  <a:cubicBezTo>
                    <a:pt x="29" y="498"/>
                    <a:pt x="29" y="498"/>
                    <a:pt x="29" y="498"/>
                  </a:cubicBezTo>
                  <a:cubicBezTo>
                    <a:pt x="30" y="499"/>
                    <a:pt x="30" y="500"/>
                    <a:pt x="29" y="502"/>
                  </a:cubicBezTo>
                  <a:cubicBezTo>
                    <a:pt x="29" y="502"/>
                    <a:pt x="29" y="503"/>
                    <a:pt x="28" y="503"/>
                  </a:cubicBezTo>
                  <a:cubicBezTo>
                    <a:pt x="28" y="504"/>
                    <a:pt x="27" y="504"/>
                    <a:pt x="27" y="505"/>
                  </a:cubicBezTo>
                  <a:cubicBezTo>
                    <a:pt x="27" y="506"/>
                    <a:pt x="27" y="507"/>
                    <a:pt x="27" y="508"/>
                  </a:cubicBezTo>
                  <a:cubicBezTo>
                    <a:pt x="27" y="508"/>
                    <a:pt x="26" y="509"/>
                    <a:pt x="26" y="509"/>
                  </a:cubicBezTo>
                  <a:cubicBezTo>
                    <a:pt x="25" y="510"/>
                    <a:pt x="25" y="511"/>
                    <a:pt x="25" y="513"/>
                  </a:cubicBezTo>
                  <a:cubicBezTo>
                    <a:pt x="25" y="513"/>
                    <a:pt x="25" y="514"/>
                    <a:pt x="25" y="515"/>
                  </a:cubicBezTo>
                  <a:cubicBezTo>
                    <a:pt x="26" y="516"/>
                    <a:pt x="26" y="517"/>
                    <a:pt x="28" y="518"/>
                  </a:cubicBezTo>
                  <a:cubicBezTo>
                    <a:pt x="29" y="518"/>
                    <a:pt x="30" y="518"/>
                    <a:pt x="31" y="518"/>
                  </a:cubicBezTo>
                  <a:cubicBezTo>
                    <a:pt x="33" y="518"/>
                    <a:pt x="35" y="517"/>
                    <a:pt x="37" y="516"/>
                  </a:cubicBezTo>
                  <a:cubicBezTo>
                    <a:pt x="39" y="514"/>
                    <a:pt x="41" y="511"/>
                    <a:pt x="43" y="509"/>
                  </a:cubicBezTo>
                  <a:cubicBezTo>
                    <a:pt x="44" y="510"/>
                    <a:pt x="45" y="511"/>
                    <a:pt x="46" y="512"/>
                  </a:cubicBezTo>
                  <a:cubicBezTo>
                    <a:pt x="48" y="513"/>
                    <a:pt x="48" y="514"/>
                    <a:pt x="49" y="516"/>
                  </a:cubicBezTo>
                  <a:cubicBezTo>
                    <a:pt x="49" y="516"/>
                    <a:pt x="48" y="516"/>
                    <a:pt x="48" y="516"/>
                  </a:cubicBezTo>
                  <a:cubicBezTo>
                    <a:pt x="48" y="516"/>
                    <a:pt x="46" y="517"/>
                    <a:pt x="46" y="518"/>
                  </a:cubicBezTo>
                  <a:cubicBezTo>
                    <a:pt x="46" y="518"/>
                    <a:pt x="46" y="518"/>
                    <a:pt x="46" y="518"/>
                  </a:cubicBezTo>
                  <a:cubicBezTo>
                    <a:pt x="45" y="519"/>
                    <a:pt x="44" y="519"/>
                    <a:pt x="44" y="520"/>
                  </a:cubicBezTo>
                  <a:cubicBezTo>
                    <a:pt x="43" y="522"/>
                    <a:pt x="43" y="524"/>
                    <a:pt x="42" y="525"/>
                  </a:cubicBezTo>
                  <a:cubicBezTo>
                    <a:pt x="42" y="528"/>
                    <a:pt x="42" y="530"/>
                    <a:pt x="43" y="531"/>
                  </a:cubicBezTo>
                  <a:cubicBezTo>
                    <a:pt x="44" y="533"/>
                    <a:pt x="47" y="533"/>
                    <a:pt x="48" y="533"/>
                  </a:cubicBezTo>
                  <a:cubicBezTo>
                    <a:pt x="49" y="533"/>
                    <a:pt x="49" y="533"/>
                    <a:pt x="49" y="533"/>
                  </a:cubicBezTo>
                  <a:cubicBezTo>
                    <a:pt x="54" y="533"/>
                    <a:pt x="56" y="530"/>
                    <a:pt x="58" y="527"/>
                  </a:cubicBezTo>
                  <a:cubicBezTo>
                    <a:pt x="59" y="526"/>
                    <a:pt x="59" y="526"/>
                    <a:pt x="59" y="526"/>
                  </a:cubicBezTo>
                  <a:cubicBezTo>
                    <a:pt x="60" y="526"/>
                    <a:pt x="60" y="526"/>
                    <a:pt x="60" y="526"/>
                  </a:cubicBezTo>
                  <a:cubicBezTo>
                    <a:pt x="60" y="526"/>
                    <a:pt x="60" y="526"/>
                    <a:pt x="61" y="526"/>
                  </a:cubicBezTo>
                  <a:cubicBezTo>
                    <a:pt x="64" y="526"/>
                    <a:pt x="67" y="525"/>
                    <a:pt x="70" y="523"/>
                  </a:cubicBezTo>
                  <a:cubicBezTo>
                    <a:pt x="71" y="523"/>
                    <a:pt x="71" y="523"/>
                    <a:pt x="71" y="523"/>
                  </a:cubicBezTo>
                  <a:cubicBezTo>
                    <a:pt x="72" y="520"/>
                    <a:pt x="72" y="520"/>
                    <a:pt x="72" y="520"/>
                  </a:cubicBezTo>
                  <a:cubicBezTo>
                    <a:pt x="72" y="520"/>
                    <a:pt x="72" y="521"/>
                    <a:pt x="71" y="522"/>
                  </a:cubicBezTo>
                  <a:cubicBezTo>
                    <a:pt x="72" y="521"/>
                    <a:pt x="72" y="521"/>
                    <a:pt x="73" y="520"/>
                  </a:cubicBezTo>
                  <a:cubicBezTo>
                    <a:pt x="73" y="519"/>
                    <a:pt x="73" y="519"/>
                    <a:pt x="74" y="519"/>
                  </a:cubicBezTo>
                  <a:cubicBezTo>
                    <a:pt x="77" y="517"/>
                    <a:pt x="78" y="514"/>
                    <a:pt x="77" y="511"/>
                  </a:cubicBezTo>
                  <a:cubicBezTo>
                    <a:pt x="77" y="510"/>
                    <a:pt x="77" y="510"/>
                    <a:pt x="77" y="510"/>
                  </a:cubicBezTo>
                  <a:cubicBezTo>
                    <a:pt x="77" y="509"/>
                    <a:pt x="77" y="508"/>
                    <a:pt x="76" y="508"/>
                  </a:cubicBezTo>
                  <a:cubicBezTo>
                    <a:pt x="76" y="507"/>
                    <a:pt x="76" y="505"/>
                    <a:pt x="76" y="504"/>
                  </a:cubicBezTo>
                  <a:cubicBezTo>
                    <a:pt x="75" y="502"/>
                    <a:pt x="75" y="501"/>
                    <a:pt x="74" y="499"/>
                  </a:cubicBezTo>
                  <a:cubicBezTo>
                    <a:pt x="75" y="499"/>
                    <a:pt x="76" y="499"/>
                    <a:pt x="77" y="499"/>
                  </a:cubicBezTo>
                  <a:cubicBezTo>
                    <a:pt x="80" y="499"/>
                    <a:pt x="83" y="497"/>
                    <a:pt x="83" y="494"/>
                  </a:cubicBezTo>
                  <a:cubicBezTo>
                    <a:pt x="84" y="494"/>
                    <a:pt x="84" y="493"/>
                    <a:pt x="83" y="492"/>
                  </a:cubicBezTo>
                  <a:cubicBezTo>
                    <a:pt x="83" y="492"/>
                    <a:pt x="83" y="492"/>
                    <a:pt x="84" y="491"/>
                  </a:cubicBezTo>
                  <a:cubicBezTo>
                    <a:pt x="84" y="491"/>
                    <a:pt x="84" y="490"/>
                    <a:pt x="84" y="490"/>
                  </a:cubicBezTo>
                  <a:cubicBezTo>
                    <a:pt x="84" y="489"/>
                    <a:pt x="84" y="489"/>
                    <a:pt x="84" y="488"/>
                  </a:cubicBezTo>
                  <a:cubicBezTo>
                    <a:pt x="84" y="488"/>
                    <a:pt x="84" y="486"/>
                    <a:pt x="84" y="486"/>
                  </a:cubicBezTo>
                  <a:cubicBezTo>
                    <a:pt x="84" y="486"/>
                    <a:pt x="84" y="486"/>
                    <a:pt x="85" y="486"/>
                  </a:cubicBezTo>
                  <a:cubicBezTo>
                    <a:pt x="86" y="486"/>
                    <a:pt x="86" y="486"/>
                    <a:pt x="86" y="486"/>
                  </a:cubicBezTo>
                  <a:cubicBezTo>
                    <a:pt x="87" y="486"/>
                    <a:pt x="88" y="484"/>
                    <a:pt x="89" y="484"/>
                  </a:cubicBezTo>
                  <a:cubicBezTo>
                    <a:pt x="90" y="483"/>
                    <a:pt x="91" y="481"/>
                    <a:pt x="90" y="480"/>
                  </a:cubicBezTo>
                  <a:cubicBezTo>
                    <a:pt x="90" y="477"/>
                    <a:pt x="92" y="474"/>
                    <a:pt x="93" y="471"/>
                  </a:cubicBezTo>
                  <a:cubicBezTo>
                    <a:pt x="93" y="471"/>
                    <a:pt x="94" y="470"/>
                    <a:pt x="94" y="470"/>
                  </a:cubicBezTo>
                  <a:cubicBezTo>
                    <a:pt x="97" y="462"/>
                    <a:pt x="101" y="455"/>
                    <a:pt x="105" y="449"/>
                  </a:cubicBezTo>
                  <a:cubicBezTo>
                    <a:pt x="106" y="447"/>
                    <a:pt x="107" y="445"/>
                    <a:pt x="107" y="443"/>
                  </a:cubicBezTo>
                  <a:cubicBezTo>
                    <a:pt x="107" y="443"/>
                    <a:pt x="107" y="443"/>
                    <a:pt x="107" y="443"/>
                  </a:cubicBezTo>
                  <a:cubicBezTo>
                    <a:pt x="107" y="443"/>
                    <a:pt x="107" y="443"/>
                    <a:pt x="107" y="443"/>
                  </a:cubicBezTo>
                  <a:cubicBezTo>
                    <a:pt x="107" y="443"/>
                    <a:pt x="107" y="443"/>
                    <a:pt x="107" y="443"/>
                  </a:cubicBezTo>
                  <a:cubicBezTo>
                    <a:pt x="107" y="444"/>
                    <a:pt x="108" y="446"/>
                    <a:pt x="108" y="446"/>
                  </a:cubicBezTo>
                  <a:cubicBezTo>
                    <a:pt x="109" y="447"/>
                    <a:pt x="109" y="447"/>
                    <a:pt x="110" y="448"/>
                  </a:cubicBezTo>
                  <a:cubicBezTo>
                    <a:pt x="107" y="451"/>
                    <a:pt x="106" y="455"/>
                    <a:pt x="104" y="459"/>
                  </a:cubicBezTo>
                  <a:cubicBezTo>
                    <a:pt x="103" y="461"/>
                    <a:pt x="102" y="464"/>
                    <a:pt x="101" y="466"/>
                  </a:cubicBezTo>
                  <a:cubicBezTo>
                    <a:pt x="100" y="467"/>
                    <a:pt x="100" y="469"/>
                    <a:pt x="101" y="472"/>
                  </a:cubicBezTo>
                  <a:cubicBezTo>
                    <a:pt x="101" y="473"/>
                    <a:pt x="102" y="474"/>
                    <a:pt x="103" y="475"/>
                  </a:cubicBezTo>
                  <a:cubicBezTo>
                    <a:pt x="103" y="475"/>
                    <a:pt x="103" y="476"/>
                    <a:pt x="102" y="477"/>
                  </a:cubicBezTo>
                  <a:cubicBezTo>
                    <a:pt x="102" y="477"/>
                    <a:pt x="102" y="478"/>
                    <a:pt x="102" y="479"/>
                  </a:cubicBezTo>
                  <a:cubicBezTo>
                    <a:pt x="102" y="480"/>
                    <a:pt x="103" y="482"/>
                    <a:pt x="105" y="483"/>
                  </a:cubicBezTo>
                  <a:cubicBezTo>
                    <a:pt x="105" y="483"/>
                    <a:pt x="106" y="483"/>
                    <a:pt x="106" y="483"/>
                  </a:cubicBezTo>
                  <a:cubicBezTo>
                    <a:pt x="105" y="486"/>
                    <a:pt x="104" y="489"/>
                    <a:pt x="104" y="492"/>
                  </a:cubicBezTo>
                  <a:cubicBezTo>
                    <a:pt x="104" y="494"/>
                    <a:pt x="104" y="498"/>
                    <a:pt x="109" y="500"/>
                  </a:cubicBezTo>
                  <a:cubicBezTo>
                    <a:pt x="109" y="500"/>
                    <a:pt x="109" y="500"/>
                    <a:pt x="109" y="500"/>
                  </a:cubicBezTo>
                  <a:cubicBezTo>
                    <a:pt x="109" y="501"/>
                    <a:pt x="109" y="503"/>
                    <a:pt x="111" y="504"/>
                  </a:cubicBezTo>
                  <a:cubicBezTo>
                    <a:pt x="110" y="504"/>
                    <a:pt x="110" y="504"/>
                    <a:pt x="110" y="505"/>
                  </a:cubicBezTo>
                  <a:cubicBezTo>
                    <a:pt x="109" y="507"/>
                    <a:pt x="107" y="510"/>
                    <a:pt x="105" y="511"/>
                  </a:cubicBezTo>
                  <a:cubicBezTo>
                    <a:pt x="104" y="512"/>
                    <a:pt x="104" y="513"/>
                    <a:pt x="104" y="514"/>
                  </a:cubicBezTo>
                  <a:cubicBezTo>
                    <a:pt x="104" y="520"/>
                    <a:pt x="103" y="526"/>
                    <a:pt x="100" y="532"/>
                  </a:cubicBezTo>
                  <a:cubicBezTo>
                    <a:pt x="100" y="532"/>
                    <a:pt x="100" y="533"/>
                    <a:pt x="100" y="534"/>
                  </a:cubicBezTo>
                  <a:cubicBezTo>
                    <a:pt x="100" y="536"/>
                    <a:pt x="100" y="539"/>
                    <a:pt x="100" y="542"/>
                  </a:cubicBezTo>
                  <a:cubicBezTo>
                    <a:pt x="100" y="544"/>
                    <a:pt x="100" y="547"/>
                    <a:pt x="100" y="549"/>
                  </a:cubicBezTo>
                  <a:cubicBezTo>
                    <a:pt x="100" y="552"/>
                    <a:pt x="99" y="553"/>
                    <a:pt x="98" y="555"/>
                  </a:cubicBezTo>
                  <a:cubicBezTo>
                    <a:pt x="93" y="558"/>
                    <a:pt x="91" y="562"/>
                    <a:pt x="92" y="568"/>
                  </a:cubicBezTo>
                  <a:cubicBezTo>
                    <a:pt x="92" y="569"/>
                    <a:pt x="92" y="571"/>
                    <a:pt x="92" y="572"/>
                  </a:cubicBezTo>
                  <a:cubicBezTo>
                    <a:pt x="92" y="573"/>
                    <a:pt x="92" y="573"/>
                    <a:pt x="92" y="574"/>
                  </a:cubicBezTo>
                  <a:cubicBezTo>
                    <a:pt x="92" y="578"/>
                    <a:pt x="94" y="580"/>
                    <a:pt x="97" y="581"/>
                  </a:cubicBezTo>
                  <a:cubicBezTo>
                    <a:pt x="98" y="581"/>
                    <a:pt x="99" y="582"/>
                    <a:pt x="100" y="582"/>
                  </a:cubicBezTo>
                  <a:cubicBezTo>
                    <a:pt x="102" y="582"/>
                    <a:pt x="104" y="581"/>
                    <a:pt x="106" y="579"/>
                  </a:cubicBezTo>
                  <a:cubicBezTo>
                    <a:pt x="106" y="579"/>
                    <a:pt x="107" y="579"/>
                    <a:pt x="108" y="579"/>
                  </a:cubicBezTo>
                  <a:cubicBezTo>
                    <a:pt x="110" y="579"/>
                    <a:pt x="110" y="579"/>
                    <a:pt x="110" y="579"/>
                  </a:cubicBezTo>
                  <a:cubicBezTo>
                    <a:pt x="114" y="579"/>
                    <a:pt x="117" y="577"/>
                    <a:pt x="119" y="574"/>
                  </a:cubicBezTo>
                  <a:cubicBezTo>
                    <a:pt x="120" y="573"/>
                    <a:pt x="121" y="572"/>
                    <a:pt x="121" y="571"/>
                  </a:cubicBezTo>
                  <a:cubicBezTo>
                    <a:pt x="122" y="571"/>
                    <a:pt x="122" y="570"/>
                    <a:pt x="122" y="569"/>
                  </a:cubicBezTo>
                  <a:cubicBezTo>
                    <a:pt x="123" y="569"/>
                    <a:pt x="123" y="569"/>
                    <a:pt x="123" y="569"/>
                  </a:cubicBezTo>
                  <a:cubicBezTo>
                    <a:pt x="123" y="569"/>
                    <a:pt x="123" y="568"/>
                    <a:pt x="123" y="567"/>
                  </a:cubicBezTo>
                  <a:cubicBezTo>
                    <a:pt x="123" y="566"/>
                    <a:pt x="123" y="565"/>
                    <a:pt x="123" y="564"/>
                  </a:cubicBezTo>
                  <a:cubicBezTo>
                    <a:pt x="123" y="561"/>
                    <a:pt x="122" y="558"/>
                    <a:pt x="120" y="556"/>
                  </a:cubicBezTo>
                  <a:cubicBezTo>
                    <a:pt x="122" y="552"/>
                    <a:pt x="123" y="549"/>
                    <a:pt x="124" y="545"/>
                  </a:cubicBezTo>
                  <a:cubicBezTo>
                    <a:pt x="125" y="543"/>
                    <a:pt x="126" y="541"/>
                    <a:pt x="126" y="539"/>
                  </a:cubicBezTo>
                  <a:cubicBezTo>
                    <a:pt x="127" y="537"/>
                    <a:pt x="127" y="534"/>
                    <a:pt x="129" y="532"/>
                  </a:cubicBezTo>
                  <a:cubicBezTo>
                    <a:pt x="129" y="532"/>
                    <a:pt x="129" y="532"/>
                    <a:pt x="129" y="532"/>
                  </a:cubicBezTo>
                  <a:cubicBezTo>
                    <a:pt x="129" y="531"/>
                    <a:pt x="129" y="530"/>
                    <a:pt x="129" y="529"/>
                  </a:cubicBezTo>
                  <a:cubicBezTo>
                    <a:pt x="129" y="529"/>
                    <a:pt x="129" y="529"/>
                    <a:pt x="129" y="529"/>
                  </a:cubicBezTo>
                  <a:cubicBezTo>
                    <a:pt x="128" y="526"/>
                    <a:pt x="128" y="524"/>
                    <a:pt x="128" y="521"/>
                  </a:cubicBezTo>
                  <a:cubicBezTo>
                    <a:pt x="128" y="520"/>
                    <a:pt x="128" y="519"/>
                    <a:pt x="128" y="518"/>
                  </a:cubicBezTo>
                  <a:cubicBezTo>
                    <a:pt x="128" y="517"/>
                    <a:pt x="128" y="517"/>
                    <a:pt x="128" y="517"/>
                  </a:cubicBezTo>
                  <a:cubicBezTo>
                    <a:pt x="129" y="517"/>
                    <a:pt x="129" y="516"/>
                    <a:pt x="130" y="515"/>
                  </a:cubicBezTo>
                  <a:cubicBezTo>
                    <a:pt x="130" y="515"/>
                    <a:pt x="130" y="515"/>
                    <a:pt x="130" y="515"/>
                  </a:cubicBezTo>
                  <a:cubicBezTo>
                    <a:pt x="131" y="509"/>
                    <a:pt x="134" y="506"/>
                    <a:pt x="139" y="504"/>
                  </a:cubicBezTo>
                  <a:cubicBezTo>
                    <a:pt x="141" y="503"/>
                    <a:pt x="143" y="502"/>
                    <a:pt x="143" y="498"/>
                  </a:cubicBezTo>
                  <a:cubicBezTo>
                    <a:pt x="143" y="494"/>
                    <a:pt x="141" y="492"/>
                    <a:pt x="140" y="489"/>
                  </a:cubicBezTo>
                  <a:cubicBezTo>
                    <a:pt x="140" y="489"/>
                    <a:pt x="141" y="489"/>
                    <a:pt x="141" y="489"/>
                  </a:cubicBezTo>
                  <a:cubicBezTo>
                    <a:pt x="143" y="489"/>
                    <a:pt x="145" y="490"/>
                    <a:pt x="147" y="492"/>
                  </a:cubicBezTo>
                  <a:cubicBezTo>
                    <a:pt x="148" y="493"/>
                    <a:pt x="149" y="493"/>
                    <a:pt x="149" y="493"/>
                  </a:cubicBezTo>
                  <a:cubicBezTo>
                    <a:pt x="151" y="493"/>
                    <a:pt x="152" y="493"/>
                    <a:pt x="152" y="491"/>
                  </a:cubicBezTo>
                  <a:cubicBezTo>
                    <a:pt x="153" y="492"/>
                    <a:pt x="153" y="492"/>
                    <a:pt x="153" y="493"/>
                  </a:cubicBezTo>
                  <a:cubicBezTo>
                    <a:pt x="154" y="494"/>
                    <a:pt x="154" y="494"/>
                    <a:pt x="154" y="494"/>
                  </a:cubicBezTo>
                  <a:cubicBezTo>
                    <a:pt x="154" y="495"/>
                    <a:pt x="154" y="495"/>
                    <a:pt x="154" y="496"/>
                  </a:cubicBezTo>
                  <a:cubicBezTo>
                    <a:pt x="154" y="498"/>
                    <a:pt x="154" y="500"/>
                    <a:pt x="156" y="501"/>
                  </a:cubicBezTo>
                  <a:cubicBezTo>
                    <a:pt x="157" y="502"/>
                    <a:pt x="157" y="502"/>
                    <a:pt x="157" y="502"/>
                  </a:cubicBezTo>
                  <a:cubicBezTo>
                    <a:pt x="160" y="504"/>
                    <a:pt x="162" y="506"/>
                    <a:pt x="163" y="509"/>
                  </a:cubicBezTo>
                  <a:cubicBezTo>
                    <a:pt x="163" y="510"/>
                    <a:pt x="165" y="510"/>
                    <a:pt x="165" y="511"/>
                  </a:cubicBezTo>
                  <a:cubicBezTo>
                    <a:pt x="166" y="511"/>
                    <a:pt x="166" y="511"/>
                    <a:pt x="166" y="511"/>
                  </a:cubicBezTo>
                  <a:cubicBezTo>
                    <a:pt x="166" y="511"/>
                    <a:pt x="166" y="511"/>
                    <a:pt x="166" y="511"/>
                  </a:cubicBezTo>
                  <a:cubicBezTo>
                    <a:pt x="168" y="511"/>
                    <a:pt x="168" y="511"/>
                    <a:pt x="168" y="511"/>
                  </a:cubicBezTo>
                  <a:cubicBezTo>
                    <a:pt x="169" y="510"/>
                    <a:pt x="170" y="509"/>
                    <a:pt x="170" y="507"/>
                  </a:cubicBezTo>
                  <a:cubicBezTo>
                    <a:pt x="171" y="506"/>
                    <a:pt x="171" y="505"/>
                    <a:pt x="171" y="503"/>
                  </a:cubicBezTo>
                  <a:cubicBezTo>
                    <a:pt x="172" y="500"/>
                    <a:pt x="173" y="495"/>
                    <a:pt x="170" y="491"/>
                  </a:cubicBezTo>
                  <a:cubicBezTo>
                    <a:pt x="170" y="491"/>
                    <a:pt x="170" y="491"/>
                    <a:pt x="170" y="491"/>
                  </a:cubicBezTo>
                  <a:cubicBezTo>
                    <a:pt x="170" y="490"/>
                    <a:pt x="170" y="488"/>
                    <a:pt x="169" y="487"/>
                  </a:cubicBezTo>
                  <a:cubicBezTo>
                    <a:pt x="172" y="487"/>
                    <a:pt x="174" y="486"/>
                    <a:pt x="175" y="483"/>
                  </a:cubicBezTo>
                  <a:cubicBezTo>
                    <a:pt x="175" y="482"/>
                    <a:pt x="176" y="482"/>
                    <a:pt x="176" y="481"/>
                  </a:cubicBezTo>
                  <a:cubicBezTo>
                    <a:pt x="176" y="484"/>
                    <a:pt x="176" y="487"/>
                    <a:pt x="176" y="490"/>
                  </a:cubicBezTo>
                  <a:cubicBezTo>
                    <a:pt x="176" y="493"/>
                    <a:pt x="177" y="495"/>
                    <a:pt x="178" y="497"/>
                  </a:cubicBezTo>
                  <a:cubicBezTo>
                    <a:pt x="179" y="500"/>
                    <a:pt x="179" y="502"/>
                    <a:pt x="177" y="505"/>
                  </a:cubicBezTo>
                  <a:cubicBezTo>
                    <a:pt x="174" y="508"/>
                    <a:pt x="174" y="512"/>
                    <a:pt x="178" y="515"/>
                  </a:cubicBezTo>
                  <a:cubicBezTo>
                    <a:pt x="178" y="516"/>
                    <a:pt x="178" y="516"/>
                    <a:pt x="178" y="516"/>
                  </a:cubicBezTo>
                  <a:cubicBezTo>
                    <a:pt x="180" y="517"/>
                    <a:pt x="181" y="518"/>
                    <a:pt x="181" y="520"/>
                  </a:cubicBezTo>
                  <a:cubicBezTo>
                    <a:pt x="182" y="525"/>
                    <a:pt x="187" y="526"/>
                    <a:pt x="189" y="526"/>
                  </a:cubicBezTo>
                  <a:cubicBezTo>
                    <a:pt x="189" y="526"/>
                    <a:pt x="189" y="526"/>
                    <a:pt x="189" y="526"/>
                  </a:cubicBezTo>
                  <a:cubicBezTo>
                    <a:pt x="191" y="526"/>
                    <a:pt x="192" y="527"/>
                    <a:pt x="193" y="527"/>
                  </a:cubicBezTo>
                  <a:cubicBezTo>
                    <a:pt x="194" y="528"/>
                    <a:pt x="194" y="528"/>
                    <a:pt x="194" y="528"/>
                  </a:cubicBezTo>
                  <a:cubicBezTo>
                    <a:pt x="194" y="529"/>
                    <a:pt x="195" y="530"/>
                    <a:pt x="196" y="530"/>
                  </a:cubicBezTo>
                  <a:cubicBezTo>
                    <a:pt x="196" y="531"/>
                    <a:pt x="196" y="531"/>
                    <a:pt x="197" y="532"/>
                  </a:cubicBezTo>
                  <a:cubicBezTo>
                    <a:pt x="197" y="533"/>
                    <a:pt x="197" y="533"/>
                    <a:pt x="197" y="533"/>
                  </a:cubicBezTo>
                  <a:cubicBezTo>
                    <a:pt x="196" y="535"/>
                    <a:pt x="195" y="536"/>
                    <a:pt x="195" y="537"/>
                  </a:cubicBezTo>
                  <a:cubicBezTo>
                    <a:pt x="195" y="539"/>
                    <a:pt x="196" y="540"/>
                    <a:pt x="198" y="541"/>
                  </a:cubicBezTo>
                  <a:cubicBezTo>
                    <a:pt x="198" y="541"/>
                    <a:pt x="198" y="541"/>
                    <a:pt x="198" y="541"/>
                  </a:cubicBezTo>
                  <a:cubicBezTo>
                    <a:pt x="199" y="542"/>
                    <a:pt x="200" y="543"/>
                    <a:pt x="200" y="544"/>
                  </a:cubicBezTo>
                  <a:cubicBezTo>
                    <a:pt x="200" y="548"/>
                    <a:pt x="198" y="551"/>
                    <a:pt x="194" y="553"/>
                  </a:cubicBezTo>
                  <a:cubicBezTo>
                    <a:pt x="190" y="554"/>
                    <a:pt x="187" y="557"/>
                    <a:pt x="187" y="561"/>
                  </a:cubicBezTo>
                  <a:cubicBezTo>
                    <a:pt x="187" y="565"/>
                    <a:pt x="184" y="568"/>
                    <a:pt x="182" y="570"/>
                  </a:cubicBezTo>
                  <a:cubicBezTo>
                    <a:pt x="181" y="571"/>
                    <a:pt x="181" y="571"/>
                    <a:pt x="181" y="571"/>
                  </a:cubicBezTo>
                  <a:cubicBezTo>
                    <a:pt x="180" y="572"/>
                    <a:pt x="180" y="574"/>
                    <a:pt x="181" y="576"/>
                  </a:cubicBezTo>
                  <a:cubicBezTo>
                    <a:pt x="181" y="576"/>
                    <a:pt x="181" y="576"/>
                    <a:pt x="181" y="576"/>
                  </a:cubicBezTo>
                  <a:cubicBezTo>
                    <a:pt x="181" y="581"/>
                    <a:pt x="180" y="585"/>
                    <a:pt x="178" y="588"/>
                  </a:cubicBezTo>
                  <a:cubicBezTo>
                    <a:pt x="176" y="591"/>
                    <a:pt x="174" y="594"/>
                    <a:pt x="171" y="596"/>
                  </a:cubicBezTo>
                  <a:cubicBezTo>
                    <a:pt x="168" y="600"/>
                    <a:pt x="166" y="603"/>
                    <a:pt x="166" y="608"/>
                  </a:cubicBezTo>
                  <a:cubicBezTo>
                    <a:pt x="165" y="609"/>
                    <a:pt x="165" y="610"/>
                    <a:pt x="165" y="611"/>
                  </a:cubicBezTo>
                  <a:cubicBezTo>
                    <a:pt x="162" y="614"/>
                    <a:pt x="160" y="617"/>
                    <a:pt x="161" y="621"/>
                  </a:cubicBezTo>
                  <a:cubicBezTo>
                    <a:pt x="160" y="621"/>
                    <a:pt x="160" y="621"/>
                    <a:pt x="160" y="621"/>
                  </a:cubicBezTo>
                  <a:cubicBezTo>
                    <a:pt x="156" y="621"/>
                    <a:pt x="156" y="621"/>
                    <a:pt x="156" y="621"/>
                  </a:cubicBezTo>
                  <a:cubicBezTo>
                    <a:pt x="156" y="621"/>
                    <a:pt x="156" y="621"/>
                    <a:pt x="156" y="621"/>
                  </a:cubicBezTo>
                  <a:cubicBezTo>
                    <a:pt x="151" y="622"/>
                    <a:pt x="149" y="626"/>
                    <a:pt x="149" y="631"/>
                  </a:cubicBezTo>
                  <a:cubicBezTo>
                    <a:pt x="148" y="642"/>
                    <a:pt x="152" y="652"/>
                    <a:pt x="161" y="659"/>
                  </a:cubicBezTo>
                  <a:cubicBezTo>
                    <a:pt x="163" y="661"/>
                    <a:pt x="165" y="663"/>
                    <a:pt x="166" y="665"/>
                  </a:cubicBezTo>
                  <a:cubicBezTo>
                    <a:pt x="166" y="666"/>
                    <a:pt x="166" y="666"/>
                    <a:pt x="166" y="666"/>
                  </a:cubicBezTo>
                  <a:cubicBezTo>
                    <a:pt x="167" y="668"/>
                    <a:pt x="168" y="670"/>
                    <a:pt x="169" y="672"/>
                  </a:cubicBezTo>
                  <a:cubicBezTo>
                    <a:pt x="170" y="672"/>
                    <a:pt x="170" y="673"/>
                    <a:pt x="170" y="673"/>
                  </a:cubicBezTo>
                  <a:cubicBezTo>
                    <a:pt x="168" y="676"/>
                    <a:pt x="169" y="679"/>
                    <a:pt x="171" y="681"/>
                  </a:cubicBezTo>
                  <a:cubicBezTo>
                    <a:pt x="171" y="681"/>
                    <a:pt x="171" y="681"/>
                    <a:pt x="171" y="681"/>
                  </a:cubicBezTo>
                  <a:cubicBezTo>
                    <a:pt x="174" y="685"/>
                    <a:pt x="177" y="687"/>
                    <a:pt x="180" y="687"/>
                  </a:cubicBezTo>
                  <a:cubicBezTo>
                    <a:pt x="181" y="687"/>
                    <a:pt x="182" y="687"/>
                    <a:pt x="183" y="687"/>
                  </a:cubicBezTo>
                  <a:cubicBezTo>
                    <a:pt x="184" y="686"/>
                    <a:pt x="184" y="686"/>
                    <a:pt x="184" y="686"/>
                  </a:cubicBezTo>
                  <a:cubicBezTo>
                    <a:pt x="185" y="684"/>
                    <a:pt x="184" y="682"/>
                    <a:pt x="184" y="681"/>
                  </a:cubicBezTo>
                  <a:cubicBezTo>
                    <a:pt x="184" y="681"/>
                    <a:pt x="183" y="681"/>
                    <a:pt x="183" y="681"/>
                  </a:cubicBezTo>
                  <a:cubicBezTo>
                    <a:pt x="184" y="679"/>
                    <a:pt x="185" y="675"/>
                    <a:pt x="181" y="672"/>
                  </a:cubicBezTo>
                  <a:cubicBezTo>
                    <a:pt x="181" y="672"/>
                    <a:pt x="181" y="672"/>
                    <a:pt x="181" y="671"/>
                  </a:cubicBezTo>
                  <a:cubicBezTo>
                    <a:pt x="180" y="667"/>
                    <a:pt x="179" y="664"/>
                    <a:pt x="178" y="660"/>
                  </a:cubicBezTo>
                  <a:cubicBezTo>
                    <a:pt x="177" y="658"/>
                    <a:pt x="177" y="658"/>
                    <a:pt x="177" y="658"/>
                  </a:cubicBezTo>
                  <a:cubicBezTo>
                    <a:pt x="177" y="657"/>
                    <a:pt x="177" y="656"/>
                    <a:pt x="178" y="655"/>
                  </a:cubicBezTo>
                  <a:cubicBezTo>
                    <a:pt x="179" y="654"/>
                    <a:pt x="180" y="654"/>
                    <a:pt x="181" y="653"/>
                  </a:cubicBezTo>
                  <a:cubicBezTo>
                    <a:pt x="182" y="652"/>
                    <a:pt x="183" y="652"/>
                    <a:pt x="184" y="651"/>
                  </a:cubicBezTo>
                  <a:cubicBezTo>
                    <a:pt x="186" y="653"/>
                    <a:pt x="188" y="654"/>
                    <a:pt x="190" y="655"/>
                  </a:cubicBezTo>
                  <a:cubicBezTo>
                    <a:pt x="191" y="656"/>
                    <a:pt x="192" y="656"/>
                    <a:pt x="193" y="657"/>
                  </a:cubicBezTo>
                  <a:cubicBezTo>
                    <a:pt x="194" y="658"/>
                    <a:pt x="196" y="659"/>
                    <a:pt x="197" y="660"/>
                  </a:cubicBezTo>
                  <a:cubicBezTo>
                    <a:pt x="201" y="662"/>
                    <a:pt x="204" y="664"/>
                    <a:pt x="205" y="668"/>
                  </a:cubicBezTo>
                  <a:cubicBezTo>
                    <a:pt x="206" y="669"/>
                    <a:pt x="206" y="670"/>
                    <a:pt x="207" y="670"/>
                  </a:cubicBezTo>
                  <a:cubicBezTo>
                    <a:pt x="211" y="674"/>
                    <a:pt x="215" y="677"/>
                    <a:pt x="220" y="679"/>
                  </a:cubicBezTo>
                  <a:cubicBezTo>
                    <a:pt x="222" y="680"/>
                    <a:pt x="222" y="680"/>
                    <a:pt x="222" y="680"/>
                  </a:cubicBezTo>
                  <a:cubicBezTo>
                    <a:pt x="222" y="680"/>
                    <a:pt x="223" y="680"/>
                    <a:pt x="224" y="680"/>
                  </a:cubicBezTo>
                  <a:cubicBezTo>
                    <a:pt x="226" y="680"/>
                    <a:pt x="227" y="680"/>
                    <a:pt x="228" y="679"/>
                  </a:cubicBezTo>
                  <a:cubicBezTo>
                    <a:pt x="231" y="677"/>
                    <a:pt x="232" y="675"/>
                    <a:pt x="231" y="671"/>
                  </a:cubicBezTo>
                  <a:cubicBezTo>
                    <a:pt x="231" y="668"/>
                    <a:pt x="231" y="665"/>
                    <a:pt x="232" y="662"/>
                  </a:cubicBezTo>
                  <a:cubicBezTo>
                    <a:pt x="232" y="661"/>
                    <a:pt x="232" y="661"/>
                    <a:pt x="232" y="661"/>
                  </a:cubicBezTo>
                  <a:cubicBezTo>
                    <a:pt x="232" y="656"/>
                    <a:pt x="232" y="654"/>
                    <a:pt x="228" y="652"/>
                  </a:cubicBezTo>
                  <a:cubicBezTo>
                    <a:pt x="227" y="651"/>
                    <a:pt x="226" y="651"/>
                    <a:pt x="226" y="650"/>
                  </a:cubicBezTo>
                  <a:cubicBezTo>
                    <a:pt x="226" y="651"/>
                    <a:pt x="228" y="651"/>
                    <a:pt x="229" y="652"/>
                  </a:cubicBezTo>
                  <a:cubicBezTo>
                    <a:pt x="230" y="653"/>
                    <a:pt x="230" y="653"/>
                    <a:pt x="230" y="653"/>
                  </a:cubicBezTo>
                  <a:cubicBezTo>
                    <a:pt x="232" y="653"/>
                    <a:pt x="234" y="654"/>
                    <a:pt x="236" y="654"/>
                  </a:cubicBezTo>
                  <a:cubicBezTo>
                    <a:pt x="237" y="654"/>
                    <a:pt x="238" y="654"/>
                    <a:pt x="239" y="654"/>
                  </a:cubicBezTo>
                  <a:cubicBezTo>
                    <a:pt x="239" y="656"/>
                    <a:pt x="240" y="657"/>
                    <a:pt x="241" y="658"/>
                  </a:cubicBezTo>
                  <a:cubicBezTo>
                    <a:pt x="243" y="662"/>
                    <a:pt x="246" y="663"/>
                    <a:pt x="249" y="665"/>
                  </a:cubicBezTo>
                  <a:cubicBezTo>
                    <a:pt x="250" y="665"/>
                    <a:pt x="250" y="665"/>
                    <a:pt x="250" y="665"/>
                  </a:cubicBezTo>
                  <a:cubicBezTo>
                    <a:pt x="251" y="665"/>
                    <a:pt x="252" y="666"/>
                    <a:pt x="253" y="666"/>
                  </a:cubicBezTo>
                  <a:cubicBezTo>
                    <a:pt x="253" y="666"/>
                    <a:pt x="254" y="665"/>
                    <a:pt x="255" y="664"/>
                  </a:cubicBezTo>
                  <a:cubicBezTo>
                    <a:pt x="256" y="665"/>
                    <a:pt x="256" y="665"/>
                    <a:pt x="257" y="665"/>
                  </a:cubicBezTo>
                  <a:cubicBezTo>
                    <a:pt x="258" y="665"/>
                    <a:pt x="258" y="665"/>
                    <a:pt x="258" y="665"/>
                  </a:cubicBezTo>
                  <a:cubicBezTo>
                    <a:pt x="259" y="665"/>
                    <a:pt x="259" y="665"/>
                    <a:pt x="260" y="665"/>
                  </a:cubicBezTo>
                  <a:cubicBezTo>
                    <a:pt x="265" y="665"/>
                    <a:pt x="265" y="665"/>
                    <a:pt x="265" y="665"/>
                  </a:cubicBezTo>
                  <a:cubicBezTo>
                    <a:pt x="266" y="665"/>
                    <a:pt x="266" y="665"/>
                    <a:pt x="266" y="665"/>
                  </a:cubicBezTo>
                  <a:cubicBezTo>
                    <a:pt x="268" y="664"/>
                    <a:pt x="270" y="662"/>
                    <a:pt x="272" y="661"/>
                  </a:cubicBezTo>
                  <a:cubicBezTo>
                    <a:pt x="274" y="660"/>
                    <a:pt x="275" y="659"/>
                    <a:pt x="276" y="659"/>
                  </a:cubicBezTo>
                  <a:cubicBezTo>
                    <a:pt x="278" y="658"/>
                    <a:pt x="280" y="657"/>
                    <a:pt x="280" y="655"/>
                  </a:cubicBezTo>
                  <a:cubicBezTo>
                    <a:pt x="280" y="655"/>
                    <a:pt x="280" y="654"/>
                    <a:pt x="280" y="653"/>
                  </a:cubicBezTo>
                  <a:cubicBezTo>
                    <a:pt x="281" y="653"/>
                    <a:pt x="281" y="653"/>
                    <a:pt x="281" y="652"/>
                  </a:cubicBezTo>
                  <a:cubicBezTo>
                    <a:pt x="281" y="652"/>
                    <a:pt x="282" y="652"/>
                    <a:pt x="282" y="652"/>
                  </a:cubicBezTo>
                  <a:cubicBezTo>
                    <a:pt x="283" y="652"/>
                    <a:pt x="285" y="652"/>
                    <a:pt x="286" y="650"/>
                  </a:cubicBezTo>
                  <a:cubicBezTo>
                    <a:pt x="288" y="649"/>
                    <a:pt x="289" y="648"/>
                    <a:pt x="291" y="648"/>
                  </a:cubicBezTo>
                  <a:cubicBezTo>
                    <a:pt x="292" y="648"/>
                    <a:pt x="293" y="648"/>
                    <a:pt x="295" y="649"/>
                  </a:cubicBezTo>
                  <a:cubicBezTo>
                    <a:pt x="296" y="649"/>
                    <a:pt x="297" y="649"/>
                    <a:pt x="298" y="649"/>
                  </a:cubicBezTo>
                  <a:cubicBezTo>
                    <a:pt x="300" y="649"/>
                    <a:pt x="301" y="648"/>
                    <a:pt x="302" y="646"/>
                  </a:cubicBezTo>
                  <a:cubicBezTo>
                    <a:pt x="302" y="646"/>
                    <a:pt x="303" y="645"/>
                    <a:pt x="303" y="645"/>
                  </a:cubicBezTo>
                  <a:cubicBezTo>
                    <a:pt x="304" y="644"/>
                    <a:pt x="306" y="642"/>
                    <a:pt x="304" y="639"/>
                  </a:cubicBezTo>
                  <a:cubicBezTo>
                    <a:pt x="304" y="637"/>
                    <a:pt x="303" y="636"/>
                    <a:pt x="303" y="634"/>
                  </a:cubicBezTo>
                  <a:cubicBezTo>
                    <a:pt x="304" y="635"/>
                    <a:pt x="306" y="635"/>
                    <a:pt x="307" y="635"/>
                  </a:cubicBezTo>
                  <a:cubicBezTo>
                    <a:pt x="308" y="635"/>
                    <a:pt x="308" y="635"/>
                    <a:pt x="309" y="634"/>
                  </a:cubicBezTo>
                  <a:cubicBezTo>
                    <a:pt x="312" y="633"/>
                    <a:pt x="314" y="633"/>
                    <a:pt x="316" y="633"/>
                  </a:cubicBezTo>
                  <a:cubicBezTo>
                    <a:pt x="317" y="633"/>
                    <a:pt x="318" y="633"/>
                    <a:pt x="320" y="633"/>
                  </a:cubicBezTo>
                  <a:cubicBezTo>
                    <a:pt x="320" y="633"/>
                    <a:pt x="321" y="634"/>
                    <a:pt x="321" y="634"/>
                  </a:cubicBezTo>
                  <a:cubicBezTo>
                    <a:pt x="322" y="634"/>
                    <a:pt x="322" y="633"/>
                    <a:pt x="323" y="633"/>
                  </a:cubicBezTo>
                  <a:cubicBezTo>
                    <a:pt x="323" y="633"/>
                    <a:pt x="324" y="633"/>
                    <a:pt x="324" y="633"/>
                  </a:cubicBezTo>
                  <a:cubicBezTo>
                    <a:pt x="325" y="633"/>
                    <a:pt x="325" y="633"/>
                    <a:pt x="325" y="633"/>
                  </a:cubicBezTo>
                  <a:cubicBezTo>
                    <a:pt x="325" y="633"/>
                    <a:pt x="325" y="633"/>
                    <a:pt x="325" y="633"/>
                  </a:cubicBezTo>
                  <a:cubicBezTo>
                    <a:pt x="324" y="635"/>
                    <a:pt x="323" y="636"/>
                    <a:pt x="323" y="638"/>
                  </a:cubicBezTo>
                  <a:cubicBezTo>
                    <a:pt x="322" y="639"/>
                    <a:pt x="322" y="639"/>
                    <a:pt x="322" y="640"/>
                  </a:cubicBezTo>
                  <a:cubicBezTo>
                    <a:pt x="322" y="640"/>
                    <a:pt x="322" y="640"/>
                    <a:pt x="321" y="640"/>
                  </a:cubicBezTo>
                  <a:cubicBezTo>
                    <a:pt x="318" y="640"/>
                    <a:pt x="317" y="642"/>
                    <a:pt x="316" y="644"/>
                  </a:cubicBezTo>
                  <a:cubicBezTo>
                    <a:pt x="315" y="645"/>
                    <a:pt x="315" y="645"/>
                    <a:pt x="315" y="645"/>
                  </a:cubicBezTo>
                  <a:cubicBezTo>
                    <a:pt x="313" y="649"/>
                    <a:pt x="311" y="654"/>
                    <a:pt x="311" y="660"/>
                  </a:cubicBezTo>
                  <a:cubicBezTo>
                    <a:pt x="311" y="663"/>
                    <a:pt x="310" y="665"/>
                    <a:pt x="307" y="667"/>
                  </a:cubicBezTo>
                  <a:cubicBezTo>
                    <a:pt x="304" y="670"/>
                    <a:pt x="303" y="673"/>
                    <a:pt x="301" y="676"/>
                  </a:cubicBezTo>
                  <a:cubicBezTo>
                    <a:pt x="300" y="678"/>
                    <a:pt x="300" y="680"/>
                    <a:pt x="299" y="681"/>
                  </a:cubicBezTo>
                  <a:cubicBezTo>
                    <a:pt x="298" y="682"/>
                    <a:pt x="298" y="684"/>
                    <a:pt x="298" y="685"/>
                  </a:cubicBezTo>
                  <a:cubicBezTo>
                    <a:pt x="298" y="685"/>
                    <a:pt x="298" y="685"/>
                    <a:pt x="298" y="685"/>
                  </a:cubicBezTo>
                  <a:cubicBezTo>
                    <a:pt x="298" y="691"/>
                    <a:pt x="297" y="695"/>
                    <a:pt x="294" y="700"/>
                  </a:cubicBezTo>
                  <a:cubicBezTo>
                    <a:pt x="291" y="705"/>
                    <a:pt x="291" y="706"/>
                    <a:pt x="295" y="710"/>
                  </a:cubicBezTo>
                  <a:cubicBezTo>
                    <a:pt x="295" y="710"/>
                    <a:pt x="296" y="710"/>
                    <a:pt x="296" y="711"/>
                  </a:cubicBezTo>
                  <a:cubicBezTo>
                    <a:pt x="298" y="713"/>
                    <a:pt x="300" y="716"/>
                    <a:pt x="302" y="718"/>
                  </a:cubicBezTo>
                  <a:cubicBezTo>
                    <a:pt x="303" y="719"/>
                    <a:pt x="303" y="719"/>
                    <a:pt x="303" y="719"/>
                  </a:cubicBezTo>
                  <a:cubicBezTo>
                    <a:pt x="304" y="721"/>
                    <a:pt x="306" y="723"/>
                    <a:pt x="307" y="725"/>
                  </a:cubicBezTo>
                  <a:cubicBezTo>
                    <a:pt x="307" y="726"/>
                    <a:pt x="307" y="726"/>
                    <a:pt x="307" y="726"/>
                  </a:cubicBezTo>
                  <a:cubicBezTo>
                    <a:pt x="308" y="728"/>
                    <a:pt x="309" y="729"/>
                    <a:pt x="310" y="730"/>
                  </a:cubicBezTo>
                  <a:cubicBezTo>
                    <a:pt x="311" y="732"/>
                    <a:pt x="313" y="734"/>
                    <a:pt x="312" y="736"/>
                  </a:cubicBezTo>
                  <a:cubicBezTo>
                    <a:pt x="312" y="741"/>
                    <a:pt x="314" y="744"/>
                    <a:pt x="315" y="747"/>
                  </a:cubicBezTo>
                  <a:cubicBezTo>
                    <a:pt x="316" y="748"/>
                    <a:pt x="316" y="749"/>
                    <a:pt x="317" y="749"/>
                  </a:cubicBezTo>
                  <a:cubicBezTo>
                    <a:pt x="318" y="750"/>
                    <a:pt x="318" y="751"/>
                    <a:pt x="319" y="752"/>
                  </a:cubicBezTo>
                  <a:cubicBezTo>
                    <a:pt x="321" y="756"/>
                    <a:pt x="322" y="758"/>
                    <a:pt x="326" y="758"/>
                  </a:cubicBezTo>
                  <a:cubicBezTo>
                    <a:pt x="327" y="758"/>
                    <a:pt x="327" y="758"/>
                    <a:pt x="328" y="758"/>
                  </a:cubicBezTo>
                  <a:cubicBezTo>
                    <a:pt x="327" y="759"/>
                    <a:pt x="327" y="759"/>
                    <a:pt x="327" y="760"/>
                  </a:cubicBezTo>
                  <a:cubicBezTo>
                    <a:pt x="327" y="761"/>
                    <a:pt x="326" y="762"/>
                    <a:pt x="326" y="764"/>
                  </a:cubicBezTo>
                  <a:cubicBezTo>
                    <a:pt x="326" y="771"/>
                    <a:pt x="330" y="776"/>
                    <a:pt x="332" y="779"/>
                  </a:cubicBezTo>
                  <a:cubicBezTo>
                    <a:pt x="333" y="780"/>
                    <a:pt x="334" y="781"/>
                    <a:pt x="336" y="781"/>
                  </a:cubicBezTo>
                  <a:cubicBezTo>
                    <a:pt x="336" y="781"/>
                    <a:pt x="336" y="781"/>
                    <a:pt x="336" y="781"/>
                  </a:cubicBezTo>
                  <a:cubicBezTo>
                    <a:pt x="338" y="781"/>
                    <a:pt x="340" y="781"/>
                    <a:pt x="340" y="779"/>
                  </a:cubicBezTo>
                  <a:cubicBezTo>
                    <a:pt x="341" y="779"/>
                    <a:pt x="341" y="778"/>
                    <a:pt x="341" y="777"/>
                  </a:cubicBezTo>
                  <a:cubicBezTo>
                    <a:pt x="342" y="777"/>
                    <a:pt x="343" y="776"/>
                    <a:pt x="343" y="773"/>
                  </a:cubicBezTo>
                  <a:cubicBezTo>
                    <a:pt x="343" y="773"/>
                    <a:pt x="343" y="773"/>
                    <a:pt x="344" y="772"/>
                  </a:cubicBezTo>
                  <a:cubicBezTo>
                    <a:pt x="344" y="772"/>
                    <a:pt x="344" y="772"/>
                    <a:pt x="344" y="772"/>
                  </a:cubicBezTo>
                  <a:cubicBezTo>
                    <a:pt x="347" y="768"/>
                    <a:pt x="350" y="764"/>
                    <a:pt x="351" y="760"/>
                  </a:cubicBezTo>
                  <a:cubicBezTo>
                    <a:pt x="351" y="760"/>
                    <a:pt x="352" y="761"/>
                    <a:pt x="352" y="761"/>
                  </a:cubicBezTo>
                  <a:cubicBezTo>
                    <a:pt x="353" y="763"/>
                    <a:pt x="354" y="765"/>
                    <a:pt x="357" y="765"/>
                  </a:cubicBezTo>
                  <a:cubicBezTo>
                    <a:pt x="357" y="765"/>
                    <a:pt x="357" y="765"/>
                    <a:pt x="358" y="764"/>
                  </a:cubicBezTo>
                  <a:cubicBezTo>
                    <a:pt x="358" y="764"/>
                    <a:pt x="358" y="764"/>
                    <a:pt x="358" y="764"/>
                  </a:cubicBezTo>
                  <a:cubicBezTo>
                    <a:pt x="360" y="764"/>
                    <a:pt x="363" y="764"/>
                    <a:pt x="364" y="761"/>
                  </a:cubicBezTo>
                  <a:cubicBezTo>
                    <a:pt x="364" y="760"/>
                    <a:pt x="364" y="760"/>
                    <a:pt x="364" y="760"/>
                  </a:cubicBezTo>
                  <a:cubicBezTo>
                    <a:pt x="364" y="759"/>
                    <a:pt x="364" y="759"/>
                    <a:pt x="365" y="759"/>
                  </a:cubicBezTo>
                  <a:cubicBezTo>
                    <a:pt x="365" y="759"/>
                    <a:pt x="365" y="760"/>
                    <a:pt x="366" y="761"/>
                  </a:cubicBezTo>
                  <a:cubicBezTo>
                    <a:pt x="366" y="763"/>
                    <a:pt x="367" y="764"/>
                    <a:pt x="368" y="765"/>
                  </a:cubicBezTo>
                  <a:cubicBezTo>
                    <a:pt x="368" y="766"/>
                    <a:pt x="369" y="767"/>
                    <a:pt x="368" y="768"/>
                  </a:cubicBezTo>
                  <a:cubicBezTo>
                    <a:pt x="368" y="769"/>
                    <a:pt x="368" y="770"/>
                    <a:pt x="367" y="770"/>
                  </a:cubicBezTo>
                  <a:cubicBezTo>
                    <a:pt x="363" y="772"/>
                    <a:pt x="360" y="775"/>
                    <a:pt x="359" y="779"/>
                  </a:cubicBezTo>
                  <a:cubicBezTo>
                    <a:pt x="359" y="782"/>
                    <a:pt x="360" y="786"/>
                    <a:pt x="362" y="789"/>
                  </a:cubicBezTo>
                  <a:cubicBezTo>
                    <a:pt x="363" y="789"/>
                    <a:pt x="363" y="790"/>
                    <a:pt x="363" y="790"/>
                  </a:cubicBezTo>
                  <a:cubicBezTo>
                    <a:pt x="363" y="790"/>
                    <a:pt x="362" y="790"/>
                    <a:pt x="362" y="790"/>
                  </a:cubicBezTo>
                  <a:cubicBezTo>
                    <a:pt x="359" y="791"/>
                    <a:pt x="356" y="792"/>
                    <a:pt x="354" y="793"/>
                  </a:cubicBezTo>
                  <a:cubicBezTo>
                    <a:pt x="352" y="794"/>
                    <a:pt x="351" y="795"/>
                    <a:pt x="349" y="795"/>
                  </a:cubicBezTo>
                  <a:cubicBezTo>
                    <a:pt x="348" y="795"/>
                    <a:pt x="347" y="796"/>
                    <a:pt x="347" y="798"/>
                  </a:cubicBezTo>
                  <a:cubicBezTo>
                    <a:pt x="347" y="804"/>
                    <a:pt x="347" y="804"/>
                    <a:pt x="347" y="804"/>
                  </a:cubicBezTo>
                  <a:cubicBezTo>
                    <a:pt x="346" y="808"/>
                    <a:pt x="346" y="813"/>
                    <a:pt x="346" y="817"/>
                  </a:cubicBezTo>
                  <a:cubicBezTo>
                    <a:pt x="346" y="818"/>
                    <a:pt x="346" y="818"/>
                    <a:pt x="346" y="818"/>
                  </a:cubicBezTo>
                  <a:cubicBezTo>
                    <a:pt x="346" y="825"/>
                    <a:pt x="349" y="829"/>
                    <a:pt x="355" y="830"/>
                  </a:cubicBezTo>
                  <a:cubicBezTo>
                    <a:pt x="352" y="834"/>
                    <a:pt x="350" y="838"/>
                    <a:pt x="348" y="841"/>
                  </a:cubicBezTo>
                  <a:cubicBezTo>
                    <a:pt x="347" y="842"/>
                    <a:pt x="347" y="842"/>
                    <a:pt x="347" y="842"/>
                  </a:cubicBezTo>
                  <a:cubicBezTo>
                    <a:pt x="347" y="843"/>
                    <a:pt x="347" y="843"/>
                    <a:pt x="347" y="843"/>
                  </a:cubicBezTo>
                  <a:cubicBezTo>
                    <a:pt x="347" y="843"/>
                    <a:pt x="347" y="844"/>
                    <a:pt x="347" y="844"/>
                  </a:cubicBezTo>
                  <a:cubicBezTo>
                    <a:pt x="343" y="848"/>
                    <a:pt x="340" y="856"/>
                    <a:pt x="343" y="860"/>
                  </a:cubicBezTo>
                  <a:cubicBezTo>
                    <a:pt x="345" y="862"/>
                    <a:pt x="346" y="864"/>
                    <a:pt x="346" y="867"/>
                  </a:cubicBezTo>
                  <a:cubicBezTo>
                    <a:pt x="347" y="868"/>
                    <a:pt x="347" y="870"/>
                    <a:pt x="348" y="871"/>
                  </a:cubicBezTo>
                  <a:cubicBezTo>
                    <a:pt x="347" y="871"/>
                    <a:pt x="346" y="872"/>
                    <a:pt x="344" y="873"/>
                  </a:cubicBezTo>
                  <a:cubicBezTo>
                    <a:pt x="342" y="874"/>
                    <a:pt x="340" y="875"/>
                    <a:pt x="338" y="877"/>
                  </a:cubicBezTo>
                  <a:cubicBezTo>
                    <a:pt x="336" y="877"/>
                    <a:pt x="336" y="877"/>
                    <a:pt x="336" y="877"/>
                  </a:cubicBezTo>
                  <a:cubicBezTo>
                    <a:pt x="334" y="879"/>
                    <a:pt x="331" y="882"/>
                    <a:pt x="335" y="886"/>
                  </a:cubicBezTo>
                  <a:cubicBezTo>
                    <a:pt x="336" y="888"/>
                    <a:pt x="337" y="889"/>
                    <a:pt x="339" y="891"/>
                  </a:cubicBezTo>
                  <a:cubicBezTo>
                    <a:pt x="341" y="893"/>
                    <a:pt x="342" y="896"/>
                    <a:pt x="342" y="897"/>
                  </a:cubicBezTo>
                  <a:cubicBezTo>
                    <a:pt x="338" y="894"/>
                    <a:pt x="334" y="891"/>
                    <a:pt x="330" y="888"/>
                  </a:cubicBezTo>
                  <a:cubicBezTo>
                    <a:pt x="329" y="887"/>
                    <a:pt x="329" y="887"/>
                    <a:pt x="328" y="886"/>
                  </a:cubicBezTo>
                  <a:cubicBezTo>
                    <a:pt x="327" y="884"/>
                    <a:pt x="326" y="883"/>
                    <a:pt x="323" y="883"/>
                  </a:cubicBezTo>
                  <a:cubicBezTo>
                    <a:pt x="323" y="883"/>
                    <a:pt x="322" y="883"/>
                    <a:pt x="321" y="884"/>
                  </a:cubicBezTo>
                  <a:cubicBezTo>
                    <a:pt x="320" y="884"/>
                    <a:pt x="320" y="884"/>
                    <a:pt x="320" y="884"/>
                  </a:cubicBezTo>
                  <a:cubicBezTo>
                    <a:pt x="316" y="885"/>
                    <a:pt x="312" y="886"/>
                    <a:pt x="308" y="889"/>
                  </a:cubicBezTo>
                  <a:cubicBezTo>
                    <a:pt x="305" y="890"/>
                    <a:pt x="305" y="890"/>
                    <a:pt x="305" y="890"/>
                  </a:cubicBezTo>
                  <a:cubicBezTo>
                    <a:pt x="303" y="891"/>
                    <a:pt x="300" y="892"/>
                    <a:pt x="298" y="892"/>
                  </a:cubicBezTo>
                  <a:cubicBezTo>
                    <a:pt x="296" y="893"/>
                    <a:pt x="295" y="893"/>
                    <a:pt x="294" y="893"/>
                  </a:cubicBezTo>
                  <a:cubicBezTo>
                    <a:pt x="292" y="893"/>
                    <a:pt x="291" y="893"/>
                    <a:pt x="290" y="892"/>
                  </a:cubicBezTo>
                  <a:cubicBezTo>
                    <a:pt x="288" y="890"/>
                    <a:pt x="285" y="889"/>
                    <a:pt x="283" y="888"/>
                  </a:cubicBezTo>
                  <a:cubicBezTo>
                    <a:pt x="281" y="887"/>
                    <a:pt x="279" y="887"/>
                    <a:pt x="278" y="886"/>
                  </a:cubicBezTo>
                  <a:cubicBezTo>
                    <a:pt x="277" y="885"/>
                    <a:pt x="276" y="885"/>
                    <a:pt x="274" y="885"/>
                  </a:cubicBezTo>
                  <a:cubicBezTo>
                    <a:pt x="273" y="885"/>
                    <a:pt x="272" y="886"/>
                    <a:pt x="271" y="887"/>
                  </a:cubicBezTo>
                  <a:cubicBezTo>
                    <a:pt x="269" y="888"/>
                    <a:pt x="269" y="891"/>
                    <a:pt x="272" y="893"/>
                  </a:cubicBezTo>
                  <a:cubicBezTo>
                    <a:pt x="272" y="893"/>
                    <a:pt x="272" y="893"/>
                    <a:pt x="272" y="893"/>
                  </a:cubicBezTo>
                  <a:cubicBezTo>
                    <a:pt x="272" y="893"/>
                    <a:pt x="272" y="893"/>
                    <a:pt x="271" y="893"/>
                  </a:cubicBezTo>
                  <a:cubicBezTo>
                    <a:pt x="270" y="894"/>
                    <a:pt x="269" y="895"/>
                    <a:pt x="267" y="896"/>
                  </a:cubicBezTo>
                  <a:cubicBezTo>
                    <a:pt x="265" y="896"/>
                    <a:pt x="263" y="897"/>
                    <a:pt x="262" y="898"/>
                  </a:cubicBezTo>
                  <a:cubicBezTo>
                    <a:pt x="259" y="900"/>
                    <a:pt x="257" y="901"/>
                    <a:pt x="255" y="902"/>
                  </a:cubicBezTo>
                  <a:cubicBezTo>
                    <a:pt x="256" y="901"/>
                    <a:pt x="257" y="900"/>
                    <a:pt x="257" y="899"/>
                  </a:cubicBezTo>
                  <a:cubicBezTo>
                    <a:pt x="259" y="895"/>
                    <a:pt x="259" y="893"/>
                    <a:pt x="258" y="891"/>
                  </a:cubicBezTo>
                  <a:cubicBezTo>
                    <a:pt x="257" y="889"/>
                    <a:pt x="254" y="889"/>
                    <a:pt x="251" y="889"/>
                  </a:cubicBezTo>
                  <a:cubicBezTo>
                    <a:pt x="250" y="889"/>
                    <a:pt x="250" y="889"/>
                    <a:pt x="250" y="889"/>
                  </a:cubicBezTo>
                  <a:cubicBezTo>
                    <a:pt x="250" y="889"/>
                    <a:pt x="249" y="889"/>
                    <a:pt x="249" y="889"/>
                  </a:cubicBezTo>
                  <a:cubicBezTo>
                    <a:pt x="248" y="889"/>
                    <a:pt x="247" y="890"/>
                    <a:pt x="246" y="890"/>
                  </a:cubicBezTo>
                  <a:cubicBezTo>
                    <a:pt x="246" y="890"/>
                    <a:pt x="246" y="890"/>
                    <a:pt x="246" y="890"/>
                  </a:cubicBezTo>
                  <a:cubicBezTo>
                    <a:pt x="245" y="891"/>
                    <a:pt x="245" y="891"/>
                    <a:pt x="244" y="891"/>
                  </a:cubicBezTo>
                  <a:cubicBezTo>
                    <a:pt x="244" y="891"/>
                    <a:pt x="244" y="890"/>
                    <a:pt x="243" y="890"/>
                  </a:cubicBezTo>
                  <a:cubicBezTo>
                    <a:pt x="243" y="889"/>
                    <a:pt x="243" y="889"/>
                    <a:pt x="243" y="889"/>
                  </a:cubicBezTo>
                  <a:cubicBezTo>
                    <a:pt x="243" y="889"/>
                    <a:pt x="243" y="889"/>
                    <a:pt x="243" y="889"/>
                  </a:cubicBezTo>
                  <a:cubicBezTo>
                    <a:pt x="242" y="886"/>
                    <a:pt x="241" y="884"/>
                    <a:pt x="239" y="883"/>
                  </a:cubicBezTo>
                  <a:cubicBezTo>
                    <a:pt x="238" y="882"/>
                    <a:pt x="238" y="881"/>
                    <a:pt x="238" y="881"/>
                  </a:cubicBezTo>
                  <a:cubicBezTo>
                    <a:pt x="239" y="876"/>
                    <a:pt x="235" y="874"/>
                    <a:pt x="232" y="874"/>
                  </a:cubicBezTo>
                  <a:cubicBezTo>
                    <a:pt x="230" y="873"/>
                    <a:pt x="227" y="872"/>
                    <a:pt x="224" y="872"/>
                  </a:cubicBezTo>
                  <a:cubicBezTo>
                    <a:pt x="221" y="872"/>
                    <a:pt x="217" y="873"/>
                    <a:pt x="214" y="873"/>
                  </a:cubicBezTo>
                  <a:cubicBezTo>
                    <a:pt x="213" y="874"/>
                    <a:pt x="212" y="874"/>
                    <a:pt x="211" y="874"/>
                  </a:cubicBezTo>
                  <a:cubicBezTo>
                    <a:pt x="209" y="874"/>
                    <a:pt x="207" y="875"/>
                    <a:pt x="206" y="877"/>
                  </a:cubicBezTo>
                  <a:cubicBezTo>
                    <a:pt x="205" y="878"/>
                    <a:pt x="205" y="880"/>
                    <a:pt x="206" y="881"/>
                  </a:cubicBezTo>
                  <a:cubicBezTo>
                    <a:pt x="207" y="884"/>
                    <a:pt x="206" y="885"/>
                    <a:pt x="205" y="888"/>
                  </a:cubicBezTo>
                  <a:cubicBezTo>
                    <a:pt x="204" y="888"/>
                    <a:pt x="204" y="888"/>
                    <a:pt x="204" y="888"/>
                  </a:cubicBezTo>
                  <a:cubicBezTo>
                    <a:pt x="204" y="889"/>
                    <a:pt x="204" y="889"/>
                    <a:pt x="204" y="889"/>
                  </a:cubicBezTo>
                  <a:cubicBezTo>
                    <a:pt x="204" y="889"/>
                    <a:pt x="203" y="889"/>
                    <a:pt x="203" y="889"/>
                  </a:cubicBezTo>
                  <a:cubicBezTo>
                    <a:pt x="203" y="889"/>
                    <a:pt x="202" y="889"/>
                    <a:pt x="202" y="889"/>
                  </a:cubicBezTo>
                  <a:cubicBezTo>
                    <a:pt x="199" y="889"/>
                    <a:pt x="199" y="889"/>
                    <a:pt x="199" y="889"/>
                  </a:cubicBezTo>
                  <a:cubicBezTo>
                    <a:pt x="198" y="889"/>
                    <a:pt x="198" y="889"/>
                    <a:pt x="198" y="889"/>
                  </a:cubicBezTo>
                  <a:cubicBezTo>
                    <a:pt x="198" y="889"/>
                    <a:pt x="198" y="889"/>
                    <a:pt x="198" y="889"/>
                  </a:cubicBezTo>
                  <a:cubicBezTo>
                    <a:pt x="196" y="890"/>
                    <a:pt x="193" y="891"/>
                    <a:pt x="194" y="895"/>
                  </a:cubicBezTo>
                  <a:cubicBezTo>
                    <a:pt x="195" y="897"/>
                    <a:pt x="195" y="900"/>
                    <a:pt x="199" y="901"/>
                  </a:cubicBezTo>
                  <a:cubicBezTo>
                    <a:pt x="200" y="901"/>
                    <a:pt x="200" y="901"/>
                    <a:pt x="201" y="902"/>
                  </a:cubicBezTo>
                  <a:cubicBezTo>
                    <a:pt x="202" y="904"/>
                    <a:pt x="203" y="906"/>
                    <a:pt x="206" y="906"/>
                  </a:cubicBezTo>
                  <a:cubicBezTo>
                    <a:pt x="207" y="906"/>
                    <a:pt x="208" y="906"/>
                    <a:pt x="209" y="906"/>
                  </a:cubicBezTo>
                  <a:cubicBezTo>
                    <a:pt x="209" y="906"/>
                    <a:pt x="209" y="907"/>
                    <a:pt x="209" y="907"/>
                  </a:cubicBezTo>
                  <a:cubicBezTo>
                    <a:pt x="210" y="908"/>
                    <a:pt x="210" y="909"/>
                    <a:pt x="210" y="909"/>
                  </a:cubicBezTo>
                  <a:cubicBezTo>
                    <a:pt x="211" y="911"/>
                    <a:pt x="212" y="914"/>
                    <a:pt x="214" y="915"/>
                  </a:cubicBezTo>
                  <a:cubicBezTo>
                    <a:pt x="216" y="917"/>
                    <a:pt x="216" y="917"/>
                    <a:pt x="216" y="917"/>
                  </a:cubicBezTo>
                  <a:cubicBezTo>
                    <a:pt x="219" y="918"/>
                    <a:pt x="221" y="920"/>
                    <a:pt x="223" y="922"/>
                  </a:cubicBezTo>
                  <a:cubicBezTo>
                    <a:pt x="224" y="922"/>
                    <a:pt x="225" y="923"/>
                    <a:pt x="226" y="923"/>
                  </a:cubicBezTo>
                  <a:cubicBezTo>
                    <a:pt x="226" y="925"/>
                    <a:pt x="226" y="927"/>
                    <a:pt x="227" y="929"/>
                  </a:cubicBezTo>
                  <a:cubicBezTo>
                    <a:pt x="227" y="932"/>
                    <a:pt x="226" y="935"/>
                    <a:pt x="223" y="937"/>
                  </a:cubicBezTo>
                  <a:cubicBezTo>
                    <a:pt x="220" y="939"/>
                    <a:pt x="218" y="941"/>
                    <a:pt x="215" y="944"/>
                  </a:cubicBezTo>
                  <a:cubicBezTo>
                    <a:pt x="214" y="945"/>
                    <a:pt x="214" y="945"/>
                    <a:pt x="214" y="945"/>
                  </a:cubicBezTo>
                  <a:cubicBezTo>
                    <a:pt x="213" y="946"/>
                    <a:pt x="212" y="947"/>
                    <a:pt x="211" y="947"/>
                  </a:cubicBezTo>
                  <a:cubicBezTo>
                    <a:pt x="210" y="947"/>
                    <a:pt x="210" y="947"/>
                    <a:pt x="209" y="947"/>
                  </a:cubicBezTo>
                  <a:cubicBezTo>
                    <a:pt x="209" y="947"/>
                    <a:pt x="209" y="947"/>
                    <a:pt x="209" y="947"/>
                  </a:cubicBezTo>
                  <a:cubicBezTo>
                    <a:pt x="207" y="947"/>
                    <a:pt x="206" y="948"/>
                    <a:pt x="206" y="948"/>
                  </a:cubicBezTo>
                  <a:cubicBezTo>
                    <a:pt x="206" y="948"/>
                    <a:pt x="206" y="948"/>
                    <a:pt x="206" y="949"/>
                  </a:cubicBezTo>
                  <a:cubicBezTo>
                    <a:pt x="201" y="951"/>
                    <a:pt x="198" y="955"/>
                    <a:pt x="195" y="959"/>
                  </a:cubicBezTo>
                  <a:cubicBezTo>
                    <a:pt x="194" y="960"/>
                    <a:pt x="194" y="961"/>
                    <a:pt x="193" y="962"/>
                  </a:cubicBezTo>
                  <a:cubicBezTo>
                    <a:pt x="191" y="964"/>
                    <a:pt x="189" y="967"/>
                    <a:pt x="188" y="971"/>
                  </a:cubicBezTo>
                  <a:cubicBezTo>
                    <a:pt x="188" y="973"/>
                    <a:pt x="188" y="975"/>
                    <a:pt x="190" y="976"/>
                  </a:cubicBezTo>
                  <a:cubicBezTo>
                    <a:pt x="191" y="977"/>
                    <a:pt x="192" y="977"/>
                    <a:pt x="193" y="977"/>
                  </a:cubicBezTo>
                  <a:cubicBezTo>
                    <a:pt x="194" y="977"/>
                    <a:pt x="196" y="977"/>
                    <a:pt x="196" y="976"/>
                  </a:cubicBezTo>
                  <a:cubicBezTo>
                    <a:pt x="197" y="975"/>
                    <a:pt x="197" y="975"/>
                    <a:pt x="199" y="975"/>
                  </a:cubicBezTo>
                  <a:cubicBezTo>
                    <a:pt x="199" y="974"/>
                    <a:pt x="200" y="974"/>
                    <a:pt x="200" y="974"/>
                  </a:cubicBezTo>
                  <a:cubicBezTo>
                    <a:pt x="201" y="974"/>
                    <a:pt x="203" y="974"/>
                    <a:pt x="204" y="973"/>
                  </a:cubicBezTo>
                  <a:cubicBezTo>
                    <a:pt x="206" y="972"/>
                    <a:pt x="207" y="972"/>
                    <a:pt x="207" y="972"/>
                  </a:cubicBezTo>
                  <a:cubicBezTo>
                    <a:pt x="207" y="972"/>
                    <a:pt x="208" y="973"/>
                    <a:pt x="208" y="974"/>
                  </a:cubicBezTo>
                  <a:cubicBezTo>
                    <a:pt x="210" y="977"/>
                    <a:pt x="211" y="977"/>
                    <a:pt x="212" y="977"/>
                  </a:cubicBezTo>
                  <a:cubicBezTo>
                    <a:pt x="213" y="977"/>
                    <a:pt x="214" y="977"/>
                    <a:pt x="215" y="977"/>
                  </a:cubicBezTo>
                  <a:cubicBezTo>
                    <a:pt x="215" y="976"/>
                    <a:pt x="215" y="976"/>
                    <a:pt x="215" y="976"/>
                  </a:cubicBezTo>
                  <a:cubicBezTo>
                    <a:pt x="217" y="975"/>
                    <a:pt x="221" y="973"/>
                    <a:pt x="218" y="968"/>
                  </a:cubicBezTo>
                  <a:cubicBezTo>
                    <a:pt x="218" y="968"/>
                    <a:pt x="218" y="968"/>
                    <a:pt x="219" y="967"/>
                  </a:cubicBezTo>
                  <a:cubicBezTo>
                    <a:pt x="219" y="967"/>
                    <a:pt x="219" y="967"/>
                    <a:pt x="219" y="967"/>
                  </a:cubicBezTo>
                  <a:cubicBezTo>
                    <a:pt x="220" y="966"/>
                    <a:pt x="220" y="966"/>
                    <a:pt x="220" y="966"/>
                  </a:cubicBezTo>
                  <a:cubicBezTo>
                    <a:pt x="220" y="965"/>
                    <a:pt x="220" y="965"/>
                    <a:pt x="220" y="965"/>
                  </a:cubicBezTo>
                  <a:cubicBezTo>
                    <a:pt x="220" y="965"/>
                    <a:pt x="220" y="964"/>
                    <a:pt x="220" y="964"/>
                  </a:cubicBezTo>
                  <a:cubicBezTo>
                    <a:pt x="222" y="964"/>
                    <a:pt x="223" y="963"/>
                    <a:pt x="224" y="962"/>
                  </a:cubicBezTo>
                  <a:cubicBezTo>
                    <a:pt x="225" y="961"/>
                    <a:pt x="227" y="961"/>
                    <a:pt x="228" y="961"/>
                  </a:cubicBezTo>
                  <a:cubicBezTo>
                    <a:pt x="228" y="961"/>
                    <a:pt x="229" y="961"/>
                    <a:pt x="229" y="961"/>
                  </a:cubicBezTo>
                  <a:cubicBezTo>
                    <a:pt x="231" y="961"/>
                    <a:pt x="232" y="960"/>
                    <a:pt x="233" y="959"/>
                  </a:cubicBezTo>
                  <a:cubicBezTo>
                    <a:pt x="235" y="958"/>
                    <a:pt x="238" y="957"/>
                    <a:pt x="240" y="957"/>
                  </a:cubicBezTo>
                  <a:cubicBezTo>
                    <a:pt x="241" y="957"/>
                    <a:pt x="243" y="957"/>
                    <a:pt x="244" y="958"/>
                  </a:cubicBezTo>
                  <a:cubicBezTo>
                    <a:pt x="244" y="958"/>
                    <a:pt x="245" y="958"/>
                    <a:pt x="245" y="958"/>
                  </a:cubicBezTo>
                  <a:cubicBezTo>
                    <a:pt x="245" y="959"/>
                    <a:pt x="245" y="961"/>
                    <a:pt x="246" y="962"/>
                  </a:cubicBezTo>
                  <a:cubicBezTo>
                    <a:pt x="246" y="963"/>
                    <a:pt x="246" y="963"/>
                    <a:pt x="246" y="963"/>
                  </a:cubicBezTo>
                  <a:cubicBezTo>
                    <a:pt x="247" y="965"/>
                    <a:pt x="247" y="965"/>
                    <a:pt x="247" y="966"/>
                  </a:cubicBezTo>
                  <a:cubicBezTo>
                    <a:pt x="243" y="969"/>
                    <a:pt x="246" y="973"/>
                    <a:pt x="246" y="974"/>
                  </a:cubicBezTo>
                  <a:cubicBezTo>
                    <a:pt x="248" y="977"/>
                    <a:pt x="248" y="977"/>
                    <a:pt x="248" y="977"/>
                  </a:cubicBezTo>
                  <a:cubicBezTo>
                    <a:pt x="250" y="979"/>
                    <a:pt x="251" y="981"/>
                    <a:pt x="252" y="983"/>
                  </a:cubicBezTo>
                  <a:cubicBezTo>
                    <a:pt x="253" y="984"/>
                    <a:pt x="253" y="985"/>
                    <a:pt x="254" y="985"/>
                  </a:cubicBezTo>
                  <a:cubicBezTo>
                    <a:pt x="253" y="986"/>
                    <a:pt x="252" y="988"/>
                    <a:pt x="251" y="989"/>
                  </a:cubicBezTo>
                  <a:cubicBezTo>
                    <a:pt x="250" y="990"/>
                    <a:pt x="249" y="991"/>
                    <a:pt x="249" y="993"/>
                  </a:cubicBezTo>
                  <a:cubicBezTo>
                    <a:pt x="247" y="997"/>
                    <a:pt x="246" y="1001"/>
                    <a:pt x="249" y="1005"/>
                  </a:cubicBezTo>
                  <a:cubicBezTo>
                    <a:pt x="249" y="1006"/>
                    <a:pt x="249" y="1006"/>
                    <a:pt x="249" y="1006"/>
                  </a:cubicBezTo>
                  <a:cubicBezTo>
                    <a:pt x="251" y="1009"/>
                    <a:pt x="252" y="1011"/>
                    <a:pt x="253" y="1013"/>
                  </a:cubicBezTo>
                  <a:cubicBezTo>
                    <a:pt x="253" y="1013"/>
                    <a:pt x="253" y="1014"/>
                    <a:pt x="253" y="1015"/>
                  </a:cubicBezTo>
                  <a:cubicBezTo>
                    <a:pt x="253" y="1018"/>
                    <a:pt x="253" y="1020"/>
                    <a:pt x="252" y="1023"/>
                  </a:cubicBezTo>
                  <a:cubicBezTo>
                    <a:pt x="251" y="1024"/>
                    <a:pt x="251" y="1025"/>
                    <a:pt x="251" y="1026"/>
                  </a:cubicBezTo>
                  <a:cubicBezTo>
                    <a:pt x="250" y="1027"/>
                    <a:pt x="250" y="1028"/>
                    <a:pt x="250" y="1029"/>
                  </a:cubicBezTo>
                  <a:cubicBezTo>
                    <a:pt x="250" y="1032"/>
                    <a:pt x="250" y="1032"/>
                    <a:pt x="250" y="1032"/>
                  </a:cubicBezTo>
                  <a:cubicBezTo>
                    <a:pt x="250" y="1032"/>
                    <a:pt x="250" y="1032"/>
                    <a:pt x="250" y="1032"/>
                  </a:cubicBezTo>
                  <a:cubicBezTo>
                    <a:pt x="249" y="1034"/>
                    <a:pt x="248" y="1036"/>
                    <a:pt x="247" y="1039"/>
                  </a:cubicBezTo>
                  <a:cubicBezTo>
                    <a:pt x="246" y="1042"/>
                    <a:pt x="244" y="1046"/>
                    <a:pt x="241" y="1049"/>
                  </a:cubicBezTo>
                  <a:cubicBezTo>
                    <a:pt x="240" y="1051"/>
                    <a:pt x="237" y="1053"/>
                    <a:pt x="235" y="1054"/>
                  </a:cubicBezTo>
                  <a:cubicBezTo>
                    <a:pt x="233" y="1055"/>
                    <a:pt x="232" y="1057"/>
                    <a:pt x="230" y="1058"/>
                  </a:cubicBezTo>
                  <a:cubicBezTo>
                    <a:pt x="229" y="1058"/>
                    <a:pt x="229" y="1058"/>
                    <a:pt x="229" y="1058"/>
                  </a:cubicBezTo>
                  <a:cubicBezTo>
                    <a:pt x="228" y="1058"/>
                    <a:pt x="228" y="1058"/>
                    <a:pt x="228" y="1058"/>
                  </a:cubicBezTo>
                  <a:cubicBezTo>
                    <a:pt x="226" y="1058"/>
                    <a:pt x="224" y="1059"/>
                    <a:pt x="223" y="1060"/>
                  </a:cubicBezTo>
                  <a:cubicBezTo>
                    <a:pt x="222" y="1062"/>
                    <a:pt x="220" y="1063"/>
                    <a:pt x="218" y="1065"/>
                  </a:cubicBezTo>
                  <a:cubicBezTo>
                    <a:pt x="216" y="1066"/>
                    <a:pt x="214" y="1067"/>
                    <a:pt x="213" y="1070"/>
                  </a:cubicBezTo>
                  <a:cubicBezTo>
                    <a:pt x="212" y="1070"/>
                    <a:pt x="212" y="1070"/>
                    <a:pt x="212" y="1070"/>
                  </a:cubicBezTo>
                  <a:cubicBezTo>
                    <a:pt x="212" y="1070"/>
                    <a:pt x="212" y="1070"/>
                    <a:pt x="212" y="1070"/>
                  </a:cubicBezTo>
                  <a:cubicBezTo>
                    <a:pt x="211" y="1069"/>
                    <a:pt x="209" y="1069"/>
                    <a:pt x="208" y="1069"/>
                  </a:cubicBezTo>
                  <a:cubicBezTo>
                    <a:pt x="205" y="1069"/>
                    <a:pt x="202" y="1070"/>
                    <a:pt x="200" y="1071"/>
                  </a:cubicBezTo>
                  <a:cubicBezTo>
                    <a:pt x="199" y="1071"/>
                    <a:pt x="199" y="1071"/>
                    <a:pt x="199" y="1071"/>
                  </a:cubicBezTo>
                  <a:cubicBezTo>
                    <a:pt x="197" y="1072"/>
                    <a:pt x="196" y="1073"/>
                    <a:pt x="195" y="1074"/>
                  </a:cubicBezTo>
                  <a:cubicBezTo>
                    <a:pt x="195" y="1074"/>
                    <a:pt x="194" y="1074"/>
                    <a:pt x="194" y="1074"/>
                  </a:cubicBezTo>
                  <a:cubicBezTo>
                    <a:pt x="192" y="1074"/>
                    <a:pt x="191" y="1076"/>
                    <a:pt x="190" y="1077"/>
                  </a:cubicBezTo>
                  <a:cubicBezTo>
                    <a:pt x="189" y="1080"/>
                    <a:pt x="188" y="1081"/>
                    <a:pt x="185" y="1082"/>
                  </a:cubicBezTo>
                  <a:cubicBezTo>
                    <a:pt x="184" y="1082"/>
                    <a:pt x="183" y="1082"/>
                    <a:pt x="182" y="1084"/>
                  </a:cubicBezTo>
                  <a:cubicBezTo>
                    <a:pt x="181" y="1086"/>
                    <a:pt x="181" y="1086"/>
                    <a:pt x="180" y="1086"/>
                  </a:cubicBezTo>
                  <a:cubicBezTo>
                    <a:pt x="180" y="1086"/>
                    <a:pt x="179" y="1086"/>
                    <a:pt x="179" y="1086"/>
                  </a:cubicBezTo>
                  <a:cubicBezTo>
                    <a:pt x="178" y="1086"/>
                    <a:pt x="178" y="1086"/>
                    <a:pt x="178" y="1086"/>
                  </a:cubicBezTo>
                  <a:cubicBezTo>
                    <a:pt x="177" y="1086"/>
                    <a:pt x="176" y="1086"/>
                    <a:pt x="175" y="1088"/>
                  </a:cubicBezTo>
                  <a:cubicBezTo>
                    <a:pt x="174" y="1089"/>
                    <a:pt x="173" y="1089"/>
                    <a:pt x="173" y="1089"/>
                  </a:cubicBezTo>
                  <a:cubicBezTo>
                    <a:pt x="173" y="1089"/>
                    <a:pt x="173" y="1089"/>
                    <a:pt x="172" y="1088"/>
                  </a:cubicBezTo>
                  <a:cubicBezTo>
                    <a:pt x="171" y="1087"/>
                    <a:pt x="169" y="1086"/>
                    <a:pt x="166" y="1086"/>
                  </a:cubicBezTo>
                  <a:cubicBezTo>
                    <a:pt x="164" y="1086"/>
                    <a:pt x="161" y="1087"/>
                    <a:pt x="160" y="1088"/>
                  </a:cubicBezTo>
                  <a:cubicBezTo>
                    <a:pt x="159" y="1089"/>
                    <a:pt x="159" y="1089"/>
                    <a:pt x="159" y="1089"/>
                  </a:cubicBezTo>
                  <a:cubicBezTo>
                    <a:pt x="159" y="1089"/>
                    <a:pt x="159" y="1089"/>
                    <a:pt x="159" y="1089"/>
                  </a:cubicBezTo>
                  <a:cubicBezTo>
                    <a:pt x="158" y="1091"/>
                    <a:pt x="158" y="1093"/>
                    <a:pt x="157" y="1095"/>
                  </a:cubicBezTo>
                  <a:cubicBezTo>
                    <a:pt x="157" y="1096"/>
                    <a:pt x="157" y="1096"/>
                    <a:pt x="157" y="1096"/>
                  </a:cubicBezTo>
                  <a:cubicBezTo>
                    <a:pt x="156" y="1096"/>
                    <a:pt x="154" y="1097"/>
                    <a:pt x="153" y="1097"/>
                  </a:cubicBezTo>
                  <a:cubicBezTo>
                    <a:pt x="152" y="1098"/>
                    <a:pt x="151" y="1098"/>
                    <a:pt x="150" y="1099"/>
                  </a:cubicBezTo>
                  <a:cubicBezTo>
                    <a:pt x="149" y="1099"/>
                    <a:pt x="149" y="1099"/>
                    <a:pt x="149" y="1099"/>
                  </a:cubicBezTo>
                  <a:cubicBezTo>
                    <a:pt x="149" y="1099"/>
                    <a:pt x="148" y="1099"/>
                    <a:pt x="148" y="1100"/>
                  </a:cubicBezTo>
                  <a:cubicBezTo>
                    <a:pt x="148" y="1100"/>
                    <a:pt x="147" y="1101"/>
                    <a:pt x="147" y="1101"/>
                  </a:cubicBezTo>
                  <a:cubicBezTo>
                    <a:pt x="144" y="1102"/>
                    <a:pt x="142" y="1103"/>
                    <a:pt x="139" y="1104"/>
                  </a:cubicBezTo>
                  <a:cubicBezTo>
                    <a:pt x="139" y="1104"/>
                    <a:pt x="139" y="1104"/>
                    <a:pt x="139" y="1104"/>
                  </a:cubicBezTo>
                  <a:cubicBezTo>
                    <a:pt x="138" y="1105"/>
                    <a:pt x="137" y="1106"/>
                    <a:pt x="137" y="1107"/>
                  </a:cubicBezTo>
                  <a:cubicBezTo>
                    <a:pt x="137" y="1107"/>
                    <a:pt x="137" y="1108"/>
                    <a:pt x="137" y="1108"/>
                  </a:cubicBezTo>
                  <a:cubicBezTo>
                    <a:pt x="136" y="1109"/>
                    <a:pt x="136" y="1109"/>
                    <a:pt x="135" y="1109"/>
                  </a:cubicBezTo>
                  <a:cubicBezTo>
                    <a:pt x="135" y="1110"/>
                    <a:pt x="135" y="1110"/>
                    <a:pt x="134" y="1110"/>
                  </a:cubicBezTo>
                  <a:cubicBezTo>
                    <a:pt x="134" y="1111"/>
                    <a:pt x="133" y="1112"/>
                    <a:pt x="133" y="1113"/>
                  </a:cubicBezTo>
                  <a:cubicBezTo>
                    <a:pt x="133" y="1114"/>
                    <a:pt x="133" y="1115"/>
                    <a:pt x="133" y="1116"/>
                  </a:cubicBezTo>
                  <a:cubicBezTo>
                    <a:pt x="134" y="1117"/>
                    <a:pt x="134" y="1117"/>
                    <a:pt x="135" y="1117"/>
                  </a:cubicBezTo>
                  <a:cubicBezTo>
                    <a:pt x="135" y="1118"/>
                    <a:pt x="135" y="1118"/>
                    <a:pt x="135" y="1118"/>
                  </a:cubicBezTo>
                  <a:cubicBezTo>
                    <a:pt x="136" y="1118"/>
                    <a:pt x="137" y="1118"/>
                    <a:pt x="138" y="1118"/>
                  </a:cubicBezTo>
                  <a:cubicBezTo>
                    <a:pt x="138" y="1118"/>
                    <a:pt x="139" y="1118"/>
                    <a:pt x="140" y="1118"/>
                  </a:cubicBezTo>
                  <a:cubicBezTo>
                    <a:pt x="141" y="1117"/>
                    <a:pt x="141" y="1117"/>
                    <a:pt x="142" y="1117"/>
                  </a:cubicBezTo>
                  <a:cubicBezTo>
                    <a:pt x="143" y="1117"/>
                    <a:pt x="144" y="1116"/>
                    <a:pt x="146" y="1115"/>
                  </a:cubicBezTo>
                  <a:cubicBezTo>
                    <a:pt x="146" y="1115"/>
                    <a:pt x="146" y="1115"/>
                    <a:pt x="146" y="1115"/>
                  </a:cubicBezTo>
                  <a:cubicBezTo>
                    <a:pt x="146" y="1115"/>
                    <a:pt x="147" y="1115"/>
                    <a:pt x="147" y="1115"/>
                  </a:cubicBezTo>
                  <a:cubicBezTo>
                    <a:pt x="147" y="1115"/>
                    <a:pt x="148" y="1115"/>
                    <a:pt x="148" y="1115"/>
                  </a:cubicBezTo>
                  <a:cubicBezTo>
                    <a:pt x="150" y="1117"/>
                    <a:pt x="152" y="1117"/>
                    <a:pt x="154" y="1117"/>
                  </a:cubicBezTo>
                  <a:cubicBezTo>
                    <a:pt x="154" y="1117"/>
                    <a:pt x="154" y="1117"/>
                    <a:pt x="154" y="1117"/>
                  </a:cubicBezTo>
                  <a:cubicBezTo>
                    <a:pt x="155" y="1117"/>
                    <a:pt x="155" y="1117"/>
                    <a:pt x="155" y="1117"/>
                  </a:cubicBezTo>
                  <a:cubicBezTo>
                    <a:pt x="155" y="1117"/>
                    <a:pt x="155" y="1117"/>
                    <a:pt x="155" y="1118"/>
                  </a:cubicBezTo>
                  <a:cubicBezTo>
                    <a:pt x="155" y="1120"/>
                    <a:pt x="155" y="1121"/>
                    <a:pt x="156" y="1122"/>
                  </a:cubicBezTo>
                  <a:cubicBezTo>
                    <a:pt x="156" y="1123"/>
                    <a:pt x="156" y="1123"/>
                    <a:pt x="156" y="1124"/>
                  </a:cubicBezTo>
                  <a:cubicBezTo>
                    <a:pt x="156" y="1124"/>
                    <a:pt x="156" y="1124"/>
                    <a:pt x="156" y="1124"/>
                  </a:cubicBezTo>
                  <a:cubicBezTo>
                    <a:pt x="154" y="1124"/>
                    <a:pt x="153" y="1125"/>
                    <a:pt x="151" y="1126"/>
                  </a:cubicBezTo>
                  <a:cubicBezTo>
                    <a:pt x="150" y="1126"/>
                    <a:pt x="150" y="1126"/>
                    <a:pt x="150" y="1126"/>
                  </a:cubicBezTo>
                  <a:cubicBezTo>
                    <a:pt x="149" y="1127"/>
                    <a:pt x="148" y="1128"/>
                    <a:pt x="148" y="1129"/>
                  </a:cubicBezTo>
                  <a:cubicBezTo>
                    <a:pt x="147" y="1129"/>
                    <a:pt x="147" y="1129"/>
                    <a:pt x="147" y="1129"/>
                  </a:cubicBezTo>
                  <a:cubicBezTo>
                    <a:pt x="147" y="1129"/>
                    <a:pt x="146" y="1129"/>
                    <a:pt x="146" y="1129"/>
                  </a:cubicBezTo>
                  <a:cubicBezTo>
                    <a:pt x="145" y="1129"/>
                    <a:pt x="145" y="1129"/>
                    <a:pt x="144" y="1129"/>
                  </a:cubicBezTo>
                  <a:cubicBezTo>
                    <a:pt x="144" y="1129"/>
                    <a:pt x="143" y="1129"/>
                    <a:pt x="143" y="1129"/>
                  </a:cubicBezTo>
                  <a:cubicBezTo>
                    <a:pt x="141" y="1129"/>
                    <a:pt x="141" y="1129"/>
                    <a:pt x="141" y="1129"/>
                  </a:cubicBezTo>
                  <a:cubicBezTo>
                    <a:pt x="140" y="1129"/>
                    <a:pt x="137" y="1129"/>
                    <a:pt x="136" y="1132"/>
                  </a:cubicBezTo>
                  <a:cubicBezTo>
                    <a:pt x="137" y="1134"/>
                    <a:pt x="137" y="1134"/>
                    <a:pt x="137" y="1134"/>
                  </a:cubicBezTo>
                  <a:cubicBezTo>
                    <a:pt x="138" y="1135"/>
                    <a:pt x="138" y="1135"/>
                    <a:pt x="138" y="1135"/>
                  </a:cubicBezTo>
                  <a:cubicBezTo>
                    <a:pt x="139" y="1137"/>
                    <a:pt x="141" y="1137"/>
                    <a:pt x="142" y="1137"/>
                  </a:cubicBezTo>
                  <a:cubicBezTo>
                    <a:pt x="142" y="1137"/>
                    <a:pt x="143" y="1137"/>
                    <a:pt x="143" y="1137"/>
                  </a:cubicBezTo>
                  <a:cubicBezTo>
                    <a:pt x="146" y="1137"/>
                    <a:pt x="148" y="1138"/>
                    <a:pt x="149" y="1141"/>
                  </a:cubicBezTo>
                  <a:cubicBezTo>
                    <a:pt x="149" y="1141"/>
                    <a:pt x="149" y="1141"/>
                    <a:pt x="150" y="1142"/>
                  </a:cubicBezTo>
                  <a:cubicBezTo>
                    <a:pt x="151" y="1143"/>
                    <a:pt x="152" y="1143"/>
                    <a:pt x="153" y="1143"/>
                  </a:cubicBezTo>
                  <a:cubicBezTo>
                    <a:pt x="153" y="1143"/>
                    <a:pt x="154" y="1143"/>
                    <a:pt x="154" y="1143"/>
                  </a:cubicBezTo>
                  <a:cubicBezTo>
                    <a:pt x="155" y="1144"/>
                    <a:pt x="156" y="1145"/>
                    <a:pt x="157" y="1145"/>
                  </a:cubicBezTo>
                  <a:cubicBezTo>
                    <a:pt x="157" y="1145"/>
                    <a:pt x="157" y="1145"/>
                    <a:pt x="157" y="1145"/>
                  </a:cubicBezTo>
                  <a:cubicBezTo>
                    <a:pt x="161" y="1147"/>
                    <a:pt x="161" y="1147"/>
                    <a:pt x="161" y="1150"/>
                  </a:cubicBezTo>
                  <a:cubicBezTo>
                    <a:pt x="161" y="1150"/>
                    <a:pt x="161" y="1151"/>
                    <a:pt x="161" y="1151"/>
                  </a:cubicBezTo>
                  <a:cubicBezTo>
                    <a:pt x="161" y="1152"/>
                    <a:pt x="162" y="1152"/>
                    <a:pt x="163" y="1153"/>
                  </a:cubicBezTo>
                  <a:cubicBezTo>
                    <a:pt x="163" y="1153"/>
                    <a:pt x="164" y="1153"/>
                    <a:pt x="165" y="1154"/>
                  </a:cubicBezTo>
                  <a:cubicBezTo>
                    <a:pt x="165" y="1154"/>
                    <a:pt x="165" y="1154"/>
                    <a:pt x="166" y="1154"/>
                  </a:cubicBezTo>
                  <a:cubicBezTo>
                    <a:pt x="167" y="1155"/>
                    <a:pt x="168" y="1155"/>
                    <a:pt x="170" y="1155"/>
                  </a:cubicBezTo>
                  <a:cubicBezTo>
                    <a:pt x="170" y="1155"/>
                    <a:pt x="171" y="1155"/>
                    <a:pt x="171" y="1156"/>
                  </a:cubicBezTo>
                  <a:cubicBezTo>
                    <a:pt x="172" y="1156"/>
                    <a:pt x="172" y="1156"/>
                    <a:pt x="172" y="1156"/>
                  </a:cubicBezTo>
                  <a:cubicBezTo>
                    <a:pt x="173" y="1156"/>
                    <a:pt x="173" y="1156"/>
                    <a:pt x="174" y="1156"/>
                  </a:cubicBezTo>
                  <a:cubicBezTo>
                    <a:pt x="176" y="1156"/>
                    <a:pt x="178" y="1156"/>
                    <a:pt x="179" y="1155"/>
                  </a:cubicBezTo>
                  <a:cubicBezTo>
                    <a:pt x="179" y="1154"/>
                    <a:pt x="180" y="1154"/>
                    <a:pt x="180" y="1154"/>
                  </a:cubicBezTo>
                  <a:cubicBezTo>
                    <a:pt x="180" y="1153"/>
                    <a:pt x="180" y="1153"/>
                    <a:pt x="180" y="1153"/>
                  </a:cubicBezTo>
                  <a:cubicBezTo>
                    <a:pt x="182" y="1150"/>
                    <a:pt x="183" y="1150"/>
                    <a:pt x="183" y="1150"/>
                  </a:cubicBezTo>
                  <a:cubicBezTo>
                    <a:pt x="184" y="1150"/>
                    <a:pt x="184" y="1150"/>
                    <a:pt x="185" y="1150"/>
                  </a:cubicBezTo>
                  <a:cubicBezTo>
                    <a:pt x="186" y="1150"/>
                    <a:pt x="187" y="1151"/>
                    <a:pt x="188" y="1151"/>
                  </a:cubicBezTo>
                  <a:cubicBezTo>
                    <a:pt x="189" y="1151"/>
                    <a:pt x="190" y="1150"/>
                    <a:pt x="191" y="1149"/>
                  </a:cubicBezTo>
                  <a:cubicBezTo>
                    <a:pt x="192" y="1148"/>
                    <a:pt x="192" y="1148"/>
                    <a:pt x="192" y="1148"/>
                  </a:cubicBezTo>
                  <a:cubicBezTo>
                    <a:pt x="192" y="1148"/>
                    <a:pt x="192" y="1148"/>
                    <a:pt x="192" y="1148"/>
                  </a:cubicBezTo>
                  <a:cubicBezTo>
                    <a:pt x="192" y="1148"/>
                    <a:pt x="193" y="1148"/>
                    <a:pt x="193" y="1148"/>
                  </a:cubicBezTo>
                  <a:cubicBezTo>
                    <a:pt x="194" y="1148"/>
                    <a:pt x="195" y="1147"/>
                    <a:pt x="195" y="1147"/>
                  </a:cubicBezTo>
                  <a:cubicBezTo>
                    <a:pt x="196" y="1147"/>
                    <a:pt x="196" y="1147"/>
                    <a:pt x="196" y="1147"/>
                  </a:cubicBezTo>
                  <a:cubicBezTo>
                    <a:pt x="199" y="1146"/>
                    <a:pt x="199" y="1143"/>
                    <a:pt x="199" y="1142"/>
                  </a:cubicBezTo>
                  <a:cubicBezTo>
                    <a:pt x="199" y="1141"/>
                    <a:pt x="199" y="1141"/>
                    <a:pt x="199" y="1141"/>
                  </a:cubicBezTo>
                  <a:cubicBezTo>
                    <a:pt x="200" y="1140"/>
                    <a:pt x="200" y="1140"/>
                    <a:pt x="200" y="1140"/>
                  </a:cubicBezTo>
                  <a:cubicBezTo>
                    <a:pt x="200" y="1139"/>
                    <a:pt x="200" y="1138"/>
                    <a:pt x="201" y="1138"/>
                  </a:cubicBezTo>
                  <a:cubicBezTo>
                    <a:pt x="201" y="1136"/>
                    <a:pt x="201" y="1136"/>
                    <a:pt x="202" y="1135"/>
                  </a:cubicBezTo>
                  <a:cubicBezTo>
                    <a:pt x="202" y="1135"/>
                    <a:pt x="203" y="1135"/>
                    <a:pt x="203" y="1135"/>
                  </a:cubicBezTo>
                  <a:cubicBezTo>
                    <a:pt x="204" y="1135"/>
                    <a:pt x="205" y="1135"/>
                    <a:pt x="205" y="1135"/>
                  </a:cubicBezTo>
                  <a:cubicBezTo>
                    <a:pt x="206" y="1135"/>
                    <a:pt x="207" y="1135"/>
                    <a:pt x="207" y="1135"/>
                  </a:cubicBezTo>
                  <a:cubicBezTo>
                    <a:pt x="208" y="1135"/>
                    <a:pt x="209" y="1135"/>
                    <a:pt x="210" y="1135"/>
                  </a:cubicBezTo>
                  <a:cubicBezTo>
                    <a:pt x="211" y="1134"/>
                    <a:pt x="211" y="1134"/>
                    <a:pt x="211" y="1134"/>
                  </a:cubicBezTo>
                  <a:cubicBezTo>
                    <a:pt x="211" y="1134"/>
                    <a:pt x="212" y="1134"/>
                    <a:pt x="212" y="1134"/>
                  </a:cubicBezTo>
                  <a:cubicBezTo>
                    <a:pt x="213" y="1135"/>
                    <a:pt x="215" y="1135"/>
                    <a:pt x="216" y="1135"/>
                  </a:cubicBezTo>
                  <a:cubicBezTo>
                    <a:pt x="217" y="1135"/>
                    <a:pt x="217" y="1135"/>
                    <a:pt x="217" y="1136"/>
                  </a:cubicBezTo>
                  <a:cubicBezTo>
                    <a:pt x="218" y="1136"/>
                    <a:pt x="219" y="1136"/>
                    <a:pt x="219" y="1136"/>
                  </a:cubicBezTo>
                  <a:cubicBezTo>
                    <a:pt x="221" y="1136"/>
                    <a:pt x="222" y="1135"/>
                    <a:pt x="223" y="1134"/>
                  </a:cubicBezTo>
                  <a:cubicBezTo>
                    <a:pt x="223" y="1135"/>
                    <a:pt x="223" y="1135"/>
                    <a:pt x="223" y="1135"/>
                  </a:cubicBezTo>
                  <a:cubicBezTo>
                    <a:pt x="223" y="1136"/>
                    <a:pt x="223" y="1137"/>
                    <a:pt x="224" y="1137"/>
                  </a:cubicBezTo>
                  <a:cubicBezTo>
                    <a:pt x="225" y="1138"/>
                    <a:pt x="225" y="1139"/>
                    <a:pt x="226" y="1141"/>
                  </a:cubicBezTo>
                  <a:cubicBezTo>
                    <a:pt x="226" y="1142"/>
                    <a:pt x="227" y="1143"/>
                    <a:pt x="229" y="1143"/>
                  </a:cubicBezTo>
                  <a:cubicBezTo>
                    <a:pt x="230" y="1144"/>
                    <a:pt x="232" y="1146"/>
                    <a:pt x="235" y="1146"/>
                  </a:cubicBezTo>
                  <a:cubicBezTo>
                    <a:pt x="235" y="1146"/>
                    <a:pt x="235" y="1146"/>
                    <a:pt x="235" y="1146"/>
                  </a:cubicBezTo>
                  <a:cubicBezTo>
                    <a:pt x="235" y="1146"/>
                    <a:pt x="235" y="1146"/>
                    <a:pt x="234" y="1147"/>
                  </a:cubicBezTo>
                  <a:cubicBezTo>
                    <a:pt x="234" y="1147"/>
                    <a:pt x="233" y="1148"/>
                    <a:pt x="233" y="1148"/>
                  </a:cubicBezTo>
                  <a:cubicBezTo>
                    <a:pt x="232" y="1149"/>
                    <a:pt x="232" y="1149"/>
                    <a:pt x="232" y="1149"/>
                  </a:cubicBezTo>
                  <a:cubicBezTo>
                    <a:pt x="232" y="1149"/>
                    <a:pt x="231" y="1150"/>
                    <a:pt x="230" y="1150"/>
                  </a:cubicBezTo>
                  <a:cubicBezTo>
                    <a:pt x="230" y="1151"/>
                    <a:pt x="230" y="1152"/>
                    <a:pt x="230" y="1152"/>
                  </a:cubicBezTo>
                  <a:cubicBezTo>
                    <a:pt x="230" y="1153"/>
                    <a:pt x="230" y="1154"/>
                    <a:pt x="230" y="1154"/>
                  </a:cubicBezTo>
                  <a:cubicBezTo>
                    <a:pt x="231" y="1155"/>
                    <a:pt x="231" y="1155"/>
                    <a:pt x="231" y="1155"/>
                  </a:cubicBezTo>
                  <a:cubicBezTo>
                    <a:pt x="231" y="1156"/>
                    <a:pt x="231" y="1156"/>
                    <a:pt x="231" y="1156"/>
                  </a:cubicBezTo>
                  <a:cubicBezTo>
                    <a:pt x="230" y="1157"/>
                    <a:pt x="230" y="1159"/>
                    <a:pt x="232" y="1161"/>
                  </a:cubicBezTo>
                  <a:cubicBezTo>
                    <a:pt x="232" y="1162"/>
                    <a:pt x="232" y="1162"/>
                    <a:pt x="232" y="1162"/>
                  </a:cubicBezTo>
                  <a:cubicBezTo>
                    <a:pt x="233" y="1162"/>
                    <a:pt x="234" y="1162"/>
                    <a:pt x="235" y="1163"/>
                  </a:cubicBezTo>
                  <a:cubicBezTo>
                    <a:pt x="235" y="1163"/>
                    <a:pt x="236" y="1163"/>
                    <a:pt x="237" y="1164"/>
                  </a:cubicBezTo>
                  <a:cubicBezTo>
                    <a:pt x="237" y="1164"/>
                    <a:pt x="237" y="1164"/>
                    <a:pt x="238" y="1164"/>
                  </a:cubicBezTo>
                  <a:cubicBezTo>
                    <a:pt x="238" y="1164"/>
                    <a:pt x="238" y="1164"/>
                    <a:pt x="239" y="1164"/>
                  </a:cubicBezTo>
                  <a:cubicBezTo>
                    <a:pt x="239" y="1165"/>
                    <a:pt x="240" y="1165"/>
                    <a:pt x="241" y="1165"/>
                  </a:cubicBezTo>
                  <a:cubicBezTo>
                    <a:pt x="241" y="1165"/>
                    <a:pt x="241" y="1165"/>
                    <a:pt x="242" y="1165"/>
                  </a:cubicBezTo>
                  <a:cubicBezTo>
                    <a:pt x="242" y="1165"/>
                    <a:pt x="243" y="1165"/>
                    <a:pt x="243" y="1165"/>
                  </a:cubicBezTo>
                  <a:cubicBezTo>
                    <a:pt x="244" y="1165"/>
                    <a:pt x="244" y="1165"/>
                    <a:pt x="244" y="1165"/>
                  </a:cubicBezTo>
                  <a:cubicBezTo>
                    <a:pt x="244" y="1165"/>
                    <a:pt x="245" y="1165"/>
                    <a:pt x="245" y="1165"/>
                  </a:cubicBezTo>
                  <a:cubicBezTo>
                    <a:pt x="246" y="1165"/>
                    <a:pt x="246" y="1165"/>
                    <a:pt x="247" y="1165"/>
                  </a:cubicBezTo>
                  <a:cubicBezTo>
                    <a:pt x="250" y="1165"/>
                    <a:pt x="250" y="1162"/>
                    <a:pt x="250" y="1162"/>
                  </a:cubicBezTo>
                  <a:cubicBezTo>
                    <a:pt x="250" y="1162"/>
                    <a:pt x="250" y="1161"/>
                    <a:pt x="250" y="1161"/>
                  </a:cubicBezTo>
                  <a:cubicBezTo>
                    <a:pt x="251" y="1161"/>
                    <a:pt x="251" y="1161"/>
                    <a:pt x="252" y="1162"/>
                  </a:cubicBezTo>
                  <a:cubicBezTo>
                    <a:pt x="253" y="1162"/>
                    <a:pt x="254" y="1162"/>
                    <a:pt x="255" y="1162"/>
                  </a:cubicBezTo>
                  <a:cubicBezTo>
                    <a:pt x="256" y="1162"/>
                    <a:pt x="257" y="1162"/>
                    <a:pt x="258" y="1162"/>
                  </a:cubicBezTo>
                  <a:cubicBezTo>
                    <a:pt x="259" y="1162"/>
                    <a:pt x="260" y="1161"/>
                    <a:pt x="261" y="1161"/>
                  </a:cubicBezTo>
                  <a:cubicBezTo>
                    <a:pt x="262" y="1161"/>
                    <a:pt x="262" y="1161"/>
                    <a:pt x="263" y="1162"/>
                  </a:cubicBezTo>
                  <a:cubicBezTo>
                    <a:pt x="264" y="1162"/>
                    <a:pt x="265" y="1161"/>
                    <a:pt x="266" y="1159"/>
                  </a:cubicBezTo>
                  <a:cubicBezTo>
                    <a:pt x="265" y="1157"/>
                    <a:pt x="265" y="1157"/>
                    <a:pt x="265" y="1157"/>
                  </a:cubicBezTo>
                  <a:cubicBezTo>
                    <a:pt x="265" y="1157"/>
                    <a:pt x="264" y="1155"/>
                    <a:pt x="264" y="1155"/>
                  </a:cubicBezTo>
                  <a:cubicBezTo>
                    <a:pt x="264" y="1155"/>
                    <a:pt x="264" y="1154"/>
                    <a:pt x="265" y="1154"/>
                  </a:cubicBezTo>
                  <a:cubicBezTo>
                    <a:pt x="267" y="1153"/>
                    <a:pt x="268" y="1153"/>
                    <a:pt x="270" y="1153"/>
                  </a:cubicBezTo>
                  <a:cubicBezTo>
                    <a:pt x="272" y="1153"/>
                    <a:pt x="273" y="1153"/>
                    <a:pt x="275" y="1153"/>
                  </a:cubicBezTo>
                  <a:cubicBezTo>
                    <a:pt x="275" y="1154"/>
                    <a:pt x="276" y="1155"/>
                    <a:pt x="277" y="1157"/>
                  </a:cubicBezTo>
                  <a:cubicBezTo>
                    <a:pt x="279" y="1159"/>
                    <a:pt x="281" y="1162"/>
                    <a:pt x="282" y="1166"/>
                  </a:cubicBezTo>
                  <a:cubicBezTo>
                    <a:pt x="282" y="1168"/>
                    <a:pt x="283" y="1170"/>
                    <a:pt x="284" y="1171"/>
                  </a:cubicBezTo>
                  <a:cubicBezTo>
                    <a:pt x="285" y="1171"/>
                    <a:pt x="285" y="1172"/>
                    <a:pt x="286" y="1173"/>
                  </a:cubicBezTo>
                  <a:cubicBezTo>
                    <a:pt x="286" y="1174"/>
                    <a:pt x="287" y="1174"/>
                    <a:pt x="289" y="1174"/>
                  </a:cubicBezTo>
                  <a:cubicBezTo>
                    <a:pt x="289" y="1174"/>
                    <a:pt x="290" y="1174"/>
                    <a:pt x="291" y="1174"/>
                  </a:cubicBezTo>
                  <a:cubicBezTo>
                    <a:pt x="292" y="1174"/>
                    <a:pt x="292" y="1173"/>
                    <a:pt x="292" y="1173"/>
                  </a:cubicBezTo>
                  <a:cubicBezTo>
                    <a:pt x="293" y="1175"/>
                    <a:pt x="294" y="1176"/>
                    <a:pt x="296" y="1177"/>
                  </a:cubicBezTo>
                  <a:cubicBezTo>
                    <a:pt x="297" y="1178"/>
                    <a:pt x="298" y="1179"/>
                    <a:pt x="298" y="1180"/>
                  </a:cubicBezTo>
                  <a:cubicBezTo>
                    <a:pt x="300" y="1184"/>
                    <a:pt x="303" y="1185"/>
                    <a:pt x="307" y="1186"/>
                  </a:cubicBezTo>
                  <a:cubicBezTo>
                    <a:pt x="309" y="1186"/>
                    <a:pt x="311" y="1186"/>
                    <a:pt x="313" y="1187"/>
                  </a:cubicBezTo>
                  <a:cubicBezTo>
                    <a:pt x="315" y="1187"/>
                    <a:pt x="318" y="1188"/>
                    <a:pt x="321" y="1188"/>
                  </a:cubicBezTo>
                  <a:cubicBezTo>
                    <a:pt x="323" y="1188"/>
                    <a:pt x="325" y="1188"/>
                    <a:pt x="327" y="1187"/>
                  </a:cubicBezTo>
                  <a:cubicBezTo>
                    <a:pt x="328" y="1187"/>
                    <a:pt x="329" y="1187"/>
                    <a:pt x="330" y="1186"/>
                  </a:cubicBezTo>
                  <a:cubicBezTo>
                    <a:pt x="330" y="1186"/>
                    <a:pt x="331" y="1186"/>
                    <a:pt x="332" y="1186"/>
                  </a:cubicBezTo>
                  <a:cubicBezTo>
                    <a:pt x="332" y="1185"/>
                    <a:pt x="333" y="1185"/>
                    <a:pt x="333" y="1185"/>
                  </a:cubicBezTo>
                  <a:cubicBezTo>
                    <a:pt x="334" y="1185"/>
                    <a:pt x="334" y="1185"/>
                    <a:pt x="335" y="1185"/>
                  </a:cubicBezTo>
                  <a:cubicBezTo>
                    <a:pt x="335" y="1185"/>
                    <a:pt x="335" y="1185"/>
                    <a:pt x="335" y="1185"/>
                  </a:cubicBezTo>
                  <a:cubicBezTo>
                    <a:pt x="336" y="1185"/>
                    <a:pt x="336" y="1185"/>
                    <a:pt x="337" y="1185"/>
                  </a:cubicBezTo>
                  <a:cubicBezTo>
                    <a:pt x="338" y="1185"/>
                    <a:pt x="340" y="1184"/>
                    <a:pt x="341" y="1181"/>
                  </a:cubicBezTo>
                  <a:cubicBezTo>
                    <a:pt x="341" y="1179"/>
                    <a:pt x="341" y="1178"/>
                    <a:pt x="341" y="1177"/>
                  </a:cubicBezTo>
                  <a:cubicBezTo>
                    <a:pt x="342" y="1177"/>
                    <a:pt x="343" y="1176"/>
                    <a:pt x="343" y="1173"/>
                  </a:cubicBezTo>
                  <a:cubicBezTo>
                    <a:pt x="344" y="1172"/>
                    <a:pt x="344" y="1172"/>
                    <a:pt x="346" y="1171"/>
                  </a:cubicBezTo>
                  <a:cubicBezTo>
                    <a:pt x="350" y="1169"/>
                    <a:pt x="353" y="1167"/>
                    <a:pt x="356" y="1164"/>
                  </a:cubicBezTo>
                  <a:cubicBezTo>
                    <a:pt x="357" y="1164"/>
                    <a:pt x="357" y="1164"/>
                    <a:pt x="357" y="1164"/>
                  </a:cubicBezTo>
                  <a:cubicBezTo>
                    <a:pt x="357" y="1164"/>
                    <a:pt x="358" y="1165"/>
                    <a:pt x="358" y="1165"/>
                  </a:cubicBezTo>
                  <a:cubicBezTo>
                    <a:pt x="359" y="1165"/>
                    <a:pt x="361" y="1165"/>
                    <a:pt x="362" y="1165"/>
                  </a:cubicBezTo>
                  <a:cubicBezTo>
                    <a:pt x="363" y="1165"/>
                    <a:pt x="364" y="1165"/>
                    <a:pt x="365" y="1165"/>
                  </a:cubicBezTo>
                  <a:cubicBezTo>
                    <a:pt x="367" y="1164"/>
                    <a:pt x="369" y="1163"/>
                    <a:pt x="371" y="1162"/>
                  </a:cubicBezTo>
                  <a:cubicBezTo>
                    <a:pt x="376" y="1160"/>
                    <a:pt x="381" y="1158"/>
                    <a:pt x="385" y="1155"/>
                  </a:cubicBezTo>
                  <a:cubicBezTo>
                    <a:pt x="385" y="1155"/>
                    <a:pt x="385" y="1155"/>
                    <a:pt x="385" y="1155"/>
                  </a:cubicBezTo>
                  <a:cubicBezTo>
                    <a:pt x="383" y="1157"/>
                    <a:pt x="383" y="1158"/>
                    <a:pt x="382" y="1160"/>
                  </a:cubicBezTo>
                  <a:cubicBezTo>
                    <a:pt x="382" y="1162"/>
                    <a:pt x="381" y="1164"/>
                    <a:pt x="380" y="1165"/>
                  </a:cubicBezTo>
                  <a:cubicBezTo>
                    <a:pt x="379" y="1166"/>
                    <a:pt x="379" y="1166"/>
                    <a:pt x="379" y="1166"/>
                  </a:cubicBezTo>
                  <a:cubicBezTo>
                    <a:pt x="379" y="1166"/>
                    <a:pt x="378" y="1167"/>
                    <a:pt x="378" y="1167"/>
                  </a:cubicBezTo>
                  <a:cubicBezTo>
                    <a:pt x="377" y="1167"/>
                    <a:pt x="377" y="1167"/>
                    <a:pt x="376" y="1167"/>
                  </a:cubicBezTo>
                  <a:cubicBezTo>
                    <a:pt x="373" y="1167"/>
                    <a:pt x="372" y="1169"/>
                    <a:pt x="370" y="1170"/>
                  </a:cubicBezTo>
                  <a:cubicBezTo>
                    <a:pt x="367" y="1173"/>
                    <a:pt x="364" y="1176"/>
                    <a:pt x="363" y="1180"/>
                  </a:cubicBezTo>
                  <a:cubicBezTo>
                    <a:pt x="362" y="1181"/>
                    <a:pt x="361" y="1182"/>
                    <a:pt x="360" y="1182"/>
                  </a:cubicBezTo>
                  <a:cubicBezTo>
                    <a:pt x="360" y="1182"/>
                    <a:pt x="360" y="1181"/>
                    <a:pt x="360" y="1181"/>
                  </a:cubicBezTo>
                  <a:cubicBezTo>
                    <a:pt x="360" y="1181"/>
                    <a:pt x="359" y="1181"/>
                    <a:pt x="359" y="1181"/>
                  </a:cubicBezTo>
                  <a:cubicBezTo>
                    <a:pt x="356" y="1181"/>
                    <a:pt x="356" y="1182"/>
                    <a:pt x="355" y="1183"/>
                  </a:cubicBezTo>
                  <a:cubicBezTo>
                    <a:pt x="354" y="1184"/>
                    <a:pt x="355" y="1186"/>
                    <a:pt x="355" y="1187"/>
                  </a:cubicBezTo>
                  <a:cubicBezTo>
                    <a:pt x="354" y="1187"/>
                    <a:pt x="353" y="1187"/>
                    <a:pt x="353" y="1189"/>
                  </a:cubicBezTo>
                  <a:cubicBezTo>
                    <a:pt x="353" y="1189"/>
                    <a:pt x="352" y="1190"/>
                    <a:pt x="353" y="1191"/>
                  </a:cubicBezTo>
                  <a:cubicBezTo>
                    <a:pt x="353" y="1192"/>
                    <a:pt x="353" y="1192"/>
                    <a:pt x="353" y="1192"/>
                  </a:cubicBezTo>
                  <a:cubicBezTo>
                    <a:pt x="353" y="1191"/>
                    <a:pt x="353" y="1191"/>
                    <a:pt x="353" y="1191"/>
                  </a:cubicBezTo>
                  <a:cubicBezTo>
                    <a:pt x="352" y="1191"/>
                    <a:pt x="352" y="1192"/>
                    <a:pt x="351" y="1192"/>
                  </a:cubicBezTo>
                  <a:cubicBezTo>
                    <a:pt x="351" y="1192"/>
                    <a:pt x="351" y="1192"/>
                    <a:pt x="350" y="1192"/>
                  </a:cubicBezTo>
                  <a:cubicBezTo>
                    <a:pt x="349" y="1195"/>
                    <a:pt x="349" y="1195"/>
                    <a:pt x="349" y="1195"/>
                  </a:cubicBezTo>
                  <a:cubicBezTo>
                    <a:pt x="351" y="1196"/>
                    <a:pt x="351" y="1197"/>
                    <a:pt x="351" y="1199"/>
                  </a:cubicBezTo>
                  <a:cubicBezTo>
                    <a:pt x="350" y="1202"/>
                    <a:pt x="351" y="1204"/>
                    <a:pt x="352" y="1206"/>
                  </a:cubicBezTo>
                  <a:cubicBezTo>
                    <a:pt x="352" y="1206"/>
                    <a:pt x="352" y="1207"/>
                    <a:pt x="352" y="1208"/>
                  </a:cubicBezTo>
                  <a:cubicBezTo>
                    <a:pt x="352" y="1208"/>
                    <a:pt x="352" y="1208"/>
                    <a:pt x="352" y="1208"/>
                  </a:cubicBezTo>
                  <a:cubicBezTo>
                    <a:pt x="350" y="1208"/>
                    <a:pt x="349" y="1209"/>
                    <a:pt x="349" y="1209"/>
                  </a:cubicBezTo>
                  <a:cubicBezTo>
                    <a:pt x="348" y="1210"/>
                    <a:pt x="348" y="1210"/>
                    <a:pt x="348" y="1210"/>
                  </a:cubicBezTo>
                  <a:cubicBezTo>
                    <a:pt x="348" y="1210"/>
                    <a:pt x="347" y="1210"/>
                    <a:pt x="347" y="1210"/>
                  </a:cubicBezTo>
                  <a:cubicBezTo>
                    <a:pt x="345" y="1209"/>
                    <a:pt x="344" y="1209"/>
                    <a:pt x="343" y="1209"/>
                  </a:cubicBezTo>
                  <a:cubicBezTo>
                    <a:pt x="341" y="1209"/>
                    <a:pt x="340" y="1209"/>
                    <a:pt x="338" y="1210"/>
                  </a:cubicBezTo>
                  <a:cubicBezTo>
                    <a:pt x="332" y="1212"/>
                    <a:pt x="327" y="1214"/>
                    <a:pt x="321" y="1214"/>
                  </a:cubicBezTo>
                  <a:cubicBezTo>
                    <a:pt x="320" y="1214"/>
                    <a:pt x="320" y="1214"/>
                    <a:pt x="320" y="1214"/>
                  </a:cubicBezTo>
                  <a:cubicBezTo>
                    <a:pt x="320" y="1214"/>
                    <a:pt x="319" y="1214"/>
                    <a:pt x="319" y="1214"/>
                  </a:cubicBezTo>
                  <a:cubicBezTo>
                    <a:pt x="319" y="1214"/>
                    <a:pt x="319" y="1214"/>
                    <a:pt x="318" y="1214"/>
                  </a:cubicBezTo>
                  <a:cubicBezTo>
                    <a:pt x="318" y="1214"/>
                    <a:pt x="318" y="1214"/>
                    <a:pt x="318" y="1214"/>
                  </a:cubicBezTo>
                  <a:cubicBezTo>
                    <a:pt x="316" y="1211"/>
                    <a:pt x="314" y="1210"/>
                    <a:pt x="311" y="1208"/>
                  </a:cubicBezTo>
                  <a:cubicBezTo>
                    <a:pt x="310" y="1208"/>
                    <a:pt x="310" y="1208"/>
                    <a:pt x="310" y="1208"/>
                  </a:cubicBezTo>
                  <a:cubicBezTo>
                    <a:pt x="308" y="1207"/>
                    <a:pt x="306" y="1206"/>
                    <a:pt x="303" y="1206"/>
                  </a:cubicBezTo>
                  <a:cubicBezTo>
                    <a:pt x="301" y="1206"/>
                    <a:pt x="299" y="1207"/>
                    <a:pt x="298" y="1208"/>
                  </a:cubicBezTo>
                  <a:cubicBezTo>
                    <a:pt x="298" y="1208"/>
                    <a:pt x="297" y="1208"/>
                    <a:pt x="297" y="1208"/>
                  </a:cubicBezTo>
                  <a:cubicBezTo>
                    <a:pt x="297" y="1208"/>
                    <a:pt x="294" y="1207"/>
                    <a:pt x="293" y="1207"/>
                  </a:cubicBezTo>
                  <a:cubicBezTo>
                    <a:pt x="289" y="1206"/>
                    <a:pt x="285" y="1205"/>
                    <a:pt x="281" y="1205"/>
                  </a:cubicBezTo>
                  <a:cubicBezTo>
                    <a:pt x="279" y="1205"/>
                    <a:pt x="277" y="1205"/>
                    <a:pt x="275" y="1206"/>
                  </a:cubicBezTo>
                  <a:cubicBezTo>
                    <a:pt x="274" y="1206"/>
                    <a:pt x="273" y="1206"/>
                    <a:pt x="271" y="1206"/>
                  </a:cubicBezTo>
                  <a:cubicBezTo>
                    <a:pt x="269" y="1206"/>
                    <a:pt x="267" y="1206"/>
                    <a:pt x="264" y="1208"/>
                  </a:cubicBezTo>
                  <a:cubicBezTo>
                    <a:pt x="264" y="1208"/>
                    <a:pt x="263" y="1208"/>
                    <a:pt x="262" y="1208"/>
                  </a:cubicBezTo>
                  <a:cubicBezTo>
                    <a:pt x="261" y="1208"/>
                    <a:pt x="261" y="1208"/>
                    <a:pt x="261" y="1208"/>
                  </a:cubicBezTo>
                  <a:cubicBezTo>
                    <a:pt x="260" y="1208"/>
                    <a:pt x="258" y="1208"/>
                    <a:pt x="257" y="1209"/>
                  </a:cubicBezTo>
                  <a:cubicBezTo>
                    <a:pt x="256" y="1208"/>
                    <a:pt x="255" y="1208"/>
                    <a:pt x="254" y="1208"/>
                  </a:cubicBezTo>
                  <a:cubicBezTo>
                    <a:pt x="252" y="1208"/>
                    <a:pt x="251" y="1208"/>
                    <a:pt x="250" y="1209"/>
                  </a:cubicBezTo>
                  <a:cubicBezTo>
                    <a:pt x="249" y="1209"/>
                    <a:pt x="248" y="1209"/>
                    <a:pt x="247" y="1209"/>
                  </a:cubicBezTo>
                  <a:cubicBezTo>
                    <a:pt x="245" y="1209"/>
                    <a:pt x="242" y="1210"/>
                    <a:pt x="240" y="1212"/>
                  </a:cubicBezTo>
                  <a:cubicBezTo>
                    <a:pt x="240" y="1212"/>
                    <a:pt x="240" y="1212"/>
                    <a:pt x="240" y="1212"/>
                  </a:cubicBezTo>
                  <a:cubicBezTo>
                    <a:pt x="239" y="1212"/>
                    <a:pt x="239" y="1212"/>
                    <a:pt x="239" y="1212"/>
                  </a:cubicBezTo>
                  <a:cubicBezTo>
                    <a:pt x="239" y="1212"/>
                    <a:pt x="238" y="1212"/>
                    <a:pt x="237" y="1213"/>
                  </a:cubicBezTo>
                  <a:cubicBezTo>
                    <a:pt x="237" y="1215"/>
                    <a:pt x="237" y="1215"/>
                    <a:pt x="237" y="1215"/>
                  </a:cubicBezTo>
                  <a:cubicBezTo>
                    <a:pt x="237" y="1216"/>
                    <a:pt x="238" y="1217"/>
                    <a:pt x="238" y="1217"/>
                  </a:cubicBezTo>
                  <a:cubicBezTo>
                    <a:pt x="238" y="1218"/>
                    <a:pt x="239" y="1218"/>
                    <a:pt x="239" y="1219"/>
                  </a:cubicBezTo>
                  <a:cubicBezTo>
                    <a:pt x="238" y="1219"/>
                    <a:pt x="238" y="1219"/>
                    <a:pt x="238" y="1219"/>
                  </a:cubicBezTo>
                  <a:cubicBezTo>
                    <a:pt x="238" y="1219"/>
                    <a:pt x="238" y="1219"/>
                    <a:pt x="238" y="1219"/>
                  </a:cubicBezTo>
                  <a:cubicBezTo>
                    <a:pt x="237" y="1219"/>
                    <a:pt x="235" y="1220"/>
                    <a:pt x="235" y="1222"/>
                  </a:cubicBezTo>
                  <a:cubicBezTo>
                    <a:pt x="235" y="1223"/>
                    <a:pt x="236" y="1224"/>
                    <a:pt x="236" y="1224"/>
                  </a:cubicBezTo>
                  <a:cubicBezTo>
                    <a:pt x="237" y="1226"/>
                    <a:pt x="237" y="1226"/>
                    <a:pt x="237" y="1226"/>
                  </a:cubicBezTo>
                  <a:cubicBezTo>
                    <a:pt x="237" y="1226"/>
                    <a:pt x="237" y="1226"/>
                    <a:pt x="237" y="1226"/>
                  </a:cubicBezTo>
                  <a:cubicBezTo>
                    <a:pt x="237" y="1226"/>
                    <a:pt x="237" y="1226"/>
                    <a:pt x="237" y="1226"/>
                  </a:cubicBezTo>
                  <a:cubicBezTo>
                    <a:pt x="237" y="1226"/>
                    <a:pt x="237" y="1226"/>
                    <a:pt x="237" y="1226"/>
                  </a:cubicBezTo>
                  <a:cubicBezTo>
                    <a:pt x="237" y="1227"/>
                    <a:pt x="237" y="1227"/>
                    <a:pt x="237" y="1227"/>
                  </a:cubicBezTo>
                  <a:cubicBezTo>
                    <a:pt x="238" y="1227"/>
                    <a:pt x="238" y="1227"/>
                    <a:pt x="238" y="1227"/>
                  </a:cubicBezTo>
                  <a:cubicBezTo>
                    <a:pt x="238" y="1227"/>
                    <a:pt x="238" y="1227"/>
                    <a:pt x="238" y="1227"/>
                  </a:cubicBezTo>
                  <a:cubicBezTo>
                    <a:pt x="238" y="1228"/>
                    <a:pt x="238" y="1229"/>
                    <a:pt x="238" y="1230"/>
                  </a:cubicBezTo>
                  <a:cubicBezTo>
                    <a:pt x="238" y="1231"/>
                    <a:pt x="239" y="1232"/>
                    <a:pt x="238" y="1233"/>
                  </a:cubicBezTo>
                  <a:cubicBezTo>
                    <a:pt x="237" y="1233"/>
                    <a:pt x="236" y="1234"/>
                    <a:pt x="236" y="1235"/>
                  </a:cubicBezTo>
                  <a:cubicBezTo>
                    <a:pt x="235" y="1236"/>
                    <a:pt x="235" y="1236"/>
                    <a:pt x="235" y="1236"/>
                  </a:cubicBezTo>
                  <a:cubicBezTo>
                    <a:pt x="233" y="1238"/>
                    <a:pt x="233" y="1238"/>
                    <a:pt x="233" y="1238"/>
                  </a:cubicBezTo>
                  <a:cubicBezTo>
                    <a:pt x="233" y="1238"/>
                    <a:pt x="233" y="1238"/>
                    <a:pt x="233" y="1238"/>
                  </a:cubicBezTo>
                  <a:cubicBezTo>
                    <a:pt x="232" y="1239"/>
                    <a:pt x="231" y="1240"/>
                    <a:pt x="229" y="1241"/>
                  </a:cubicBezTo>
                  <a:cubicBezTo>
                    <a:pt x="229" y="1241"/>
                    <a:pt x="229" y="1241"/>
                    <a:pt x="228" y="1241"/>
                  </a:cubicBezTo>
                  <a:cubicBezTo>
                    <a:pt x="228" y="1241"/>
                    <a:pt x="228" y="1241"/>
                    <a:pt x="228" y="1241"/>
                  </a:cubicBezTo>
                  <a:cubicBezTo>
                    <a:pt x="227" y="1241"/>
                    <a:pt x="226" y="1241"/>
                    <a:pt x="226" y="1240"/>
                  </a:cubicBezTo>
                  <a:cubicBezTo>
                    <a:pt x="225" y="1238"/>
                    <a:pt x="223" y="1238"/>
                    <a:pt x="222" y="1238"/>
                  </a:cubicBezTo>
                  <a:cubicBezTo>
                    <a:pt x="222" y="1238"/>
                    <a:pt x="222" y="1238"/>
                    <a:pt x="222" y="1238"/>
                  </a:cubicBezTo>
                  <a:cubicBezTo>
                    <a:pt x="218" y="1237"/>
                    <a:pt x="218" y="1237"/>
                    <a:pt x="218" y="1237"/>
                  </a:cubicBezTo>
                  <a:cubicBezTo>
                    <a:pt x="217" y="1237"/>
                    <a:pt x="216" y="1237"/>
                    <a:pt x="215" y="1237"/>
                  </a:cubicBezTo>
                  <a:cubicBezTo>
                    <a:pt x="214" y="1237"/>
                    <a:pt x="213" y="1237"/>
                    <a:pt x="212" y="1237"/>
                  </a:cubicBezTo>
                  <a:cubicBezTo>
                    <a:pt x="211" y="1238"/>
                    <a:pt x="211" y="1238"/>
                    <a:pt x="211" y="1238"/>
                  </a:cubicBezTo>
                  <a:cubicBezTo>
                    <a:pt x="211" y="1238"/>
                    <a:pt x="209" y="1239"/>
                    <a:pt x="210" y="1241"/>
                  </a:cubicBezTo>
                  <a:cubicBezTo>
                    <a:pt x="210" y="1242"/>
                    <a:pt x="210" y="1244"/>
                    <a:pt x="209" y="1246"/>
                  </a:cubicBezTo>
                  <a:cubicBezTo>
                    <a:pt x="208" y="1248"/>
                    <a:pt x="208" y="1249"/>
                    <a:pt x="208" y="1250"/>
                  </a:cubicBezTo>
                  <a:cubicBezTo>
                    <a:pt x="208" y="1251"/>
                    <a:pt x="207" y="1252"/>
                    <a:pt x="207" y="1254"/>
                  </a:cubicBezTo>
                  <a:cubicBezTo>
                    <a:pt x="207" y="1254"/>
                    <a:pt x="207" y="1254"/>
                    <a:pt x="207" y="1254"/>
                  </a:cubicBezTo>
                  <a:cubicBezTo>
                    <a:pt x="206" y="1256"/>
                    <a:pt x="206" y="1258"/>
                    <a:pt x="207" y="1260"/>
                  </a:cubicBezTo>
                  <a:cubicBezTo>
                    <a:pt x="207" y="1261"/>
                    <a:pt x="207" y="1261"/>
                    <a:pt x="207" y="1262"/>
                  </a:cubicBezTo>
                  <a:cubicBezTo>
                    <a:pt x="207" y="1262"/>
                    <a:pt x="208" y="1262"/>
                    <a:pt x="208" y="1263"/>
                  </a:cubicBezTo>
                  <a:cubicBezTo>
                    <a:pt x="207" y="1264"/>
                    <a:pt x="207" y="1266"/>
                    <a:pt x="208" y="1267"/>
                  </a:cubicBezTo>
                  <a:cubicBezTo>
                    <a:pt x="208" y="1272"/>
                    <a:pt x="208" y="1272"/>
                    <a:pt x="208" y="1272"/>
                  </a:cubicBezTo>
                  <a:cubicBezTo>
                    <a:pt x="207" y="1272"/>
                    <a:pt x="206" y="1273"/>
                    <a:pt x="206" y="1273"/>
                  </a:cubicBezTo>
                  <a:cubicBezTo>
                    <a:pt x="205" y="1274"/>
                    <a:pt x="205" y="1274"/>
                    <a:pt x="205" y="1274"/>
                  </a:cubicBezTo>
                  <a:cubicBezTo>
                    <a:pt x="204" y="1275"/>
                    <a:pt x="204" y="1275"/>
                    <a:pt x="204" y="1275"/>
                  </a:cubicBezTo>
                  <a:cubicBezTo>
                    <a:pt x="203" y="1275"/>
                    <a:pt x="203" y="1275"/>
                    <a:pt x="203" y="1276"/>
                  </a:cubicBezTo>
                  <a:cubicBezTo>
                    <a:pt x="203" y="1276"/>
                    <a:pt x="202" y="1276"/>
                    <a:pt x="202" y="1276"/>
                  </a:cubicBezTo>
                  <a:cubicBezTo>
                    <a:pt x="201" y="1278"/>
                    <a:pt x="199" y="1279"/>
                    <a:pt x="198" y="1282"/>
                  </a:cubicBezTo>
                  <a:cubicBezTo>
                    <a:pt x="197" y="1284"/>
                    <a:pt x="196" y="1285"/>
                    <a:pt x="194" y="1286"/>
                  </a:cubicBezTo>
                  <a:cubicBezTo>
                    <a:pt x="193" y="1287"/>
                    <a:pt x="193" y="1287"/>
                    <a:pt x="193" y="1287"/>
                  </a:cubicBezTo>
                  <a:cubicBezTo>
                    <a:pt x="191" y="1287"/>
                    <a:pt x="190" y="1288"/>
                    <a:pt x="189" y="1290"/>
                  </a:cubicBezTo>
                  <a:cubicBezTo>
                    <a:pt x="188" y="1292"/>
                    <a:pt x="188" y="1293"/>
                    <a:pt x="188" y="1294"/>
                  </a:cubicBezTo>
                  <a:cubicBezTo>
                    <a:pt x="188" y="1294"/>
                    <a:pt x="188" y="1294"/>
                    <a:pt x="188" y="1294"/>
                  </a:cubicBezTo>
                  <a:cubicBezTo>
                    <a:pt x="188" y="1294"/>
                    <a:pt x="188" y="1295"/>
                    <a:pt x="188" y="1295"/>
                  </a:cubicBezTo>
                  <a:cubicBezTo>
                    <a:pt x="188" y="1297"/>
                    <a:pt x="188" y="1298"/>
                    <a:pt x="187" y="1299"/>
                  </a:cubicBezTo>
                  <a:cubicBezTo>
                    <a:pt x="186" y="1299"/>
                    <a:pt x="186" y="1299"/>
                    <a:pt x="185" y="1299"/>
                  </a:cubicBezTo>
                  <a:cubicBezTo>
                    <a:pt x="185" y="1300"/>
                    <a:pt x="185" y="1300"/>
                    <a:pt x="185" y="1300"/>
                  </a:cubicBezTo>
                  <a:cubicBezTo>
                    <a:pt x="185" y="1300"/>
                    <a:pt x="184" y="1300"/>
                    <a:pt x="184" y="1300"/>
                  </a:cubicBezTo>
                  <a:cubicBezTo>
                    <a:pt x="184" y="1300"/>
                    <a:pt x="182" y="1300"/>
                    <a:pt x="182" y="1300"/>
                  </a:cubicBezTo>
                  <a:cubicBezTo>
                    <a:pt x="181" y="1300"/>
                    <a:pt x="180" y="1300"/>
                    <a:pt x="179" y="1301"/>
                  </a:cubicBezTo>
                  <a:cubicBezTo>
                    <a:pt x="179" y="1301"/>
                    <a:pt x="178" y="1300"/>
                    <a:pt x="178" y="1300"/>
                  </a:cubicBezTo>
                  <a:cubicBezTo>
                    <a:pt x="178" y="1300"/>
                    <a:pt x="178" y="1300"/>
                    <a:pt x="177" y="1300"/>
                  </a:cubicBezTo>
                  <a:cubicBezTo>
                    <a:pt x="177" y="1300"/>
                    <a:pt x="176" y="1300"/>
                    <a:pt x="176" y="1300"/>
                  </a:cubicBezTo>
                  <a:cubicBezTo>
                    <a:pt x="175" y="1300"/>
                    <a:pt x="175" y="1300"/>
                    <a:pt x="175" y="1300"/>
                  </a:cubicBezTo>
                  <a:cubicBezTo>
                    <a:pt x="173" y="1302"/>
                    <a:pt x="173" y="1302"/>
                    <a:pt x="173" y="1302"/>
                  </a:cubicBezTo>
                  <a:cubicBezTo>
                    <a:pt x="173" y="1302"/>
                    <a:pt x="173" y="1303"/>
                    <a:pt x="173" y="1303"/>
                  </a:cubicBezTo>
                  <a:cubicBezTo>
                    <a:pt x="173" y="1303"/>
                    <a:pt x="173" y="1303"/>
                    <a:pt x="173" y="1303"/>
                  </a:cubicBezTo>
                  <a:cubicBezTo>
                    <a:pt x="172" y="1303"/>
                    <a:pt x="172" y="1303"/>
                    <a:pt x="172" y="1303"/>
                  </a:cubicBezTo>
                  <a:cubicBezTo>
                    <a:pt x="171" y="1304"/>
                    <a:pt x="170" y="1305"/>
                    <a:pt x="170" y="1305"/>
                  </a:cubicBezTo>
                  <a:cubicBezTo>
                    <a:pt x="169" y="1306"/>
                    <a:pt x="169" y="1306"/>
                    <a:pt x="169" y="1306"/>
                  </a:cubicBezTo>
                  <a:cubicBezTo>
                    <a:pt x="169" y="1306"/>
                    <a:pt x="168" y="1306"/>
                    <a:pt x="168" y="1306"/>
                  </a:cubicBezTo>
                  <a:cubicBezTo>
                    <a:pt x="168" y="1306"/>
                    <a:pt x="168" y="1306"/>
                    <a:pt x="168" y="1306"/>
                  </a:cubicBezTo>
                  <a:cubicBezTo>
                    <a:pt x="168" y="1305"/>
                    <a:pt x="167" y="1305"/>
                    <a:pt x="166" y="1305"/>
                  </a:cubicBezTo>
                  <a:cubicBezTo>
                    <a:pt x="165" y="1305"/>
                    <a:pt x="164" y="1306"/>
                    <a:pt x="164" y="1307"/>
                  </a:cubicBezTo>
                  <a:cubicBezTo>
                    <a:pt x="164" y="1307"/>
                    <a:pt x="163" y="1308"/>
                    <a:pt x="164" y="1310"/>
                  </a:cubicBezTo>
                  <a:cubicBezTo>
                    <a:pt x="164" y="1311"/>
                    <a:pt x="163" y="1311"/>
                    <a:pt x="163" y="1312"/>
                  </a:cubicBezTo>
                  <a:cubicBezTo>
                    <a:pt x="163" y="1314"/>
                    <a:pt x="163" y="1316"/>
                    <a:pt x="163" y="1318"/>
                  </a:cubicBezTo>
                  <a:cubicBezTo>
                    <a:pt x="163" y="1319"/>
                    <a:pt x="163" y="1320"/>
                    <a:pt x="163" y="1321"/>
                  </a:cubicBezTo>
                  <a:cubicBezTo>
                    <a:pt x="162" y="1322"/>
                    <a:pt x="162" y="1323"/>
                    <a:pt x="162" y="1324"/>
                  </a:cubicBezTo>
                  <a:cubicBezTo>
                    <a:pt x="162" y="1324"/>
                    <a:pt x="162" y="1324"/>
                    <a:pt x="162" y="1324"/>
                  </a:cubicBezTo>
                  <a:cubicBezTo>
                    <a:pt x="161" y="1325"/>
                    <a:pt x="161" y="1325"/>
                    <a:pt x="161" y="1325"/>
                  </a:cubicBezTo>
                  <a:cubicBezTo>
                    <a:pt x="158" y="1325"/>
                    <a:pt x="155" y="1326"/>
                    <a:pt x="154" y="1328"/>
                  </a:cubicBezTo>
                  <a:cubicBezTo>
                    <a:pt x="152" y="1329"/>
                    <a:pt x="151" y="1331"/>
                    <a:pt x="152" y="1333"/>
                  </a:cubicBezTo>
                  <a:cubicBezTo>
                    <a:pt x="152" y="1335"/>
                    <a:pt x="151" y="1336"/>
                    <a:pt x="150" y="1338"/>
                  </a:cubicBezTo>
                  <a:cubicBezTo>
                    <a:pt x="149" y="1339"/>
                    <a:pt x="149" y="1339"/>
                    <a:pt x="149" y="1339"/>
                  </a:cubicBezTo>
                  <a:cubicBezTo>
                    <a:pt x="147" y="1339"/>
                    <a:pt x="146" y="1340"/>
                    <a:pt x="145" y="1341"/>
                  </a:cubicBezTo>
                  <a:cubicBezTo>
                    <a:pt x="144" y="1342"/>
                    <a:pt x="144" y="1344"/>
                    <a:pt x="144" y="1346"/>
                  </a:cubicBezTo>
                  <a:cubicBezTo>
                    <a:pt x="144" y="1346"/>
                    <a:pt x="144" y="1346"/>
                    <a:pt x="144" y="1346"/>
                  </a:cubicBezTo>
                  <a:cubicBezTo>
                    <a:pt x="143" y="1346"/>
                    <a:pt x="143" y="1346"/>
                    <a:pt x="143" y="1346"/>
                  </a:cubicBezTo>
                  <a:cubicBezTo>
                    <a:pt x="142" y="1346"/>
                    <a:pt x="141" y="1347"/>
                    <a:pt x="140" y="1348"/>
                  </a:cubicBezTo>
                  <a:cubicBezTo>
                    <a:pt x="140" y="1348"/>
                    <a:pt x="139" y="1349"/>
                    <a:pt x="139" y="1350"/>
                  </a:cubicBezTo>
                  <a:cubicBezTo>
                    <a:pt x="138" y="1351"/>
                    <a:pt x="137" y="1351"/>
                    <a:pt x="137" y="1351"/>
                  </a:cubicBezTo>
                  <a:cubicBezTo>
                    <a:pt x="136" y="1351"/>
                    <a:pt x="136" y="1351"/>
                    <a:pt x="136" y="1351"/>
                  </a:cubicBezTo>
                  <a:cubicBezTo>
                    <a:pt x="136" y="1351"/>
                    <a:pt x="136" y="1351"/>
                    <a:pt x="136" y="1351"/>
                  </a:cubicBezTo>
                  <a:cubicBezTo>
                    <a:pt x="135" y="1351"/>
                    <a:pt x="134" y="1351"/>
                    <a:pt x="134" y="1351"/>
                  </a:cubicBezTo>
                  <a:cubicBezTo>
                    <a:pt x="133" y="1351"/>
                    <a:pt x="132" y="1351"/>
                    <a:pt x="132" y="1351"/>
                  </a:cubicBezTo>
                  <a:cubicBezTo>
                    <a:pt x="131" y="1351"/>
                    <a:pt x="131" y="1351"/>
                    <a:pt x="131" y="1351"/>
                  </a:cubicBezTo>
                  <a:cubicBezTo>
                    <a:pt x="132" y="1351"/>
                    <a:pt x="132" y="1351"/>
                    <a:pt x="132" y="1351"/>
                  </a:cubicBezTo>
                  <a:cubicBezTo>
                    <a:pt x="130" y="1352"/>
                    <a:pt x="130" y="1352"/>
                    <a:pt x="130" y="1352"/>
                  </a:cubicBezTo>
                  <a:cubicBezTo>
                    <a:pt x="130" y="1354"/>
                    <a:pt x="129" y="1356"/>
                    <a:pt x="127" y="1357"/>
                  </a:cubicBezTo>
                  <a:cubicBezTo>
                    <a:pt x="127" y="1357"/>
                    <a:pt x="127" y="1357"/>
                    <a:pt x="127" y="1357"/>
                  </a:cubicBezTo>
                  <a:cubicBezTo>
                    <a:pt x="127" y="1357"/>
                    <a:pt x="127" y="1357"/>
                    <a:pt x="127" y="1357"/>
                  </a:cubicBezTo>
                  <a:cubicBezTo>
                    <a:pt x="126" y="1356"/>
                    <a:pt x="126" y="1356"/>
                    <a:pt x="126" y="1356"/>
                  </a:cubicBezTo>
                  <a:cubicBezTo>
                    <a:pt x="125" y="1355"/>
                    <a:pt x="124" y="1354"/>
                    <a:pt x="122" y="1354"/>
                  </a:cubicBezTo>
                  <a:cubicBezTo>
                    <a:pt x="120" y="1354"/>
                    <a:pt x="119" y="1354"/>
                    <a:pt x="118" y="1355"/>
                  </a:cubicBezTo>
                  <a:cubicBezTo>
                    <a:pt x="118" y="1355"/>
                    <a:pt x="117" y="1355"/>
                    <a:pt x="117" y="1355"/>
                  </a:cubicBezTo>
                  <a:cubicBezTo>
                    <a:pt x="116" y="1356"/>
                    <a:pt x="116" y="1356"/>
                    <a:pt x="116" y="1356"/>
                  </a:cubicBezTo>
                  <a:cubicBezTo>
                    <a:pt x="115" y="1357"/>
                    <a:pt x="115" y="1357"/>
                    <a:pt x="115" y="1357"/>
                  </a:cubicBezTo>
                  <a:cubicBezTo>
                    <a:pt x="115" y="1357"/>
                    <a:pt x="115" y="1357"/>
                    <a:pt x="114" y="1357"/>
                  </a:cubicBezTo>
                  <a:cubicBezTo>
                    <a:pt x="113" y="1358"/>
                    <a:pt x="112" y="1358"/>
                    <a:pt x="111" y="1359"/>
                  </a:cubicBezTo>
                  <a:cubicBezTo>
                    <a:pt x="111" y="1360"/>
                    <a:pt x="111" y="1360"/>
                    <a:pt x="111" y="1360"/>
                  </a:cubicBezTo>
                  <a:cubicBezTo>
                    <a:pt x="110" y="1360"/>
                    <a:pt x="109" y="1361"/>
                    <a:pt x="109" y="1362"/>
                  </a:cubicBezTo>
                  <a:cubicBezTo>
                    <a:pt x="109" y="1362"/>
                    <a:pt x="109" y="1362"/>
                    <a:pt x="109" y="1362"/>
                  </a:cubicBezTo>
                  <a:cubicBezTo>
                    <a:pt x="108" y="1362"/>
                    <a:pt x="108" y="1362"/>
                    <a:pt x="108" y="1362"/>
                  </a:cubicBezTo>
                  <a:cubicBezTo>
                    <a:pt x="108" y="1362"/>
                    <a:pt x="106" y="1362"/>
                    <a:pt x="105" y="1363"/>
                  </a:cubicBezTo>
                  <a:cubicBezTo>
                    <a:pt x="103" y="1364"/>
                    <a:pt x="103" y="1366"/>
                    <a:pt x="102" y="1367"/>
                  </a:cubicBezTo>
                  <a:cubicBezTo>
                    <a:pt x="102" y="1367"/>
                    <a:pt x="101" y="1368"/>
                    <a:pt x="101" y="1369"/>
                  </a:cubicBezTo>
                  <a:cubicBezTo>
                    <a:pt x="101" y="1371"/>
                    <a:pt x="101" y="1371"/>
                    <a:pt x="101" y="1371"/>
                  </a:cubicBezTo>
                  <a:cubicBezTo>
                    <a:pt x="101" y="1372"/>
                    <a:pt x="101" y="1372"/>
                    <a:pt x="101" y="1373"/>
                  </a:cubicBezTo>
                  <a:cubicBezTo>
                    <a:pt x="101" y="1375"/>
                    <a:pt x="101" y="1376"/>
                    <a:pt x="101" y="1377"/>
                  </a:cubicBezTo>
                  <a:cubicBezTo>
                    <a:pt x="100" y="1378"/>
                    <a:pt x="100" y="1378"/>
                    <a:pt x="100" y="1378"/>
                  </a:cubicBezTo>
                  <a:cubicBezTo>
                    <a:pt x="100" y="1380"/>
                    <a:pt x="101" y="1381"/>
                    <a:pt x="102" y="1382"/>
                  </a:cubicBezTo>
                  <a:cubicBezTo>
                    <a:pt x="102" y="1383"/>
                    <a:pt x="103" y="1383"/>
                    <a:pt x="103" y="1383"/>
                  </a:cubicBezTo>
                  <a:cubicBezTo>
                    <a:pt x="104" y="1385"/>
                    <a:pt x="104" y="1385"/>
                    <a:pt x="104" y="1385"/>
                  </a:cubicBezTo>
                  <a:cubicBezTo>
                    <a:pt x="105" y="1385"/>
                    <a:pt x="106" y="1386"/>
                    <a:pt x="107" y="1386"/>
                  </a:cubicBezTo>
                  <a:cubicBezTo>
                    <a:pt x="109" y="1386"/>
                    <a:pt x="111" y="1385"/>
                    <a:pt x="113" y="1384"/>
                  </a:cubicBezTo>
                  <a:cubicBezTo>
                    <a:pt x="113" y="1383"/>
                    <a:pt x="113" y="1383"/>
                    <a:pt x="113" y="1383"/>
                  </a:cubicBezTo>
                  <a:cubicBezTo>
                    <a:pt x="114" y="1383"/>
                    <a:pt x="114" y="1383"/>
                    <a:pt x="114" y="1383"/>
                  </a:cubicBezTo>
                  <a:cubicBezTo>
                    <a:pt x="114" y="1383"/>
                    <a:pt x="116" y="1383"/>
                    <a:pt x="117" y="1382"/>
                  </a:cubicBezTo>
                  <a:cubicBezTo>
                    <a:pt x="119" y="1381"/>
                    <a:pt x="119" y="1381"/>
                    <a:pt x="119" y="1381"/>
                  </a:cubicBezTo>
                  <a:cubicBezTo>
                    <a:pt x="120" y="1380"/>
                    <a:pt x="121" y="1379"/>
                    <a:pt x="121" y="1378"/>
                  </a:cubicBezTo>
                  <a:cubicBezTo>
                    <a:pt x="121" y="1378"/>
                    <a:pt x="121" y="1378"/>
                    <a:pt x="121" y="1378"/>
                  </a:cubicBezTo>
                  <a:cubicBezTo>
                    <a:pt x="121" y="1377"/>
                    <a:pt x="121" y="1377"/>
                    <a:pt x="121" y="1377"/>
                  </a:cubicBezTo>
                  <a:cubicBezTo>
                    <a:pt x="121" y="1378"/>
                    <a:pt x="121" y="1378"/>
                    <a:pt x="121" y="1378"/>
                  </a:cubicBezTo>
                  <a:cubicBezTo>
                    <a:pt x="121" y="1377"/>
                    <a:pt x="121" y="1377"/>
                    <a:pt x="121" y="1377"/>
                  </a:cubicBezTo>
                  <a:cubicBezTo>
                    <a:pt x="121" y="1377"/>
                    <a:pt x="121" y="1377"/>
                    <a:pt x="121" y="1377"/>
                  </a:cubicBezTo>
                  <a:cubicBezTo>
                    <a:pt x="121" y="1377"/>
                    <a:pt x="121" y="1377"/>
                    <a:pt x="121" y="1377"/>
                  </a:cubicBezTo>
                  <a:cubicBezTo>
                    <a:pt x="121" y="1377"/>
                    <a:pt x="121" y="1377"/>
                    <a:pt x="121" y="1377"/>
                  </a:cubicBezTo>
                  <a:cubicBezTo>
                    <a:pt x="122" y="1374"/>
                    <a:pt x="122" y="1373"/>
                    <a:pt x="123" y="1372"/>
                  </a:cubicBezTo>
                  <a:cubicBezTo>
                    <a:pt x="125" y="1374"/>
                    <a:pt x="126" y="1374"/>
                    <a:pt x="127" y="1375"/>
                  </a:cubicBezTo>
                  <a:cubicBezTo>
                    <a:pt x="128" y="1375"/>
                    <a:pt x="128" y="1375"/>
                    <a:pt x="128" y="1375"/>
                  </a:cubicBezTo>
                  <a:cubicBezTo>
                    <a:pt x="128" y="1376"/>
                    <a:pt x="128" y="1376"/>
                    <a:pt x="128" y="1376"/>
                  </a:cubicBezTo>
                  <a:cubicBezTo>
                    <a:pt x="129" y="1376"/>
                    <a:pt x="130" y="1376"/>
                    <a:pt x="131" y="1376"/>
                  </a:cubicBezTo>
                  <a:cubicBezTo>
                    <a:pt x="131" y="1376"/>
                    <a:pt x="132" y="1376"/>
                    <a:pt x="132" y="1376"/>
                  </a:cubicBezTo>
                  <a:cubicBezTo>
                    <a:pt x="134" y="1377"/>
                    <a:pt x="135" y="1378"/>
                    <a:pt x="137" y="1378"/>
                  </a:cubicBezTo>
                  <a:cubicBezTo>
                    <a:pt x="137" y="1378"/>
                    <a:pt x="138" y="1379"/>
                    <a:pt x="139" y="1379"/>
                  </a:cubicBezTo>
                  <a:cubicBezTo>
                    <a:pt x="140" y="1380"/>
                    <a:pt x="140" y="1381"/>
                    <a:pt x="141" y="1382"/>
                  </a:cubicBezTo>
                  <a:cubicBezTo>
                    <a:pt x="141" y="1383"/>
                    <a:pt x="141" y="1384"/>
                    <a:pt x="141" y="1385"/>
                  </a:cubicBezTo>
                  <a:cubicBezTo>
                    <a:pt x="141" y="1386"/>
                    <a:pt x="141" y="1389"/>
                    <a:pt x="143" y="1390"/>
                  </a:cubicBezTo>
                  <a:cubicBezTo>
                    <a:pt x="143" y="1391"/>
                    <a:pt x="144" y="1392"/>
                    <a:pt x="145" y="1393"/>
                  </a:cubicBezTo>
                  <a:cubicBezTo>
                    <a:pt x="145" y="1394"/>
                    <a:pt x="146" y="1394"/>
                    <a:pt x="147" y="1394"/>
                  </a:cubicBezTo>
                  <a:cubicBezTo>
                    <a:pt x="147" y="1397"/>
                    <a:pt x="149" y="1397"/>
                    <a:pt x="150" y="1397"/>
                  </a:cubicBezTo>
                  <a:cubicBezTo>
                    <a:pt x="151" y="1397"/>
                    <a:pt x="151" y="1397"/>
                    <a:pt x="152" y="1396"/>
                  </a:cubicBezTo>
                  <a:cubicBezTo>
                    <a:pt x="154" y="1395"/>
                    <a:pt x="154" y="1394"/>
                    <a:pt x="154" y="1393"/>
                  </a:cubicBezTo>
                  <a:cubicBezTo>
                    <a:pt x="154" y="1392"/>
                    <a:pt x="155" y="1392"/>
                    <a:pt x="155" y="1391"/>
                  </a:cubicBezTo>
                  <a:cubicBezTo>
                    <a:pt x="156" y="1390"/>
                    <a:pt x="156" y="1390"/>
                    <a:pt x="157" y="1390"/>
                  </a:cubicBezTo>
                  <a:cubicBezTo>
                    <a:pt x="157" y="1390"/>
                    <a:pt x="157" y="1390"/>
                    <a:pt x="158" y="1390"/>
                  </a:cubicBezTo>
                  <a:cubicBezTo>
                    <a:pt x="158" y="1390"/>
                    <a:pt x="158" y="1390"/>
                    <a:pt x="158" y="1390"/>
                  </a:cubicBezTo>
                  <a:cubicBezTo>
                    <a:pt x="161" y="1390"/>
                    <a:pt x="162" y="1387"/>
                    <a:pt x="162" y="1386"/>
                  </a:cubicBezTo>
                  <a:cubicBezTo>
                    <a:pt x="165" y="1385"/>
                    <a:pt x="166" y="1383"/>
                    <a:pt x="166" y="1381"/>
                  </a:cubicBezTo>
                  <a:cubicBezTo>
                    <a:pt x="166" y="1381"/>
                    <a:pt x="166" y="1380"/>
                    <a:pt x="166" y="1380"/>
                  </a:cubicBezTo>
                  <a:cubicBezTo>
                    <a:pt x="166" y="1377"/>
                    <a:pt x="164" y="1375"/>
                    <a:pt x="163" y="1374"/>
                  </a:cubicBezTo>
                  <a:cubicBezTo>
                    <a:pt x="163" y="1373"/>
                    <a:pt x="163" y="1373"/>
                    <a:pt x="163" y="1372"/>
                  </a:cubicBezTo>
                  <a:cubicBezTo>
                    <a:pt x="164" y="1371"/>
                    <a:pt x="165" y="1370"/>
                    <a:pt x="166" y="1370"/>
                  </a:cubicBezTo>
                  <a:cubicBezTo>
                    <a:pt x="166" y="1370"/>
                    <a:pt x="166" y="1369"/>
                    <a:pt x="166" y="1369"/>
                  </a:cubicBezTo>
                  <a:cubicBezTo>
                    <a:pt x="166" y="1370"/>
                    <a:pt x="166" y="1370"/>
                    <a:pt x="166" y="1370"/>
                  </a:cubicBezTo>
                  <a:cubicBezTo>
                    <a:pt x="167" y="1371"/>
                    <a:pt x="167" y="1371"/>
                    <a:pt x="167" y="1371"/>
                  </a:cubicBezTo>
                  <a:cubicBezTo>
                    <a:pt x="167" y="1371"/>
                    <a:pt x="168" y="1371"/>
                    <a:pt x="168" y="1371"/>
                  </a:cubicBezTo>
                  <a:cubicBezTo>
                    <a:pt x="169" y="1371"/>
                    <a:pt x="170" y="1370"/>
                    <a:pt x="170" y="1370"/>
                  </a:cubicBezTo>
                  <a:cubicBezTo>
                    <a:pt x="171" y="1369"/>
                    <a:pt x="171" y="1369"/>
                    <a:pt x="171" y="1369"/>
                  </a:cubicBezTo>
                  <a:cubicBezTo>
                    <a:pt x="172" y="1368"/>
                    <a:pt x="173" y="1368"/>
                    <a:pt x="173" y="1367"/>
                  </a:cubicBezTo>
                  <a:cubicBezTo>
                    <a:pt x="173" y="1366"/>
                    <a:pt x="173" y="1366"/>
                    <a:pt x="173" y="1366"/>
                  </a:cubicBezTo>
                  <a:cubicBezTo>
                    <a:pt x="174" y="1365"/>
                    <a:pt x="174" y="1364"/>
                    <a:pt x="174" y="1363"/>
                  </a:cubicBezTo>
                  <a:cubicBezTo>
                    <a:pt x="174" y="1362"/>
                    <a:pt x="175" y="1362"/>
                    <a:pt x="175" y="1362"/>
                  </a:cubicBezTo>
                  <a:cubicBezTo>
                    <a:pt x="175" y="1362"/>
                    <a:pt x="175" y="1362"/>
                    <a:pt x="175" y="1362"/>
                  </a:cubicBezTo>
                  <a:cubicBezTo>
                    <a:pt x="177" y="1362"/>
                    <a:pt x="177" y="1362"/>
                    <a:pt x="177" y="1362"/>
                  </a:cubicBezTo>
                  <a:cubicBezTo>
                    <a:pt x="179" y="1362"/>
                    <a:pt x="179" y="1360"/>
                    <a:pt x="180" y="1359"/>
                  </a:cubicBezTo>
                  <a:cubicBezTo>
                    <a:pt x="180" y="1359"/>
                    <a:pt x="181" y="1359"/>
                    <a:pt x="181" y="1358"/>
                  </a:cubicBezTo>
                  <a:cubicBezTo>
                    <a:pt x="181" y="1358"/>
                    <a:pt x="182" y="1357"/>
                    <a:pt x="182" y="1357"/>
                  </a:cubicBezTo>
                  <a:cubicBezTo>
                    <a:pt x="182" y="1357"/>
                    <a:pt x="182" y="1357"/>
                    <a:pt x="182" y="1357"/>
                  </a:cubicBezTo>
                  <a:cubicBezTo>
                    <a:pt x="183" y="1357"/>
                    <a:pt x="184" y="1358"/>
                    <a:pt x="185" y="1358"/>
                  </a:cubicBezTo>
                  <a:cubicBezTo>
                    <a:pt x="185" y="1358"/>
                    <a:pt x="186" y="1359"/>
                    <a:pt x="187" y="1359"/>
                  </a:cubicBezTo>
                  <a:cubicBezTo>
                    <a:pt x="187" y="1359"/>
                    <a:pt x="188" y="1359"/>
                    <a:pt x="189" y="1358"/>
                  </a:cubicBezTo>
                  <a:cubicBezTo>
                    <a:pt x="190" y="1357"/>
                    <a:pt x="191" y="1355"/>
                    <a:pt x="191" y="1353"/>
                  </a:cubicBezTo>
                  <a:cubicBezTo>
                    <a:pt x="192" y="1352"/>
                    <a:pt x="192" y="1351"/>
                    <a:pt x="192" y="1349"/>
                  </a:cubicBezTo>
                  <a:cubicBezTo>
                    <a:pt x="191" y="1349"/>
                    <a:pt x="191" y="1349"/>
                    <a:pt x="191" y="1349"/>
                  </a:cubicBezTo>
                  <a:cubicBezTo>
                    <a:pt x="191" y="1348"/>
                    <a:pt x="191" y="1348"/>
                    <a:pt x="191" y="1348"/>
                  </a:cubicBezTo>
                  <a:cubicBezTo>
                    <a:pt x="192" y="1347"/>
                    <a:pt x="194" y="1346"/>
                    <a:pt x="194" y="1344"/>
                  </a:cubicBezTo>
                  <a:cubicBezTo>
                    <a:pt x="194" y="1343"/>
                    <a:pt x="194" y="1343"/>
                    <a:pt x="195" y="1342"/>
                  </a:cubicBezTo>
                  <a:cubicBezTo>
                    <a:pt x="195" y="1342"/>
                    <a:pt x="195" y="1342"/>
                    <a:pt x="195" y="1342"/>
                  </a:cubicBezTo>
                  <a:cubicBezTo>
                    <a:pt x="196" y="1343"/>
                    <a:pt x="196" y="1344"/>
                    <a:pt x="197" y="1345"/>
                  </a:cubicBezTo>
                  <a:cubicBezTo>
                    <a:pt x="198" y="1345"/>
                    <a:pt x="199" y="1345"/>
                    <a:pt x="199" y="1345"/>
                  </a:cubicBezTo>
                  <a:cubicBezTo>
                    <a:pt x="201" y="1345"/>
                    <a:pt x="201" y="1344"/>
                    <a:pt x="202" y="1343"/>
                  </a:cubicBezTo>
                  <a:cubicBezTo>
                    <a:pt x="202" y="1343"/>
                    <a:pt x="202" y="1343"/>
                    <a:pt x="202" y="1343"/>
                  </a:cubicBezTo>
                  <a:cubicBezTo>
                    <a:pt x="203" y="1344"/>
                    <a:pt x="203" y="1344"/>
                    <a:pt x="204" y="1344"/>
                  </a:cubicBezTo>
                  <a:cubicBezTo>
                    <a:pt x="204" y="1344"/>
                    <a:pt x="205" y="1344"/>
                    <a:pt x="205" y="1343"/>
                  </a:cubicBezTo>
                  <a:cubicBezTo>
                    <a:pt x="205" y="1341"/>
                    <a:pt x="205" y="1341"/>
                    <a:pt x="205" y="1341"/>
                  </a:cubicBezTo>
                  <a:cubicBezTo>
                    <a:pt x="206" y="1343"/>
                    <a:pt x="206" y="1343"/>
                    <a:pt x="206" y="1343"/>
                  </a:cubicBezTo>
                  <a:cubicBezTo>
                    <a:pt x="206" y="1343"/>
                    <a:pt x="206" y="1344"/>
                    <a:pt x="206" y="1344"/>
                  </a:cubicBezTo>
                  <a:cubicBezTo>
                    <a:pt x="207" y="1344"/>
                    <a:pt x="207" y="1343"/>
                    <a:pt x="208" y="1343"/>
                  </a:cubicBezTo>
                  <a:cubicBezTo>
                    <a:pt x="210" y="1344"/>
                    <a:pt x="210" y="1344"/>
                    <a:pt x="210" y="1344"/>
                  </a:cubicBezTo>
                  <a:cubicBezTo>
                    <a:pt x="211" y="1344"/>
                    <a:pt x="212" y="1344"/>
                    <a:pt x="213" y="1344"/>
                  </a:cubicBezTo>
                  <a:cubicBezTo>
                    <a:pt x="213" y="1344"/>
                    <a:pt x="214" y="1344"/>
                    <a:pt x="215" y="1343"/>
                  </a:cubicBezTo>
                  <a:cubicBezTo>
                    <a:pt x="215" y="1343"/>
                    <a:pt x="215" y="1343"/>
                    <a:pt x="215" y="1343"/>
                  </a:cubicBezTo>
                  <a:cubicBezTo>
                    <a:pt x="219" y="1343"/>
                    <a:pt x="221" y="1341"/>
                    <a:pt x="222" y="1338"/>
                  </a:cubicBezTo>
                  <a:cubicBezTo>
                    <a:pt x="223" y="1338"/>
                    <a:pt x="223" y="1338"/>
                    <a:pt x="225" y="1338"/>
                  </a:cubicBezTo>
                  <a:cubicBezTo>
                    <a:pt x="225" y="1338"/>
                    <a:pt x="226" y="1338"/>
                    <a:pt x="227" y="1338"/>
                  </a:cubicBezTo>
                  <a:cubicBezTo>
                    <a:pt x="230" y="1338"/>
                    <a:pt x="233" y="1339"/>
                    <a:pt x="236" y="1340"/>
                  </a:cubicBezTo>
                  <a:cubicBezTo>
                    <a:pt x="236" y="1341"/>
                    <a:pt x="237" y="1342"/>
                    <a:pt x="238" y="1343"/>
                  </a:cubicBezTo>
                  <a:cubicBezTo>
                    <a:pt x="238" y="1343"/>
                    <a:pt x="238" y="1343"/>
                    <a:pt x="238" y="1343"/>
                  </a:cubicBezTo>
                  <a:cubicBezTo>
                    <a:pt x="239" y="1345"/>
                    <a:pt x="241" y="1345"/>
                    <a:pt x="242" y="1345"/>
                  </a:cubicBezTo>
                  <a:cubicBezTo>
                    <a:pt x="242" y="1345"/>
                    <a:pt x="242" y="1345"/>
                    <a:pt x="243" y="1345"/>
                  </a:cubicBezTo>
                  <a:cubicBezTo>
                    <a:pt x="244" y="1345"/>
                    <a:pt x="244" y="1345"/>
                    <a:pt x="244" y="1345"/>
                  </a:cubicBezTo>
                  <a:cubicBezTo>
                    <a:pt x="246" y="1344"/>
                    <a:pt x="246" y="1342"/>
                    <a:pt x="247" y="1341"/>
                  </a:cubicBezTo>
                  <a:cubicBezTo>
                    <a:pt x="249" y="1345"/>
                    <a:pt x="252" y="1346"/>
                    <a:pt x="255" y="1347"/>
                  </a:cubicBezTo>
                  <a:cubicBezTo>
                    <a:pt x="255" y="1347"/>
                    <a:pt x="256" y="1347"/>
                    <a:pt x="257" y="1348"/>
                  </a:cubicBezTo>
                  <a:cubicBezTo>
                    <a:pt x="257" y="1348"/>
                    <a:pt x="258" y="1348"/>
                    <a:pt x="259" y="1348"/>
                  </a:cubicBezTo>
                  <a:cubicBezTo>
                    <a:pt x="260" y="1348"/>
                    <a:pt x="261" y="1348"/>
                    <a:pt x="262" y="1347"/>
                  </a:cubicBezTo>
                  <a:cubicBezTo>
                    <a:pt x="262" y="1347"/>
                    <a:pt x="262" y="1347"/>
                    <a:pt x="263" y="1347"/>
                  </a:cubicBezTo>
                  <a:cubicBezTo>
                    <a:pt x="263" y="1347"/>
                    <a:pt x="264" y="1347"/>
                    <a:pt x="264" y="1347"/>
                  </a:cubicBezTo>
                  <a:cubicBezTo>
                    <a:pt x="265" y="1347"/>
                    <a:pt x="265" y="1347"/>
                    <a:pt x="265" y="1346"/>
                  </a:cubicBezTo>
                  <a:cubicBezTo>
                    <a:pt x="266" y="1348"/>
                    <a:pt x="267" y="1348"/>
                    <a:pt x="268" y="1348"/>
                  </a:cubicBezTo>
                  <a:cubicBezTo>
                    <a:pt x="269" y="1348"/>
                    <a:pt x="269" y="1348"/>
                    <a:pt x="269" y="1348"/>
                  </a:cubicBezTo>
                  <a:cubicBezTo>
                    <a:pt x="270" y="1350"/>
                    <a:pt x="271" y="1351"/>
                    <a:pt x="271" y="1352"/>
                  </a:cubicBezTo>
                  <a:cubicBezTo>
                    <a:pt x="271" y="1353"/>
                    <a:pt x="271" y="1355"/>
                    <a:pt x="273" y="1356"/>
                  </a:cubicBezTo>
                  <a:cubicBezTo>
                    <a:pt x="274" y="1358"/>
                    <a:pt x="276" y="1359"/>
                    <a:pt x="278" y="1359"/>
                  </a:cubicBezTo>
                  <a:cubicBezTo>
                    <a:pt x="278" y="1359"/>
                    <a:pt x="278" y="1359"/>
                    <a:pt x="278" y="1359"/>
                  </a:cubicBezTo>
                  <a:cubicBezTo>
                    <a:pt x="279" y="1360"/>
                    <a:pt x="280" y="1360"/>
                    <a:pt x="281" y="1360"/>
                  </a:cubicBezTo>
                  <a:cubicBezTo>
                    <a:pt x="281" y="1360"/>
                    <a:pt x="282" y="1360"/>
                    <a:pt x="283" y="1359"/>
                  </a:cubicBezTo>
                  <a:cubicBezTo>
                    <a:pt x="283" y="1359"/>
                    <a:pt x="283" y="1359"/>
                    <a:pt x="284" y="1359"/>
                  </a:cubicBezTo>
                  <a:cubicBezTo>
                    <a:pt x="284" y="1360"/>
                    <a:pt x="285" y="1362"/>
                    <a:pt x="287" y="1362"/>
                  </a:cubicBezTo>
                  <a:cubicBezTo>
                    <a:pt x="288" y="1362"/>
                    <a:pt x="290" y="1361"/>
                    <a:pt x="291" y="1360"/>
                  </a:cubicBezTo>
                  <a:cubicBezTo>
                    <a:pt x="291" y="1359"/>
                    <a:pt x="291" y="1359"/>
                    <a:pt x="291" y="1359"/>
                  </a:cubicBezTo>
                  <a:cubicBezTo>
                    <a:pt x="291" y="1359"/>
                    <a:pt x="292" y="1359"/>
                    <a:pt x="292" y="1359"/>
                  </a:cubicBezTo>
                  <a:cubicBezTo>
                    <a:pt x="292" y="1359"/>
                    <a:pt x="293" y="1359"/>
                    <a:pt x="293" y="1359"/>
                  </a:cubicBezTo>
                  <a:cubicBezTo>
                    <a:pt x="294" y="1359"/>
                    <a:pt x="294" y="1359"/>
                    <a:pt x="295" y="1358"/>
                  </a:cubicBezTo>
                  <a:cubicBezTo>
                    <a:pt x="295" y="1358"/>
                    <a:pt x="295" y="1358"/>
                    <a:pt x="295" y="1358"/>
                  </a:cubicBezTo>
                  <a:cubicBezTo>
                    <a:pt x="296" y="1358"/>
                    <a:pt x="297" y="1356"/>
                    <a:pt x="297" y="1355"/>
                  </a:cubicBezTo>
                  <a:cubicBezTo>
                    <a:pt x="296" y="1350"/>
                    <a:pt x="297" y="1347"/>
                    <a:pt x="300" y="1344"/>
                  </a:cubicBezTo>
                  <a:cubicBezTo>
                    <a:pt x="301" y="1344"/>
                    <a:pt x="302" y="1343"/>
                    <a:pt x="302" y="1342"/>
                  </a:cubicBezTo>
                  <a:cubicBezTo>
                    <a:pt x="303" y="1342"/>
                    <a:pt x="303" y="1342"/>
                    <a:pt x="303" y="1342"/>
                  </a:cubicBezTo>
                  <a:cubicBezTo>
                    <a:pt x="303" y="1342"/>
                    <a:pt x="304" y="1342"/>
                    <a:pt x="304" y="1342"/>
                  </a:cubicBezTo>
                  <a:cubicBezTo>
                    <a:pt x="305" y="1342"/>
                    <a:pt x="306" y="1342"/>
                    <a:pt x="307" y="1341"/>
                  </a:cubicBezTo>
                  <a:cubicBezTo>
                    <a:pt x="307" y="1340"/>
                    <a:pt x="307" y="1340"/>
                    <a:pt x="307" y="1340"/>
                  </a:cubicBezTo>
                  <a:cubicBezTo>
                    <a:pt x="309" y="1340"/>
                    <a:pt x="309" y="1338"/>
                    <a:pt x="309" y="1337"/>
                  </a:cubicBezTo>
                  <a:cubicBezTo>
                    <a:pt x="309" y="1337"/>
                    <a:pt x="309" y="1337"/>
                    <a:pt x="309" y="1337"/>
                  </a:cubicBezTo>
                  <a:cubicBezTo>
                    <a:pt x="309" y="1336"/>
                    <a:pt x="309" y="1336"/>
                    <a:pt x="309" y="1336"/>
                  </a:cubicBezTo>
                  <a:cubicBezTo>
                    <a:pt x="309" y="1335"/>
                    <a:pt x="309" y="1335"/>
                    <a:pt x="309" y="1335"/>
                  </a:cubicBezTo>
                  <a:cubicBezTo>
                    <a:pt x="310" y="1335"/>
                    <a:pt x="310" y="1334"/>
                    <a:pt x="310" y="1333"/>
                  </a:cubicBezTo>
                  <a:cubicBezTo>
                    <a:pt x="310" y="1333"/>
                    <a:pt x="311" y="1332"/>
                    <a:pt x="311" y="1332"/>
                  </a:cubicBezTo>
                  <a:cubicBezTo>
                    <a:pt x="311" y="1331"/>
                    <a:pt x="311" y="1331"/>
                    <a:pt x="311" y="1331"/>
                  </a:cubicBezTo>
                  <a:cubicBezTo>
                    <a:pt x="311" y="1330"/>
                    <a:pt x="311" y="1330"/>
                    <a:pt x="311" y="1330"/>
                  </a:cubicBezTo>
                  <a:cubicBezTo>
                    <a:pt x="311" y="1328"/>
                    <a:pt x="311" y="1328"/>
                    <a:pt x="311" y="1328"/>
                  </a:cubicBezTo>
                  <a:cubicBezTo>
                    <a:pt x="310" y="1327"/>
                    <a:pt x="308" y="1327"/>
                    <a:pt x="307" y="1327"/>
                  </a:cubicBezTo>
                  <a:cubicBezTo>
                    <a:pt x="306" y="1327"/>
                    <a:pt x="306" y="1326"/>
                    <a:pt x="306" y="1326"/>
                  </a:cubicBezTo>
                  <a:cubicBezTo>
                    <a:pt x="306" y="1325"/>
                    <a:pt x="306" y="1325"/>
                    <a:pt x="307" y="1325"/>
                  </a:cubicBezTo>
                  <a:cubicBezTo>
                    <a:pt x="308" y="1325"/>
                    <a:pt x="309" y="1324"/>
                    <a:pt x="309" y="1323"/>
                  </a:cubicBezTo>
                  <a:cubicBezTo>
                    <a:pt x="310" y="1323"/>
                    <a:pt x="311" y="1322"/>
                    <a:pt x="311" y="1321"/>
                  </a:cubicBezTo>
                  <a:cubicBezTo>
                    <a:pt x="311" y="1320"/>
                    <a:pt x="311" y="1319"/>
                    <a:pt x="310" y="1318"/>
                  </a:cubicBezTo>
                  <a:cubicBezTo>
                    <a:pt x="310" y="1318"/>
                    <a:pt x="310" y="1318"/>
                    <a:pt x="310" y="1317"/>
                  </a:cubicBezTo>
                  <a:cubicBezTo>
                    <a:pt x="310" y="1316"/>
                    <a:pt x="310" y="1316"/>
                    <a:pt x="310" y="1316"/>
                  </a:cubicBezTo>
                  <a:cubicBezTo>
                    <a:pt x="309" y="1315"/>
                    <a:pt x="310" y="1314"/>
                    <a:pt x="311" y="1312"/>
                  </a:cubicBezTo>
                  <a:cubicBezTo>
                    <a:pt x="311" y="1311"/>
                    <a:pt x="312" y="1310"/>
                    <a:pt x="312" y="1308"/>
                  </a:cubicBezTo>
                  <a:cubicBezTo>
                    <a:pt x="312" y="1308"/>
                    <a:pt x="312" y="1308"/>
                    <a:pt x="312" y="1308"/>
                  </a:cubicBezTo>
                  <a:cubicBezTo>
                    <a:pt x="312" y="1308"/>
                    <a:pt x="312" y="1308"/>
                    <a:pt x="312" y="1308"/>
                  </a:cubicBezTo>
                  <a:cubicBezTo>
                    <a:pt x="313" y="1307"/>
                    <a:pt x="313" y="1307"/>
                    <a:pt x="313" y="1306"/>
                  </a:cubicBezTo>
                  <a:cubicBezTo>
                    <a:pt x="314" y="1305"/>
                    <a:pt x="315" y="1303"/>
                    <a:pt x="316" y="1302"/>
                  </a:cubicBezTo>
                  <a:cubicBezTo>
                    <a:pt x="316" y="1301"/>
                    <a:pt x="316" y="1301"/>
                    <a:pt x="316" y="1301"/>
                  </a:cubicBezTo>
                  <a:cubicBezTo>
                    <a:pt x="317" y="1302"/>
                    <a:pt x="318" y="1302"/>
                    <a:pt x="319" y="1302"/>
                  </a:cubicBezTo>
                  <a:cubicBezTo>
                    <a:pt x="320" y="1302"/>
                    <a:pt x="321" y="1302"/>
                    <a:pt x="322" y="1301"/>
                  </a:cubicBezTo>
                  <a:cubicBezTo>
                    <a:pt x="323" y="1301"/>
                    <a:pt x="323" y="1300"/>
                    <a:pt x="324" y="1299"/>
                  </a:cubicBezTo>
                  <a:cubicBezTo>
                    <a:pt x="329" y="1299"/>
                    <a:pt x="330" y="1297"/>
                    <a:pt x="332" y="1292"/>
                  </a:cubicBezTo>
                  <a:cubicBezTo>
                    <a:pt x="333" y="1291"/>
                    <a:pt x="335" y="1291"/>
                    <a:pt x="337" y="1291"/>
                  </a:cubicBezTo>
                  <a:cubicBezTo>
                    <a:pt x="338" y="1291"/>
                    <a:pt x="338" y="1291"/>
                    <a:pt x="338" y="1291"/>
                  </a:cubicBezTo>
                  <a:cubicBezTo>
                    <a:pt x="339" y="1291"/>
                    <a:pt x="339" y="1291"/>
                    <a:pt x="340" y="1291"/>
                  </a:cubicBezTo>
                  <a:cubicBezTo>
                    <a:pt x="341" y="1291"/>
                    <a:pt x="342" y="1291"/>
                    <a:pt x="342" y="1291"/>
                  </a:cubicBezTo>
                  <a:cubicBezTo>
                    <a:pt x="345" y="1291"/>
                    <a:pt x="347" y="1290"/>
                    <a:pt x="348" y="1288"/>
                  </a:cubicBezTo>
                  <a:cubicBezTo>
                    <a:pt x="348" y="1288"/>
                    <a:pt x="353" y="1288"/>
                    <a:pt x="353" y="1288"/>
                  </a:cubicBezTo>
                  <a:cubicBezTo>
                    <a:pt x="353" y="1288"/>
                    <a:pt x="354" y="1288"/>
                    <a:pt x="354" y="1288"/>
                  </a:cubicBezTo>
                  <a:cubicBezTo>
                    <a:pt x="357" y="1288"/>
                    <a:pt x="359" y="1287"/>
                    <a:pt x="361" y="1285"/>
                  </a:cubicBezTo>
                  <a:cubicBezTo>
                    <a:pt x="362" y="1284"/>
                    <a:pt x="362" y="1284"/>
                    <a:pt x="364" y="1284"/>
                  </a:cubicBezTo>
                  <a:cubicBezTo>
                    <a:pt x="364" y="1284"/>
                    <a:pt x="364" y="1284"/>
                    <a:pt x="365" y="1284"/>
                  </a:cubicBezTo>
                  <a:cubicBezTo>
                    <a:pt x="366" y="1285"/>
                    <a:pt x="368" y="1285"/>
                    <a:pt x="370" y="1286"/>
                  </a:cubicBezTo>
                  <a:cubicBezTo>
                    <a:pt x="370" y="1286"/>
                    <a:pt x="371" y="1286"/>
                    <a:pt x="372" y="1286"/>
                  </a:cubicBezTo>
                  <a:cubicBezTo>
                    <a:pt x="372" y="1286"/>
                    <a:pt x="372" y="1286"/>
                    <a:pt x="372" y="1286"/>
                  </a:cubicBezTo>
                  <a:cubicBezTo>
                    <a:pt x="373" y="1287"/>
                    <a:pt x="374" y="1287"/>
                    <a:pt x="375" y="1287"/>
                  </a:cubicBezTo>
                  <a:cubicBezTo>
                    <a:pt x="378" y="1289"/>
                    <a:pt x="378" y="1289"/>
                    <a:pt x="378" y="1289"/>
                  </a:cubicBezTo>
                  <a:cubicBezTo>
                    <a:pt x="378" y="1289"/>
                    <a:pt x="379" y="1290"/>
                    <a:pt x="380" y="1290"/>
                  </a:cubicBezTo>
                  <a:cubicBezTo>
                    <a:pt x="381" y="1291"/>
                    <a:pt x="381" y="1291"/>
                    <a:pt x="382" y="1291"/>
                  </a:cubicBezTo>
                  <a:cubicBezTo>
                    <a:pt x="382" y="1291"/>
                    <a:pt x="382" y="1291"/>
                    <a:pt x="382" y="1291"/>
                  </a:cubicBezTo>
                  <a:cubicBezTo>
                    <a:pt x="388" y="1295"/>
                    <a:pt x="388" y="1295"/>
                    <a:pt x="388" y="1295"/>
                  </a:cubicBezTo>
                  <a:cubicBezTo>
                    <a:pt x="388" y="1296"/>
                    <a:pt x="389" y="1296"/>
                    <a:pt x="390" y="1296"/>
                  </a:cubicBezTo>
                  <a:cubicBezTo>
                    <a:pt x="390" y="1297"/>
                    <a:pt x="390" y="1297"/>
                    <a:pt x="390" y="1297"/>
                  </a:cubicBezTo>
                  <a:cubicBezTo>
                    <a:pt x="391" y="1298"/>
                    <a:pt x="392" y="1298"/>
                    <a:pt x="392" y="1298"/>
                  </a:cubicBezTo>
                  <a:cubicBezTo>
                    <a:pt x="395" y="1302"/>
                    <a:pt x="398" y="1305"/>
                    <a:pt x="402" y="1307"/>
                  </a:cubicBezTo>
                  <a:cubicBezTo>
                    <a:pt x="402" y="1308"/>
                    <a:pt x="402" y="1308"/>
                    <a:pt x="402" y="1308"/>
                  </a:cubicBezTo>
                  <a:cubicBezTo>
                    <a:pt x="401" y="1310"/>
                    <a:pt x="401" y="1313"/>
                    <a:pt x="403" y="1315"/>
                  </a:cubicBezTo>
                  <a:cubicBezTo>
                    <a:pt x="403" y="1315"/>
                    <a:pt x="403" y="1315"/>
                    <a:pt x="403" y="1315"/>
                  </a:cubicBezTo>
                  <a:cubicBezTo>
                    <a:pt x="403" y="1315"/>
                    <a:pt x="403" y="1315"/>
                    <a:pt x="403" y="1315"/>
                  </a:cubicBezTo>
                  <a:cubicBezTo>
                    <a:pt x="403" y="1315"/>
                    <a:pt x="403" y="1315"/>
                    <a:pt x="403" y="1315"/>
                  </a:cubicBezTo>
                  <a:cubicBezTo>
                    <a:pt x="404" y="1316"/>
                    <a:pt x="404" y="1316"/>
                    <a:pt x="405" y="1316"/>
                  </a:cubicBezTo>
                  <a:cubicBezTo>
                    <a:pt x="406" y="1316"/>
                    <a:pt x="407" y="1315"/>
                    <a:pt x="407" y="1314"/>
                  </a:cubicBezTo>
                  <a:cubicBezTo>
                    <a:pt x="409" y="1309"/>
                    <a:pt x="409" y="1309"/>
                    <a:pt x="409" y="1309"/>
                  </a:cubicBezTo>
                  <a:cubicBezTo>
                    <a:pt x="410" y="1308"/>
                    <a:pt x="410" y="1307"/>
                    <a:pt x="410" y="1306"/>
                  </a:cubicBezTo>
                  <a:cubicBezTo>
                    <a:pt x="410" y="1304"/>
                    <a:pt x="408" y="1303"/>
                    <a:pt x="407" y="1303"/>
                  </a:cubicBezTo>
                  <a:cubicBezTo>
                    <a:pt x="407" y="1302"/>
                    <a:pt x="407" y="1302"/>
                    <a:pt x="407" y="1302"/>
                  </a:cubicBezTo>
                  <a:cubicBezTo>
                    <a:pt x="408" y="1299"/>
                    <a:pt x="408" y="1299"/>
                    <a:pt x="412" y="1299"/>
                  </a:cubicBezTo>
                  <a:cubicBezTo>
                    <a:pt x="412" y="1299"/>
                    <a:pt x="413" y="1299"/>
                    <a:pt x="413" y="1299"/>
                  </a:cubicBezTo>
                  <a:cubicBezTo>
                    <a:pt x="413" y="1298"/>
                    <a:pt x="413" y="1298"/>
                    <a:pt x="413" y="1298"/>
                  </a:cubicBezTo>
                  <a:cubicBezTo>
                    <a:pt x="415" y="1299"/>
                    <a:pt x="416" y="1299"/>
                    <a:pt x="418" y="1299"/>
                  </a:cubicBezTo>
                  <a:cubicBezTo>
                    <a:pt x="418" y="1299"/>
                    <a:pt x="419" y="1299"/>
                    <a:pt x="419" y="1299"/>
                  </a:cubicBezTo>
                  <a:cubicBezTo>
                    <a:pt x="419" y="1300"/>
                    <a:pt x="419" y="1300"/>
                    <a:pt x="420" y="1300"/>
                  </a:cubicBezTo>
                  <a:cubicBezTo>
                    <a:pt x="420" y="1300"/>
                    <a:pt x="421" y="1301"/>
                    <a:pt x="422" y="1301"/>
                  </a:cubicBezTo>
                  <a:cubicBezTo>
                    <a:pt x="423" y="1301"/>
                    <a:pt x="423" y="1300"/>
                    <a:pt x="424" y="1300"/>
                  </a:cubicBezTo>
                  <a:cubicBezTo>
                    <a:pt x="425" y="1300"/>
                    <a:pt x="425" y="1300"/>
                    <a:pt x="426" y="1300"/>
                  </a:cubicBezTo>
                  <a:cubicBezTo>
                    <a:pt x="429" y="1300"/>
                    <a:pt x="432" y="1301"/>
                    <a:pt x="435" y="1303"/>
                  </a:cubicBezTo>
                  <a:cubicBezTo>
                    <a:pt x="435" y="1303"/>
                    <a:pt x="435" y="1303"/>
                    <a:pt x="435" y="1303"/>
                  </a:cubicBezTo>
                  <a:cubicBezTo>
                    <a:pt x="436" y="1303"/>
                    <a:pt x="437" y="1304"/>
                    <a:pt x="437" y="1304"/>
                  </a:cubicBezTo>
                  <a:cubicBezTo>
                    <a:pt x="438" y="1304"/>
                    <a:pt x="439" y="1305"/>
                    <a:pt x="440" y="1305"/>
                  </a:cubicBezTo>
                  <a:cubicBezTo>
                    <a:pt x="441" y="1306"/>
                    <a:pt x="442" y="1307"/>
                    <a:pt x="443" y="1307"/>
                  </a:cubicBezTo>
                  <a:cubicBezTo>
                    <a:pt x="444" y="1307"/>
                    <a:pt x="445" y="1306"/>
                    <a:pt x="446" y="1305"/>
                  </a:cubicBezTo>
                  <a:cubicBezTo>
                    <a:pt x="446" y="1305"/>
                    <a:pt x="446" y="1305"/>
                    <a:pt x="447" y="1304"/>
                  </a:cubicBezTo>
                  <a:cubicBezTo>
                    <a:pt x="447" y="1304"/>
                    <a:pt x="447" y="1305"/>
                    <a:pt x="447" y="1305"/>
                  </a:cubicBezTo>
                  <a:cubicBezTo>
                    <a:pt x="448" y="1305"/>
                    <a:pt x="448" y="1305"/>
                    <a:pt x="449" y="1305"/>
                  </a:cubicBezTo>
                  <a:cubicBezTo>
                    <a:pt x="450" y="1305"/>
                    <a:pt x="451" y="1305"/>
                    <a:pt x="451" y="1304"/>
                  </a:cubicBezTo>
                  <a:cubicBezTo>
                    <a:pt x="454" y="1303"/>
                    <a:pt x="453" y="1301"/>
                    <a:pt x="453" y="1300"/>
                  </a:cubicBezTo>
                  <a:cubicBezTo>
                    <a:pt x="453" y="1299"/>
                    <a:pt x="453" y="1299"/>
                    <a:pt x="453" y="1299"/>
                  </a:cubicBezTo>
                  <a:cubicBezTo>
                    <a:pt x="454" y="1298"/>
                    <a:pt x="456" y="1297"/>
                    <a:pt x="456" y="1295"/>
                  </a:cubicBezTo>
                  <a:cubicBezTo>
                    <a:pt x="456" y="1294"/>
                    <a:pt x="455" y="1293"/>
                    <a:pt x="454" y="1292"/>
                  </a:cubicBezTo>
                  <a:cubicBezTo>
                    <a:pt x="454" y="1291"/>
                    <a:pt x="455" y="1290"/>
                    <a:pt x="455" y="1290"/>
                  </a:cubicBezTo>
                  <a:cubicBezTo>
                    <a:pt x="455" y="1289"/>
                    <a:pt x="455" y="1289"/>
                    <a:pt x="455" y="1289"/>
                  </a:cubicBezTo>
                  <a:cubicBezTo>
                    <a:pt x="456" y="1288"/>
                    <a:pt x="456" y="1287"/>
                    <a:pt x="457" y="1287"/>
                  </a:cubicBezTo>
                  <a:cubicBezTo>
                    <a:pt x="458" y="1287"/>
                    <a:pt x="460" y="1287"/>
                    <a:pt x="461" y="1286"/>
                  </a:cubicBezTo>
                  <a:cubicBezTo>
                    <a:pt x="461" y="1285"/>
                    <a:pt x="461" y="1285"/>
                    <a:pt x="462" y="1285"/>
                  </a:cubicBezTo>
                  <a:cubicBezTo>
                    <a:pt x="462" y="1285"/>
                    <a:pt x="463" y="1286"/>
                    <a:pt x="463" y="1286"/>
                  </a:cubicBezTo>
                  <a:cubicBezTo>
                    <a:pt x="464" y="1286"/>
                    <a:pt x="465" y="1286"/>
                    <a:pt x="466" y="1286"/>
                  </a:cubicBezTo>
                  <a:cubicBezTo>
                    <a:pt x="467" y="1286"/>
                    <a:pt x="468" y="1287"/>
                    <a:pt x="469" y="1287"/>
                  </a:cubicBezTo>
                  <a:cubicBezTo>
                    <a:pt x="470" y="1287"/>
                    <a:pt x="471" y="1286"/>
                    <a:pt x="472" y="1285"/>
                  </a:cubicBezTo>
                  <a:cubicBezTo>
                    <a:pt x="473" y="1284"/>
                    <a:pt x="473" y="1284"/>
                    <a:pt x="473" y="1284"/>
                  </a:cubicBezTo>
                  <a:cubicBezTo>
                    <a:pt x="473" y="1283"/>
                    <a:pt x="473" y="1283"/>
                    <a:pt x="474" y="1283"/>
                  </a:cubicBezTo>
                  <a:cubicBezTo>
                    <a:pt x="475" y="1283"/>
                    <a:pt x="476" y="1283"/>
                    <a:pt x="476" y="1283"/>
                  </a:cubicBezTo>
                  <a:cubicBezTo>
                    <a:pt x="478" y="1284"/>
                    <a:pt x="481" y="1284"/>
                    <a:pt x="483" y="1285"/>
                  </a:cubicBezTo>
                  <a:cubicBezTo>
                    <a:pt x="484" y="1285"/>
                    <a:pt x="485" y="1286"/>
                    <a:pt x="486" y="1286"/>
                  </a:cubicBezTo>
                  <a:cubicBezTo>
                    <a:pt x="486" y="1286"/>
                    <a:pt x="487" y="1286"/>
                    <a:pt x="487" y="1286"/>
                  </a:cubicBezTo>
                  <a:cubicBezTo>
                    <a:pt x="487" y="1286"/>
                    <a:pt x="487" y="1286"/>
                    <a:pt x="487" y="1286"/>
                  </a:cubicBezTo>
                  <a:cubicBezTo>
                    <a:pt x="487" y="1286"/>
                    <a:pt x="487" y="1287"/>
                    <a:pt x="487" y="1287"/>
                  </a:cubicBezTo>
                  <a:cubicBezTo>
                    <a:pt x="487" y="1287"/>
                    <a:pt x="486" y="1288"/>
                    <a:pt x="485" y="1288"/>
                  </a:cubicBezTo>
                  <a:cubicBezTo>
                    <a:pt x="485" y="1289"/>
                    <a:pt x="485" y="1289"/>
                    <a:pt x="485" y="1289"/>
                  </a:cubicBezTo>
                  <a:cubicBezTo>
                    <a:pt x="484" y="1290"/>
                    <a:pt x="483" y="1291"/>
                    <a:pt x="483" y="1292"/>
                  </a:cubicBezTo>
                  <a:cubicBezTo>
                    <a:pt x="483" y="1293"/>
                    <a:pt x="484" y="1294"/>
                    <a:pt x="485" y="1294"/>
                  </a:cubicBezTo>
                  <a:cubicBezTo>
                    <a:pt x="486" y="1295"/>
                    <a:pt x="486" y="1295"/>
                    <a:pt x="486" y="1295"/>
                  </a:cubicBezTo>
                  <a:cubicBezTo>
                    <a:pt x="489" y="1294"/>
                    <a:pt x="489" y="1294"/>
                    <a:pt x="489" y="1294"/>
                  </a:cubicBezTo>
                  <a:cubicBezTo>
                    <a:pt x="489" y="1294"/>
                    <a:pt x="490" y="1294"/>
                    <a:pt x="490" y="1294"/>
                  </a:cubicBezTo>
                  <a:cubicBezTo>
                    <a:pt x="491" y="1294"/>
                    <a:pt x="492" y="1294"/>
                    <a:pt x="493" y="1294"/>
                  </a:cubicBezTo>
                  <a:cubicBezTo>
                    <a:pt x="493" y="1294"/>
                    <a:pt x="494" y="1294"/>
                    <a:pt x="494" y="1294"/>
                  </a:cubicBezTo>
                  <a:cubicBezTo>
                    <a:pt x="495" y="1294"/>
                    <a:pt x="495" y="1294"/>
                    <a:pt x="495" y="1294"/>
                  </a:cubicBezTo>
                  <a:cubicBezTo>
                    <a:pt x="495" y="1295"/>
                    <a:pt x="496" y="1295"/>
                    <a:pt x="496" y="1296"/>
                  </a:cubicBezTo>
                  <a:cubicBezTo>
                    <a:pt x="497" y="1297"/>
                    <a:pt x="498" y="1297"/>
                    <a:pt x="499" y="1297"/>
                  </a:cubicBezTo>
                  <a:cubicBezTo>
                    <a:pt x="499" y="1298"/>
                    <a:pt x="500" y="1298"/>
                    <a:pt x="500" y="1298"/>
                  </a:cubicBezTo>
                  <a:cubicBezTo>
                    <a:pt x="501" y="1298"/>
                    <a:pt x="501" y="1298"/>
                    <a:pt x="501" y="1298"/>
                  </a:cubicBezTo>
                  <a:cubicBezTo>
                    <a:pt x="502" y="1299"/>
                    <a:pt x="502" y="1299"/>
                    <a:pt x="502" y="1299"/>
                  </a:cubicBezTo>
                  <a:cubicBezTo>
                    <a:pt x="503" y="1300"/>
                    <a:pt x="503" y="1300"/>
                    <a:pt x="503" y="1300"/>
                  </a:cubicBezTo>
                  <a:cubicBezTo>
                    <a:pt x="505" y="1302"/>
                    <a:pt x="507" y="1305"/>
                    <a:pt x="510" y="1306"/>
                  </a:cubicBezTo>
                  <a:cubicBezTo>
                    <a:pt x="511" y="1307"/>
                    <a:pt x="511" y="1307"/>
                    <a:pt x="511" y="1307"/>
                  </a:cubicBezTo>
                  <a:cubicBezTo>
                    <a:pt x="512" y="1307"/>
                    <a:pt x="513" y="1307"/>
                    <a:pt x="514" y="1307"/>
                  </a:cubicBezTo>
                  <a:cubicBezTo>
                    <a:pt x="515" y="1307"/>
                    <a:pt x="517" y="1306"/>
                    <a:pt x="518" y="1305"/>
                  </a:cubicBezTo>
                  <a:cubicBezTo>
                    <a:pt x="519" y="1305"/>
                    <a:pt x="519" y="1305"/>
                    <a:pt x="519" y="1305"/>
                  </a:cubicBezTo>
                  <a:cubicBezTo>
                    <a:pt x="519" y="1305"/>
                    <a:pt x="519" y="1305"/>
                    <a:pt x="519" y="1305"/>
                  </a:cubicBezTo>
                  <a:cubicBezTo>
                    <a:pt x="520" y="1305"/>
                    <a:pt x="520" y="1305"/>
                    <a:pt x="520" y="1305"/>
                  </a:cubicBezTo>
                  <a:cubicBezTo>
                    <a:pt x="521" y="1305"/>
                    <a:pt x="523" y="1305"/>
                    <a:pt x="524" y="1303"/>
                  </a:cubicBezTo>
                  <a:cubicBezTo>
                    <a:pt x="525" y="1302"/>
                    <a:pt x="525" y="1301"/>
                    <a:pt x="525" y="1300"/>
                  </a:cubicBezTo>
                  <a:cubicBezTo>
                    <a:pt x="525" y="1299"/>
                    <a:pt x="525" y="1299"/>
                    <a:pt x="525" y="1298"/>
                  </a:cubicBezTo>
                  <a:cubicBezTo>
                    <a:pt x="525" y="1299"/>
                    <a:pt x="525" y="1299"/>
                    <a:pt x="525" y="1299"/>
                  </a:cubicBezTo>
                  <a:cubicBezTo>
                    <a:pt x="526" y="1297"/>
                    <a:pt x="526" y="1297"/>
                    <a:pt x="526" y="1297"/>
                  </a:cubicBezTo>
                  <a:cubicBezTo>
                    <a:pt x="526" y="1296"/>
                    <a:pt x="526" y="1295"/>
                    <a:pt x="527" y="1294"/>
                  </a:cubicBezTo>
                  <a:cubicBezTo>
                    <a:pt x="528" y="1294"/>
                    <a:pt x="528" y="1294"/>
                    <a:pt x="528" y="1294"/>
                  </a:cubicBezTo>
                  <a:cubicBezTo>
                    <a:pt x="529" y="1294"/>
                    <a:pt x="530" y="1294"/>
                    <a:pt x="531" y="1293"/>
                  </a:cubicBezTo>
                  <a:cubicBezTo>
                    <a:pt x="533" y="1292"/>
                    <a:pt x="533" y="1292"/>
                    <a:pt x="533" y="1292"/>
                  </a:cubicBezTo>
                  <a:cubicBezTo>
                    <a:pt x="534" y="1290"/>
                    <a:pt x="535" y="1289"/>
                    <a:pt x="535" y="1288"/>
                  </a:cubicBezTo>
                  <a:cubicBezTo>
                    <a:pt x="535" y="1286"/>
                    <a:pt x="534" y="1285"/>
                    <a:pt x="533" y="1284"/>
                  </a:cubicBezTo>
                  <a:cubicBezTo>
                    <a:pt x="532" y="1284"/>
                    <a:pt x="532" y="1283"/>
                    <a:pt x="532" y="1283"/>
                  </a:cubicBezTo>
                  <a:cubicBezTo>
                    <a:pt x="531" y="1282"/>
                    <a:pt x="531" y="1282"/>
                    <a:pt x="531" y="1282"/>
                  </a:cubicBezTo>
                  <a:cubicBezTo>
                    <a:pt x="530" y="1281"/>
                    <a:pt x="529" y="1280"/>
                    <a:pt x="528" y="1280"/>
                  </a:cubicBezTo>
                  <a:cubicBezTo>
                    <a:pt x="527" y="1280"/>
                    <a:pt x="527" y="1279"/>
                    <a:pt x="526" y="1279"/>
                  </a:cubicBezTo>
                  <a:cubicBezTo>
                    <a:pt x="526" y="1279"/>
                    <a:pt x="526" y="1279"/>
                    <a:pt x="526" y="1279"/>
                  </a:cubicBezTo>
                  <a:cubicBezTo>
                    <a:pt x="525" y="1279"/>
                    <a:pt x="525" y="1279"/>
                    <a:pt x="525" y="1279"/>
                  </a:cubicBezTo>
                  <a:cubicBezTo>
                    <a:pt x="525" y="1279"/>
                    <a:pt x="525" y="1279"/>
                    <a:pt x="525" y="1279"/>
                  </a:cubicBezTo>
                  <a:cubicBezTo>
                    <a:pt x="523" y="1279"/>
                    <a:pt x="522" y="1278"/>
                    <a:pt x="520" y="1277"/>
                  </a:cubicBezTo>
                  <a:cubicBezTo>
                    <a:pt x="518" y="1276"/>
                    <a:pt x="516" y="1275"/>
                    <a:pt x="513" y="1274"/>
                  </a:cubicBezTo>
                  <a:cubicBezTo>
                    <a:pt x="513" y="1274"/>
                    <a:pt x="512" y="1274"/>
                    <a:pt x="512" y="1274"/>
                  </a:cubicBezTo>
                  <a:cubicBezTo>
                    <a:pt x="512" y="1274"/>
                    <a:pt x="512" y="1274"/>
                    <a:pt x="511" y="1274"/>
                  </a:cubicBezTo>
                  <a:cubicBezTo>
                    <a:pt x="512" y="1274"/>
                    <a:pt x="512" y="1273"/>
                    <a:pt x="512" y="1273"/>
                  </a:cubicBezTo>
                  <a:cubicBezTo>
                    <a:pt x="513" y="1272"/>
                    <a:pt x="513" y="1271"/>
                    <a:pt x="513" y="1270"/>
                  </a:cubicBezTo>
                  <a:cubicBezTo>
                    <a:pt x="514" y="1271"/>
                    <a:pt x="514" y="1271"/>
                    <a:pt x="515" y="1272"/>
                  </a:cubicBezTo>
                  <a:cubicBezTo>
                    <a:pt x="517" y="1273"/>
                    <a:pt x="519" y="1274"/>
                    <a:pt x="521" y="1275"/>
                  </a:cubicBezTo>
                  <a:cubicBezTo>
                    <a:pt x="522" y="1277"/>
                    <a:pt x="524" y="1277"/>
                    <a:pt x="526" y="1277"/>
                  </a:cubicBezTo>
                  <a:cubicBezTo>
                    <a:pt x="526" y="1277"/>
                    <a:pt x="527" y="1277"/>
                    <a:pt x="527" y="1277"/>
                  </a:cubicBezTo>
                  <a:cubicBezTo>
                    <a:pt x="528" y="1277"/>
                    <a:pt x="528" y="1277"/>
                    <a:pt x="529" y="1277"/>
                  </a:cubicBezTo>
                  <a:cubicBezTo>
                    <a:pt x="529" y="1277"/>
                    <a:pt x="530" y="1278"/>
                    <a:pt x="531" y="1278"/>
                  </a:cubicBezTo>
                  <a:cubicBezTo>
                    <a:pt x="532" y="1278"/>
                    <a:pt x="533" y="1278"/>
                    <a:pt x="534" y="1277"/>
                  </a:cubicBezTo>
                  <a:cubicBezTo>
                    <a:pt x="535" y="1277"/>
                    <a:pt x="535" y="1277"/>
                    <a:pt x="535" y="1277"/>
                  </a:cubicBezTo>
                  <a:cubicBezTo>
                    <a:pt x="535" y="1277"/>
                    <a:pt x="536" y="1277"/>
                    <a:pt x="536" y="1277"/>
                  </a:cubicBezTo>
                  <a:cubicBezTo>
                    <a:pt x="538" y="1277"/>
                    <a:pt x="540" y="1277"/>
                    <a:pt x="542" y="1277"/>
                  </a:cubicBezTo>
                  <a:cubicBezTo>
                    <a:pt x="543" y="1278"/>
                    <a:pt x="543" y="1278"/>
                    <a:pt x="543" y="1278"/>
                  </a:cubicBezTo>
                  <a:cubicBezTo>
                    <a:pt x="543" y="1278"/>
                    <a:pt x="544" y="1278"/>
                    <a:pt x="544" y="1278"/>
                  </a:cubicBezTo>
                  <a:cubicBezTo>
                    <a:pt x="545" y="1278"/>
                    <a:pt x="545" y="1278"/>
                    <a:pt x="546" y="1277"/>
                  </a:cubicBezTo>
                  <a:cubicBezTo>
                    <a:pt x="546" y="1278"/>
                    <a:pt x="547" y="1279"/>
                    <a:pt x="549" y="1279"/>
                  </a:cubicBezTo>
                  <a:cubicBezTo>
                    <a:pt x="550" y="1280"/>
                    <a:pt x="551" y="1280"/>
                    <a:pt x="552" y="1280"/>
                  </a:cubicBezTo>
                  <a:cubicBezTo>
                    <a:pt x="553" y="1282"/>
                    <a:pt x="554" y="1283"/>
                    <a:pt x="557" y="1284"/>
                  </a:cubicBezTo>
                  <a:cubicBezTo>
                    <a:pt x="557" y="1284"/>
                    <a:pt x="557" y="1284"/>
                    <a:pt x="557" y="1284"/>
                  </a:cubicBezTo>
                  <a:cubicBezTo>
                    <a:pt x="557" y="1285"/>
                    <a:pt x="557" y="1285"/>
                    <a:pt x="557" y="1285"/>
                  </a:cubicBezTo>
                  <a:cubicBezTo>
                    <a:pt x="558" y="1285"/>
                    <a:pt x="558" y="1285"/>
                    <a:pt x="559" y="1285"/>
                  </a:cubicBezTo>
                  <a:cubicBezTo>
                    <a:pt x="561" y="1285"/>
                    <a:pt x="563" y="1283"/>
                    <a:pt x="563" y="1282"/>
                  </a:cubicBezTo>
                  <a:cubicBezTo>
                    <a:pt x="564" y="1281"/>
                    <a:pt x="564" y="1281"/>
                    <a:pt x="564" y="1281"/>
                  </a:cubicBezTo>
                  <a:cubicBezTo>
                    <a:pt x="564" y="1280"/>
                    <a:pt x="565" y="1278"/>
                    <a:pt x="566" y="1277"/>
                  </a:cubicBezTo>
                  <a:cubicBezTo>
                    <a:pt x="567" y="1277"/>
                    <a:pt x="567" y="1277"/>
                    <a:pt x="567" y="1277"/>
                  </a:cubicBezTo>
                  <a:cubicBezTo>
                    <a:pt x="567" y="1277"/>
                    <a:pt x="568" y="1277"/>
                    <a:pt x="568" y="1277"/>
                  </a:cubicBezTo>
                  <a:cubicBezTo>
                    <a:pt x="569" y="1277"/>
                    <a:pt x="571" y="1277"/>
                    <a:pt x="573" y="1276"/>
                  </a:cubicBezTo>
                  <a:cubicBezTo>
                    <a:pt x="574" y="1276"/>
                    <a:pt x="575" y="1275"/>
                    <a:pt x="576" y="1275"/>
                  </a:cubicBezTo>
                  <a:cubicBezTo>
                    <a:pt x="578" y="1274"/>
                    <a:pt x="580" y="1274"/>
                    <a:pt x="581" y="1274"/>
                  </a:cubicBezTo>
                  <a:cubicBezTo>
                    <a:pt x="583" y="1274"/>
                    <a:pt x="583" y="1274"/>
                    <a:pt x="583" y="1274"/>
                  </a:cubicBezTo>
                  <a:cubicBezTo>
                    <a:pt x="584" y="1274"/>
                    <a:pt x="585" y="1274"/>
                    <a:pt x="587" y="1273"/>
                  </a:cubicBezTo>
                  <a:cubicBezTo>
                    <a:pt x="595" y="1273"/>
                    <a:pt x="595" y="1273"/>
                    <a:pt x="595" y="1273"/>
                  </a:cubicBezTo>
                  <a:cubicBezTo>
                    <a:pt x="595" y="1273"/>
                    <a:pt x="596" y="1273"/>
                    <a:pt x="597" y="1273"/>
                  </a:cubicBezTo>
                  <a:cubicBezTo>
                    <a:pt x="599" y="1273"/>
                    <a:pt x="602" y="1272"/>
                    <a:pt x="604" y="1271"/>
                  </a:cubicBezTo>
                  <a:cubicBezTo>
                    <a:pt x="605" y="1271"/>
                    <a:pt x="605" y="1271"/>
                    <a:pt x="605" y="1271"/>
                  </a:cubicBezTo>
                  <a:cubicBezTo>
                    <a:pt x="605" y="1271"/>
                    <a:pt x="607" y="1271"/>
                    <a:pt x="607" y="1270"/>
                  </a:cubicBezTo>
                  <a:cubicBezTo>
                    <a:pt x="608" y="1270"/>
                    <a:pt x="608" y="1270"/>
                    <a:pt x="608" y="1270"/>
                  </a:cubicBezTo>
                  <a:cubicBezTo>
                    <a:pt x="608" y="1270"/>
                    <a:pt x="608" y="1270"/>
                    <a:pt x="609" y="1270"/>
                  </a:cubicBezTo>
                  <a:cubicBezTo>
                    <a:pt x="609" y="1270"/>
                    <a:pt x="609" y="1270"/>
                    <a:pt x="609" y="1270"/>
                  </a:cubicBezTo>
                  <a:cubicBezTo>
                    <a:pt x="611" y="1271"/>
                    <a:pt x="613" y="1271"/>
                    <a:pt x="615" y="1271"/>
                  </a:cubicBezTo>
                  <a:cubicBezTo>
                    <a:pt x="616" y="1271"/>
                    <a:pt x="617" y="1271"/>
                    <a:pt x="618" y="1271"/>
                  </a:cubicBezTo>
                  <a:cubicBezTo>
                    <a:pt x="622" y="1272"/>
                    <a:pt x="622" y="1272"/>
                    <a:pt x="622" y="1272"/>
                  </a:cubicBezTo>
                  <a:cubicBezTo>
                    <a:pt x="623" y="1273"/>
                    <a:pt x="624" y="1273"/>
                    <a:pt x="625" y="1273"/>
                  </a:cubicBezTo>
                  <a:cubicBezTo>
                    <a:pt x="625" y="1273"/>
                    <a:pt x="625" y="1273"/>
                    <a:pt x="625" y="1273"/>
                  </a:cubicBezTo>
                  <a:cubicBezTo>
                    <a:pt x="626" y="1274"/>
                    <a:pt x="627" y="1274"/>
                    <a:pt x="628" y="1274"/>
                  </a:cubicBezTo>
                  <a:cubicBezTo>
                    <a:pt x="629" y="1274"/>
                    <a:pt x="629" y="1274"/>
                    <a:pt x="629" y="1274"/>
                  </a:cubicBezTo>
                  <a:cubicBezTo>
                    <a:pt x="629" y="1275"/>
                    <a:pt x="631" y="1277"/>
                    <a:pt x="633" y="1277"/>
                  </a:cubicBezTo>
                  <a:cubicBezTo>
                    <a:pt x="633" y="1277"/>
                    <a:pt x="634" y="1276"/>
                    <a:pt x="635" y="1276"/>
                  </a:cubicBezTo>
                  <a:cubicBezTo>
                    <a:pt x="635" y="1276"/>
                    <a:pt x="636" y="1277"/>
                    <a:pt x="637" y="1277"/>
                  </a:cubicBezTo>
                  <a:cubicBezTo>
                    <a:pt x="638" y="1277"/>
                    <a:pt x="638" y="1277"/>
                    <a:pt x="640" y="1278"/>
                  </a:cubicBezTo>
                  <a:cubicBezTo>
                    <a:pt x="641" y="1279"/>
                    <a:pt x="643" y="1281"/>
                    <a:pt x="645" y="1281"/>
                  </a:cubicBezTo>
                  <a:cubicBezTo>
                    <a:pt x="645" y="1281"/>
                    <a:pt x="645" y="1281"/>
                    <a:pt x="645" y="1281"/>
                  </a:cubicBezTo>
                  <a:cubicBezTo>
                    <a:pt x="646" y="1281"/>
                    <a:pt x="647" y="1281"/>
                    <a:pt x="648" y="1281"/>
                  </a:cubicBezTo>
                  <a:cubicBezTo>
                    <a:pt x="648" y="1281"/>
                    <a:pt x="648" y="1281"/>
                    <a:pt x="648" y="1281"/>
                  </a:cubicBezTo>
                  <a:cubicBezTo>
                    <a:pt x="648" y="1282"/>
                    <a:pt x="649" y="1282"/>
                    <a:pt x="650" y="1283"/>
                  </a:cubicBezTo>
                  <a:cubicBezTo>
                    <a:pt x="650" y="1283"/>
                    <a:pt x="650" y="1283"/>
                    <a:pt x="650" y="1283"/>
                  </a:cubicBezTo>
                  <a:cubicBezTo>
                    <a:pt x="651" y="1283"/>
                    <a:pt x="652" y="1284"/>
                    <a:pt x="653" y="1284"/>
                  </a:cubicBezTo>
                  <a:cubicBezTo>
                    <a:pt x="653" y="1284"/>
                    <a:pt x="654" y="1284"/>
                    <a:pt x="654" y="1284"/>
                  </a:cubicBezTo>
                  <a:cubicBezTo>
                    <a:pt x="657" y="1283"/>
                    <a:pt x="657" y="1283"/>
                    <a:pt x="657" y="1283"/>
                  </a:cubicBezTo>
                  <a:cubicBezTo>
                    <a:pt x="659" y="1282"/>
                    <a:pt x="660" y="1280"/>
                    <a:pt x="661" y="1279"/>
                  </a:cubicBezTo>
                  <a:cubicBezTo>
                    <a:pt x="661" y="1279"/>
                    <a:pt x="662" y="1278"/>
                    <a:pt x="662" y="1278"/>
                  </a:cubicBezTo>
                  <a:cubicBezTo>
                    <a:pt x="662" y="1278"/>
                    <a:pt x="662" y="1278"/>
                    <a:pt x="662" y="1278"/>
                  </a:cubicBezTo>
                  <a:cubicBezTo>
                    <a:pt x="664" y="1277"/>
                    <a:pt x="665" y="1275"/>
                    <a:pt x="667" y="1274"/>
                  </a:cubicBezTo>
                  <a:cubicBezTo>
                    <a:pt x="668" y="1272"/>
                    <a:pt x="670" y="1270"/>
                    <a:pt x="672" y="1270"/>
                  </a:cubicBezTo>
                  <a:cubicBezTo>
                    <a:pt x="673" y="1270"/>
                    <a:pt x="673" y="1270"/>
                    <a:pt x="673" y="1270"/>
                  </a:cubicBezTo>
                  <a:cubicBezTo>
                    <a:pt x="674" y="1270"/>
                    <a:pt x="674" y="1270"/>
                    <a:pt x="674" y="1270"/>
                  </a:cubicBezTo>
                  <a:cubicBezTo>
                    <a:pt x="676" y="1270"/>
                    <a:pt x="677" y="1269"/>
                    <a:pt x="678" y="1269"/>
                  </a:cubicBezTo>
                  <a:cubicBezTo>
                    <a:pt x="680" y="1268"/>
                    <a:pt x="682" y="1267"/>
                    <a:pt x="684" y="1267"/>
                  </a:cubicBezTo>
                  <a:cubicBezTo>
                    <a:pt x="686" y="1267"/>
                    <a:pt x="687" y="1266"/>
                    <a:pt x="688" y="1266"/>
                  </a:cubicBezTo>
                  <a:cubicBezTo>
                    <a:pt x="692" y="1266"/>
                    <a:pt x="695" y="1264"/>
                    <a:pt x="698" y="1262"/>
                  </a:cubicBezTo>
                  <a:cubicBezTo>
                    <a:pt x="698" y="1261"/>
                    <a:pt x="698" y="1261"/>
                    <a:pt x="698" y="1261"/>
                  </a:cubicBezTo>
                  <a:cubicBezTo>
                    <a:pt x="700" y="1259"/>
                    <a:pt x="703" y="1257"/>
                    <a:pt x="705" y="1255"/>
                  </a:cubicBezTo>
                  <a:cubicBezTo>
                    <a:pt x="706" y="1255"/>
                    <a:pt x="706" y="1256"/>
                    <a:pt x="707" y="1256"/>
                  </a:cubicBezTo>
                  <a:cubicBezTo>
                    <a:pt x="708" y="1256"/>
                    <a:pt x="708" y="1255"/>
                    <a:pt x="709" y="1255"/>
                  </a:cubicBezTo>
                  <a:cubicBezTo>
                    <a:pt x="709" y="1255"/>
                    <a:pt x="709" y="1255"/>
                    <a:pt x="709" y="1255"/>
                  </a:cubicBezTo>
                  <a:cubicBezTo>
                    <a:pt x="712" y="1256"/>
                    <a:pt x="715" y="1257"/>
                    <a:pt x="719" y="1258"/>
                  </a:cubicBezTo>
                  <a:cubicBezTo>
                    <a:pt x="719" y="1258"/>
                    <a:pt x="720" y="1258"/>
                    <a:pt x="721" y="1258"/>
                  </a:cubicBezTo>
                  <a:cubicBezTo>
                    <a:pt x="723" y="1258"/>
                    <a:pt x="724" y="1257"/>
                    <a:pt x="725" y="1256"/>
                  </a:cubicBezTo>
                  <a:cubicBezTo>
                    <a:pt x="726" y="1255"/>
                    <a:pt x="726" y="1254"/>
                    <a:pt x="725" y="1252"/>
                  </a:cubicBezTo>
                  <a:cubicBezTo>
                    <a:pt x="724" y="1248"/>
                    <a:pt x="725" y="1244"/>
                    <a:pt x="726" y="1240"/>
                  </a:cubicBezTo>
                  <a:cubicBezTo>
                    <a:pt x="727" y="1240"/>
                    <a:pt x="727" y="1240"/>
                    <a:pt x="727" y="1240"/>
                  </a:cubicBezTo>
                  <a:cubicBezTo>
                    <a:pt x="730" y="1238"/>
                    <a:pt x="734" y="1235"/>
                    <a:pt x="738" y="1234"/>
                  </a:cubicBezTo>
                  <a:cubicBezTo>
                    <a:pt x="739" y="1234"/>
                    <a:pt x="739" y="1234"/>
                    <a:pt x="739" y="1234"/>
                  </a:cubicBezTo>
                  <a:cubicBezTo>
                    <a:pt x="739" y="1234"/>
                    <a:pt x="740" y="1234"/>
                    <a:pt x="740" y="1234"/>
                  </a:cubicBezTo>
                  <a:cubicBezTo>
                    <a:pt x="742" y="1234"/>
                    <a:pt x="743" y="1234"/>
                    <a:pt x="744" y="1233"/>
                  </a:cubicBezTo>
                  <a:cubicBezTo>
                    <a:pt x="744" y="1233"/>
                    <a:pt x="744" y="1233"/>
                    <a:pt x="744" y="1233"/>
                  </a:cubicBezTo>
                  <a:cubicBezTo>
                    <a:pt x="745" y="1232"/>
                    <a:pt x="746" y="1232"/>
                    <a:pt x="747" y="1231"/>
                  </a:cubicBezTo>
                  <a:cubicBezTo>
                    <a:pt x="747" y="1231"/>
                    <a:pt x="748" y="1230"/>
                    <a:pt x="749" y="1230"/>
                  </a:cubicBezTo>
                  <a:cubicBezTo>
                    <a:pt x="752" y="1229"/>
                    <a:pt x="752" y="1229"/>
                    <a:pt x="752" y="1229"/>
                  </a:cubicBezTo>
                  <a:cubicBezTo>
                    <a:pt x="753" y="1228"/>
                    <a:pt x="753" y="1228"/>
                    <a:pt x="753" y="1228"/>
                  </a:cubicBezTo>
                  <a:cubicBezTo>
                    <a:pt x="753" y="1228"/>
                    <a:pt x="753" y="1228"/>
                    <a:pt x="753" y="1228"/>
                  </a:cubicBezTo>
                  <a:cubicBezTo>
                    <a:pt x="754" y="1228"/>
                    <a:pt x="755" y="1228"/>
                    <a:pt x="756" y="1228"/>
                  </a:cubicBezTo>
                  <a:cubicBezTo>
                    <a:pt x="756" y="1227"/>
                    <a:pt x="756" y="1227"/>
                    <a:pt x="756" y="1227"/>
                  </a:cubicBezTo>
                  <a:cubicBezTo>
                    <a:pt x="761" y="1226"/>
                    <a:pt x="764" y="1223"/>
                    <a:pt x="765" y="1219"/>
                  </a:cubicBezTo>
                  <a:cubicBezTo>
                    <a:pt x="765" y="1219"/>
                    <a:pt x="765" y="1219"/>
                    <a:pt x="765" y="1219"/>
                  </a:cubicBezTo>
                  <a:cubicBezTo>
                    <a:pt x="765" y="1216"/>
                    <a:pt x="766" y="1212"/>
                    <a:pt x="764" y="1208"/>
                  </a:cubicBezTo>
                  <a:cubicBezTo>
                    <a:pt x="764" y="1206"/>
                    <a:pt x="764" y="1206"/>
                    <a:pt x="764" y="1206"/>
                  </a:cubicBezTo>
                  <a:cubicBezTo>
                    <a:pt x="764" y="1205"/>
                    <a:pt x="764" y="1205"/>
                    <a:pt x="764" y="1205"/>
                  </a:cubicBezTo>
                  <a:cubicBezTo>
                    <a:pt x="764" y="1205"/>
                    <a:pt x="764" y="1205"/>
                    <a:pt x="764" y="1205"/>
                  </a:cubicBezTo>
                  <a:cubicBezTo>
                    <a:pt x="764" y="1205"/>
                    <a:pt x="764" y="1205"/>
                    <a:pt x="764" y="1205"/>
                  </a:cubicBezTo>
                  <a:cubicBezTo>
                    <a:pt x="764" y="1205"/>
                    <a:pt x="764" y="1204"/>
                    <a:pt x="764" y="1203"/>
                  </a:cubicBezTo>
                  <a:cubicBezTo>
                    <a:pt x="764" y="1202"/>
                    <a:pt x="764" y="1202"/>
                    <a:pt x="764" y="1202"/>
                  </a:cubicBezTo>
                  <a:cubicBezTo>
                    <a:pt x="763" y="1200"/>
                    <a:pt x="763" y="1199"/>
                    <a:pt x="763" y="1197"/>
                  </a:cubicBezTo>
                  <a:cubicBezTo>
                    <a:pt x="763" y="1197"/>
                    <a:pt x="762" y="1197"/>
                    <a:pt x="762" y="1197"/>
                  </a:cubicBezTo>
                  <a:cubicBezTo>
                    <a:pt x="762" y="1197"/>
                    <a:pt x="763" y="1196"/>
                    <a:pt x="763" y="1196"/>
                  </a:cubicBezTo>
                  <a:cubicBezTo>
                    <a:pt x="764" y="1196"/>
                    <a:pt x="764" y="1196"/>
                    <a:pt x="764" y="1196"/>
                  </a:cubicBezTo>
                  <a:cubicBezTo>
                    <a:pt x="764" y="1196"/>
                    <a:pt x="764" y="1196"/>
                    <a:pt x="764" y="1196"/>
                  </a:cubicBezTo>
                  <a:cubicBezTo>
                    <a:pt x="766" y="1196"/>
                    <a:pt x="767" y="1194"/>
                    <a:pt x="767" y="1194"/>
                  </a:cubicBezTo>
                  <a:cubicBezTo>
                    <a:pt x="767" y="1194"/>
                    <a:pt x="767" y="1194"/>
                    <a:pt x="767" y="1194"/>
                  </a:cubicBezTo>
                  <a:cubicBezTo>
                    <a:pt x="768" y="1191"/>
                    <a:pt x="770" y="1188"/>
                    <a:pt x="768" y="1184"/>
                  </a:cubicBezTo>
                  <a:cubicBezTo>
                    <a:pt x="767" y="1183"/>
                    <a:pt x="766" y="1182"/>
                    <a:pt x="764" y="1182"/>
                  </a:cubicBezTo>
                  <a:cubicBezTo>
                    <a:pt x="764" y="1182"/>
                    <a:pt x="763" y="1182"/>
                    <a:pt x="763" y="1182"/>
                  </a:cubicBezTo>
                  <a:cubicBezTo>
                    <a:pt x="757" y="1183"/>
                    <a:pt x="757" y="1183"/>
                    <a:pt x="757" y="1183"/>
                  </a:cubicBezTo>
                  <a:cubicBezTo>
                    <a:pt x="756" y="1183"/>
                    <a:pt x="756" y="1183"/>
                    <a:pt x="756" y="1183"/>
                  </a:cubicBezTo>
                  <a:cubicBezTo>
                    <a:pt x="756" y="1183"/>
                    <a:pt x="755" y="1183"/>
                    <a:pt x="754" y="1184"/>
                  </a:cubicBezTo>
                  <a:cubicBezTo>
                    <a:pt x="751" y="1184"/>
                    <a:pt x="751" y="1184"/>
                    <a:pt x="751" y="1184"/>
                  </a:cubicBezTo>
                  <a:cubicBezTo>
                    <a:pt x="750" y="1184"/>
                    <a:pt x="750" y="1184"/>
                    <a:pt x="749" y="1184"/>
                  </a:cubicBezTo>
                  <a:cubicBezTo>
                    <a:pt x="749" y="1184"/>
                    <a:pt x="748" y="1184"/>
                    <a:pt x="748" y="1184"/>
                  </a:cubicBezTo>
                  <a:cubicBezTo>
                    <a:pt x="746" y="1184"/>
                    <a:pt x="745" y="1184"/>
                    <a:pt x="744" y="1184"/>
                  </a:cubicBezTo>
                  <a:cubicBezTo>
                    <a:pt x="743" y="1184"/>
                    <a:pt x="742" y="1184"/>
                    <a:pt x="741" y="1184"/>
                  </a:cubicBezTo>
                  <a:cubicBezTo>
                    <a:pt x="740" y="1184"/>
                    <a:pt x="740" y="1185"/>
                    <a:pt x="739" y="1185"/>
                  </a:cubicBezTo>
                  <a:cubicBezTo>
                    <a:pt x="738" y="1185"/>
                    <a:pt x="737" y="1185"/>
                    <a:pt x="737" y="1185"/>
                  </a:cubicBezTo>
                  <a:cubicBezTo>
                    <a:pt x="736" y="1185"/>
                    <a:pt x="736" y="1185"/>
                    <a:pt x="736" y="1185"/>
                  </a:cubicBezTo>
                  <a:cubicBezTo>
                    <a:pt x="734" y="1185"/>
                    <a:pt x="734" y="1185"/>
                    <a:pt x="734" y="1185"/>
                  </a:cubicBezTo>
                  <a:cubicBezTo>
                    <a:pt x="734" y="1185"/>
                    <a:pt x="734" y="1185"/>
                    <a:pt x="734" y="1185"/>
                  </a:cubicBezTo>
                  <a:cubicBezTo>
                    <a:pt x="734" y="1185"/>
                    <a:pt x="733" y="1185"/>
                    <a:pt x="732" y="1185"/>
                  </a:cubicBezTo>
                  <a:cubicBezTo>
                    <a:pt x="732" y="1185"/>
                    <a:pt x="731" y="1185"/>
                    <a:pt x="731" y="1186"/>
                  </a:cubicBezTo>
                  <a:cubicBezTo>
                    <a:pt x="730" y="1186"/>
                    <a:pt x="730" y="1186"/>
                    <a:pt x="730" y="1186"/>
                  </a:cubicBezTo>
                  <a:cubicBezTo>
                    <a:pt x="727" y="1186"/>
                    <a:pt x="725" y="1187"/>
                    <a:pt x="723" y="1189"/>
                  </a:cubicBezTo>
                  <a:cubicBezTo>
                    <a:pt x="723" y="1189"/>
                    <a:pt x="723" y="1189"/>
                    <a:pt x="723" y="1189"/>
                  </a:cubicBezTo>
                  <a:cubicBezTo>
                    <a:pt x="722" y="1189"/>
                    <a:pt x="722" y="1189"/>
                    <a:pt x="722" y="1189"/>
                  </a:cubicBezTo>
                  <a:cubicBezTo>
                    <a:pt x="722" y="1188"/>
                    <a:pt x="722" y="1188"/>
                    <a:pt x="722" y="1187"/>
                  </a:cubicBezTo>
                  <a:cubicBezTo>
                    <a:pt x="723" y="1186"/>
                    <a:pt x="722" y="1184"/>
                    <a:pt x="721" y="1183"/>
                  </a:cubicBezTo>
                  <a:cubicBezTo>
                    <a:pt x="721" y="1183"/>
                    <a:pt x="721" y="1183"/>
                    <a:pt x="721" y="1183"/>
                  </a:cubicBezTo>
                  <a:cubicBezTo>
                    <a:pt x="719" y="1181"/>
                    <a:pt x="719" y="1181"/>
                    <a:pt x="719" y="1181"/>
                  </a:cubicBezTo>
                  <a:cubicBezTo>
                    <a:pt x="718" y="1180"/>
                    <a:pt x="717" y="1180"/>
                    <a:pt x="717" y="1180"/>
                  </a:cubicBezTo>
                  <a:cubicBezTo>
                    <a:pt x="716" y="1179"/>
                    <a:pt x="715" y="1179"/>
                    <a:pt x="714" y="1179"/>
                  </a:cubicBezTo>
                  <a:cubicBezTo>
                    <a:pt x="714" y="1179"/>
                    <a:pt x="714" y="1179"/>
                    <a:pt x="714" y="1179"/>
                  </a:cubicBezTo>
                  <a:cubicBezTo>
                    <a:pt x="713" y="1179"/>
                    <a:pt x="713" y="1178"/>
                    <a:pt x="712" y="1178"/>
                  </a:cubicBezTo>
                  <a:cubicBezTo>
                    <a:pt x="712" y="1178"/>
                    <a:pt x="711" y="1178"/>
                    <a:pt x="711" y="1177"/>
                  </a:cubicBezTo>
                  <a:cubicBezTo>
                    <a:pt x="710" y="1177"/>
                    <a:pt x="710" y="1177"/>
                    <a:pt x="709" y="1177"/>
                  </a:cubicBezTo>
                  <a:cubicBezTo>
                    <a:pt x="709" y="1177"/>
                    <a:pt x="709" y="1177"/>
                    <a:pt x="709" y="1177"/>
                  </a:cubicBezTo>
                  <a:cubicBezTo>
                    <a:pt x="709" y="1177"/>
                    <a:pt x="709" y="1176"/>
                    <a:pt x="709" y="1176"/>
                  </a:cubicBezTo>
                  <a:cubicBezTo>
                    <a:pt x="708" y="1176"/>
                    <a:pt x="708" y="1176"/>
                    <a:pt x="708" y="1176"/>
                  </a:cubicBezTo>
                  <a:cubicBezTo>
                    <a:pt x="706" y="1175"/>
                    <a:pt x="704" y="1174"/>
                    <a:pt x="702" y="1174"/>
                  </a:cubicBezTo>
                  <a:cubicBezTo>
                    <a:pt x="702" y="1174"/>
                    <a:pt x="702" y="1174"/>
                    <a:pt x="702" y="1174"/>
                  </a:cubicBezTo>
                  <a:cubicBezTo>
                    <a:pt x="701" y="1172"/>
                    <a:pt x="699" y="1170"/>
                    <a:pt x="697" y="1170"/>
                  </a:cubicBezTo>
                  <a:cubicBezTo>
                    <a:pt x="696" y="1170"/>
                    <a:pt x="696" y="1170"/>
                    <a:pt x="696" y="1170"/>
                  </a:cubicBezTo>
                  <a:cubicBezTo>
                    <a:pt x="696" y="1170"/>
                    <a:pt x="695" y="1170"/>
                    <a:pt x="695" y="1170"/>
                  </a:cubicBezTo>
                  <a:cubicBezTo>
                    <a:pt x="694" y="1169"/>
                    <a:pt x="694" y="1169"/>
                    <a:pt x="694" y="1169"/>
                  </a:cubicBezTo>
                  <a:cubicBezTo>
                    <a:pt x="690" y="1169"/>
                    <a:pt x="690" y="1169"/>
                    <a:pt x="690" y="1169"/>
                  </a:cubicBezTo>
                  <a:cubicBezTo>
                    <a:pt x="690" y="1169"/>
                    <a:pt x="690" y="1169"/>
                    <a:pt x="690" y="1169"/>
                  </a:cubicBezTo>
                  <a:cubicBezTo>
                    <a:pt x="691" y="1169"/>
                    <a:pt x="692" y="1168"/>
                    <a:pt x="693" y="1167"/>
                  </a:cubicBezTo>
                  <a:cubicBezTo>
                    <a:pt x="693" y="1166"/>
                    <a:pt x="693" y="1166"/>
                    <a:pt x="693" y="1166"/>
                  </a:cubicBezTo>
                  <a:cubicBezTo>
                    <a:pt x="693" y="1165"/>
                    <a:pt x="693" y="1165"/>
                    <a:pt x="693" y="1165"/>
                  </a:cubicBezTo>
                  <a:cubicBezTo>
                    <a:pt x="694" y="1165"/>
                    <a:pt x="694" y="1165"/>
                    <a:pt x="695" y="1165"/>
                  </a:cubicBezTo>
                  <a:cubicBezTo>
                    <a:pt x="695" y="1166"/>
                    <a:pt x="696" y="1166"/>
                    <a:pt x="697" y="1166"/>
                  </a:cubicBezTo>
                  <a:cubicBezTo>
                    <a:pt x="698" y="1166"/>
                    <a:pt x="698" y="1166"/>
                    <a:pt x="698" y="1166"/>
                  </a:cubicBezTo>
                  <a:cubicBezTo>
                    <a:pt x="699" y="1166"/>
                    <a:pt x="699" y="1166"/>
                    <a:pt x="699" y="1166"/>
                  </a:cubicBezTo>
                  <a:cubicBezTo>
                    <a:pt x="699" y="1166"/>
                    <a:pt x="699" y="1166"/>
                    <a:pt x="699" y="1166"/>
                  </a:cubicBezTo>
                  <a:cubicBezTo>
                    <a:pt x="701" y="1167"/>
                    <a:pt x="703" y="1168"/>
                    <a:pt x="704" y="1168"/>
                  </a:cubicBezTo>
                  <a:cubicBezTo>
                    <a:pt x="706" y="1168"/>
                    <a:pt x="707" y="1167"/>
                    <a:pt x="708" y="1166"/>
                  </a:cubicBezTo>
                  <a:cubicBezTo>
                    <a:pt x="709" y="1165"/>
                    <a:pt x="709" y="1165"/>
                    <a:pt x="709" y="1165"/>
                  </a:cubicBezTo>
                  <a:cubicBezTo>
                    <a:pt x="710" y="1165"/>
                    <a:pt x="712" y="1163"/>
                    <a:pt x="713" y="1161"/>
                  </a:cubicBezTo>
                  <a:cubicBezTo>
                    <a:pt x="716" y="1160"/>
                    <a:pt x="716" y="1160"/>
                    <a:pt x="716" y="1160"/>
                  </a:cubicBezTo>
                  <a:cubicBezTo>
                    <a:pt x="719" y="1158"/>
                    <a:pt x="721" y="1156"/>
                    <a:pt x="722" y="1153"/>
                  </a:cubicBezTo>
                  <a:cubicBezTo>
                    <a:pt x="722" y="1153"/>
                    <a:pt x="722" y="1153"/>
                    <a:pt x="722" y="1153"/>
                  </a:cubicBezTo>
                  <a:cubicBezTo>
                    <a:pt x="722" y="1152"/>
                    <a:pt x="722" y="1152"/>
                    <a:pt x="722" y="1152"/>
                  </a:cubicBezTo>
                  <a:cubicBezTo>
                    <a:pt x="722" y="1151"/>
                    <a:pt x="722" y="1150"/>
                    <a:pt x="721" y="1149"/>
                  </a:cubicBezTo>
                  <a:cubicBezTo>
                    <a:pt x="722" y="1148"/>
                    <a:pt x="722" y="1147"/>
                    <a:pt x="722" y="1145"/>
                  </a:cubicBezTo>
                  <a:cubicBezTo>
                    <a:pt x="722" y="1145"/>
                    <a:pt x="722" y="1145"/>
                    <a:pt x="722" y="1144"/>
                  </a:cubicBezTo>
                  <a:cubicBezTo>
                    <a:pt x="723" y="1143"/>
                    <a:pt x="723" y="1142"/>
                    <a:pt x="723" y="1141"/>
                  </a:cubicBezTo>
                  <a:cubicBezTo>
                    <a:pt x="723" y="1140"/>
                    <a:pt x="722" y="1139"/>
                    <a:pt x="722" y="1139"/>
                  </a:cubicBezTo>
                  <a:cubicBezTo>
                    <a:pt x="722" y="1139"/>
                    <a:pt x="722" y="1139"/>
                    <a:pt x="722" y="1138"/>
                  </a:cubicBezTo>
                  <a:cubicBezTo>
                    <a:pt x="722" y="1138"/>
                    <a:pt x="722" y="1138"/>
                    <a:pt x="722" y="1138"/>
                  </a:cubicBezTo>
                  <a:cubicBezTo>
                    <a:pt x="722" y="1136"/>
                    <a:pt x="723" y="1133"/>
                    <a:pt x="721" y="1130"/>
                  </a:cubicBezTo>
                  <a:cubicBezTo>
                    <a:pt x="721" y="1130"/>
                    <a:pt x="721" y="1130"/>
                    <a:pt x="721" y="1130"/>
                  </a:cubicBezTo>
                  <a:cubicBezTo>
                    <a:pt x="721" y="1130"/>
                    <a:pt x="721" y="1130"/>
                    <a:pt x="721" y="1130"/>
                  </a:cubicBezTo>
                  <a:cubicBezTo>
                    <a:pt x="721" y="1130"/>
                    <a:pt x="721" y="1130"/>
                    <a:pt x="721" y="1130"/>
                  </a:cubicBezTo>
                  <a:cubicBezTo>
                    <a:pt x="720" y="1130"/>
                    <a:pt x="720" y="1130"/>
                    <a:pt x="720" y="1130"/>
                  </a:cubicBezTo>
                  <a:cubicBezTo>
                    <a:pt x="720" y="1130"/>
                    <a:pt x="720" y="1130"/>
                    <a:pt x="720" y="1130"/>
                  </a:cubicBezTo>
                  <a:cubicBezTo>
                    <a:pt x="720" y="1130"/>
                    <a:pt x="720" y="1129"/>
                    <a:pt x="719" y="1129"/>
                  </a:cubicBezTo>
                  <a:cubicBezTo>
                    <a:pt x="720" y="1129"/>
                    <a:pt x="720" y="1129"/>
                    <a:pt x="720" y="1129"/>
                  </a:cubicBezTo>
                  <a:cubicBezTo>
                    <a:pt x="721" y="1129"/>
                    <a:pt x="723" y="1129"/>
                    <a:pt x="725" y="1127"/>
                  </a:cubicBezTo>
                  <a:cubicBezTo>
                    <a:pt x="725" y="1127"/>
                    <a:pt x="725" y="1127"/>
                    <a:pt x="725" y="1127"/>
                  </a:cubicBezTo>
                  <a:cubicBezTo>
                    <a:pt x="726" y="1129"/>
                    <a:pt x="728" y="1131"/>
                    <a:pt x="730" y="1131"/>
                  </a:cubicBezTo>
                  <a:cubicBezTo>
                    <a:pt x="731" y="1131"/>
                    <a:pt x="733" y="1131"/>
                    <a:pt x="734" y="1130"/>
                  </a:cubicBezTo>
                  <a:cubicBezTo>
                    <a:pt x="736" y="1130"/>
                    <a:pt x="736" y="1130"/>
                    <a:pt x="736" y="1130"/>
                  </a:cubicBezTo>
                  <a:cubicBezTo>
                    <a:pt x="737" y="1130"/>
                    <a:pt x="737" y="1130"/>
                    <a:pt x="737" y="1130"/>
                  </a:cubicBezTo>
                  <a:cubicBezTo>
                    <a:pt x="737" y="1130"/>
                    <a:pt x="737" y="1130"/>
                    <a:pt x="737" y="1130"/>
                  </a:cubicBezTo>
                  <a:cubicBezTo>
                    <a:pt x="738" y="1130"/>
                    <a:pt x="740" y="1129"/>
                    <a:pt x="740" y="1128"/>
                  </a:cubicBezTo>
                  <a:cubicBezTo>
                    <a:pt x="741" y="1127"/>
                    <a:pt x="741" y="1127"/>
                    <a:pt x="741" y="1127"/>
                  </a:cubicBezTo>
                  <a:cubicBezTo>
                    <a:pt x="741" y="1127"/>
                    <a:pt x="742" y="1127"/>
                    <a:pt x="742" y="1127"/>
                  </a:cubicBezTo>
                  <a:cubicBezTo>
                    <a:pt x="742" y="1127"/>
                    <a:pt x="743" y="1127"/>
                    <a:pt x="744" y="1126"/>
                  </a:cubicBezTo>
                  <a:cubicBezTo>
                    <a:pt x="745" y="1125"/>
                    <a:pt x="745" y="1125"/>
                    <a:pt x="745" y="1125"/>
                  </a:cubicBezTo>
                  <a:cubicBezTo>
                    <a:pt x="745" y="1125"/>
                    <a:pt x="745" y="1125"/>
                    <a:pt x="745" y="1125"/>
                  </a:cubicBezTo>
                  <a:cubicBezTo>
                    <a:pt x="746" y="1125"/>
                    <a:pt x="747" y="1125"/>
                    <a:pt x="748" y="1123"/>
                  </a:cubicBezTo>
                  <a:cubicBezTo>
                    <a:pt x="750" y="1120"/>
                    <a:pt x="750" y="1120"/>
                    <a:pt x="750" y="1120"/>
                  </a:cubicBezTo>
                  <a:cubicBezTo>
                    <a:pt x="750" y="1120"/>
                    <a:pt x="750" y="1120"/>
                    <a:pt x="750" y="1120"/>
                  </a:cubicBezTo>
                  <a:cubicBezTo>
                    <a:pt x="752" y="1119"/>
                    <a:pt x="754" y="1117"/>
                    <a:pt x="754" y="1115"/>
                  </a:cubicBezTo>
                  <a:cubicBezTo>
                    <a:pt x="755" y="1112"/>
                    <a:pt x="753" y="1111"/>
                    <a:pt x="752" y="1110"/>
                  </a:cubicBezTo>
                  <a:cubicBezTo>
                    <a:pt x="752" y="1110"/>
                    <a:pt x="752" y="1110"/>
                    <a:pt x="752" y="1110"/>
                  </a:cubicBezTo>
                  <a:cubicBezTo>
                    <a:pt x="751" y="1109"/>
                    <a:pt x="751" y="1108"/>
                    <a:pt x="752" y="1106"/>
                  </a:cubicBezTo>
                  <a:cubicBezTo>
                    <a:pt x="753" y="1105"/>
                    <a:pt x="753" y="1105"/>
                    <a:pt x="753" y="1105"/>
                  </a:cubicBezTo>
                  <a:cubicBezTo>
                    <a:pt x="754" y="1106"/>
                    <a:pt x="754" y="1106"/>
                    <a:pt x="755" y="1106"/>
                  </a:cubicBezTo>
                  <a:cubicBezTo>
                    <a:pt x="756" y="1106"/>
                    <a:pt x="757" y="1105"/>
                    <a:pt x="759" y="1104"/>
                  </a:cubicBezTo>
                  <a:cubicBezTo>
                    <a:pt x="759" y="1103"/>
                    <a:pt x="759" y="1102"/>
                    <a:pt x="759" y="1102"/>
                  </a:cubicBezTo>
                  <a:cubicBezTo>
                    <a:pt x="759" y="1102"/>
                    <a:pt x="759" y="1102"/>
                    <a:pt x="759" y="1102"/>
                  </a:cubicBezTo>
                  <a:cubicBezTo>
                    <a:pt x="761" y="1101"/>
                    <a:pt x="761" y="1100"/>
                    <a:pt x="762" y="1099"/>
                  </a:cubicBezTo>
                  <a:cubicBezTo>
                    <a:pt x="762" y="1099"/>
                    <a:pt x="763" y="1098"/>
                    <a:pt x="763" y="1098"/>
                  </a:cubicBezTo>
                  <a:cubicBezTo>
                    <a:pt x="763" y="1097"/>
                    <a:pt x="763" y="1097"/>
                    <a:pt x="763" y="1097"/>
                  </a:cubicBezTo>
                  <a:cubicBezTo>
                    <a:pt x="767" y="1096"/>
                    <a:pt x="767" y="1094"/>
                    <a:pt x="768" y="1092"/>
                  </a:cubicBezTo>
                  <a:cubicBezTo>
                    <a:pt x="768" y="1091"/>
                    <a:pt x="768" y="1091"/>
                    <a:pt x="768" y="1090"/>
                  </a:cubicBezTo>
                  <a:cubicBezTo>
                    <a:pt x="769" y="1089"/>
                    <a:pt x="769" y="1089"/>
                    <a:pt x="769" y="1089"/>
                  </a:cubicBezTo>
                  <a:cubicBezTo>
                    <a:pt x="770" y="1088"/>
                    <a:pt x="771" y="1088"/>
                    <a:pt x="772" y="1087"/>
                  </a:cubicBezTo>
                  <a:cubicBezTo>
                    <a:pt x="773" y="1087"/>
                    <a:pt x="773" y="1086"/>
                    <a:pt x="773" y="1086"/>
                  </a:cubicBezTo>
                  <a:cubicBezTo>
                    <a:pt x="778" y="1084"/>
                    <a:pt x="778" y="1084"/>
                    <a:pt x="778" y="1084"/>
                  </a:cubicBezTo>
                  <a:cubicBezTo>
                    <a:pt x="781" y="1084"/>
                    <a:pt x="782" y="1080"/>
                    <a:pt x="782" y="1079"/>
                  </a:cubicBezTo>
                  <a:cubicBezTo>
                    <a:pt x="782" y="1078"/>
                    <a:pt x="782" y="1078"/>
                    <a:pt x="782" y="1077"/>
                  </a:cubicBezTo>
                  <a:cubicBezTo>
                    <a:pt x="782" y="1076"/>
                    <a:pt x="782" y="1076"/>
                    <a:pt x="782" y="1076"/>
                  </a:cubicBezTo>
                  <a:cubicBezTo>
                    <a:pt x="783" y="1075"/>
                    <a:pt x="783" y="1074"/>
                    <a:pt x="783" y="1072"/>
                  </a:cubicBezTo>
                  <a:cubicBezTo>
                    <a:pt x="784" y="1070"/>
                    <a:pt x="784" y="1070"/>
                    <a:pt x="784" y="1070"/>
                  </a:cubicBezTo>
                  <a:cubicBezTo>
                    <a:pt x="784" y="1069"/>
                    <a:pt x="784" y="1069"/>
                    <a:pt x="784" y="1069"/>
                  </a:cubicBezTo>
                  <a:cubicBezTo>
                    <a:pt x="784" y="1069"/>
                    <a:pt x="784" y="1068"/>
                    <a:pt x="784" y="1068"/>
                  </a:cubicBezTo>
                  <a:cubicBezTo>
                    <a:pt x="784" y="1067"/>
                    <a:pt x="784" y="1067"/>
                    <a:pt x="784" y="1066"/>
                  </a:cubicBezTo>
                  <a:cubicBezTo>
                    <a:pt x="785" y="1064"/>
                    <a:pt x="785" y="1062"/>
                    <a:pt x="785" y="1060"/>
                  </a:cubicBezTo>
                  <a:cubicBezTo>
                    <a:pt x="785" y="1060"/>
                    <a:pt x="785" y="1060"/>
                    <a:pt x="785" y="1060"/>
                  </a:cubicBezTo>
                  <a:cubicBezTo>
                    <a:pt x="786" y="1055"/>
                    <a:pt x="788" y="1050"/>
                    <a:pt x="790" y="1046"/>
                  </a:cubicBezTo>
                  <a:cubicBezTo>
                    <a:pt x="790" y="1045"/>
                    <a:pt x="790" y="1045"/>
                    <a:pt x="790" y="1045"/>
                  </a:cubicBezTo>
                  <a:cubicBezTo>
                    <a:pt x="792" y="1044"/>
                    <a:pt x="792" y="1043"/>
                    <a:pt x="792" y="1041"/>
                  </a:cubicBezTo>
                  <a:cubicBezTo>
                    <a:pt x="792" y="1041"/>
                    <a:pt x="792" y="1041"/>
                    <a:pt x="792" y="1041"/>
                  </a:cubicBezTo>
                  <a:cubicBezTo>
                    <a:pt x="793" y="1040"/>
                    <a:pt x="793" y="1039"/>
                    <a:pt x="794" y="1038"/>
                  </a:cubicBezTo>
                  <a:cubicBezTo>
                    <a:pt x="794" y="1037"/>
                    <a:pt x="794" y="1037"/>
                    <a:pt x="794" y="1037"/>
                  </a:cubicBezTo>
                  <a:cubicBezTo>
                    <a:pt x="794" y="1036"/>
                    <a:pt x="794" y="1036"/>
                    <a:pt x="794" y="1036"/>
                  </a:cubicBezTo>
                  <a:cubicBezTo>
                    <a:pt x="794" y="1036"/>
                    <a:pt x="794" y="1035"/>
                    <a:pt x="795" y="1035"/>
                  </a:cubicBezTo>
                  <a:cubicBezTo>
                    <a:pt x="795" y="1034"/>
                    <a:pt x="795" y="1032"/>
                    <a:pt x="795" y="1031"/>
                  </a:cubicBezTo>
                  <a:cubicBezTo>
                    <a:pt x="795" y="1030"/>
                    <a:pt x="795" y="1030"/>
                    <a:pt x="795" y="1030"/>
                  </a:cubicBezTo>
                  <a:cubicBezTo>
                    <a:pt x="795" y="1030"/>
                    <a:pt x="795" y="1030"/>
                    <a:pt x="795" y="1029"/>
                  </a:cubicBezTo>
                  <a:cubicBezTo>
                    <a:pt x="795" y="1029"/>
                    <a:pt x="795" y="1029"/>
                    <a:pt x="795" y="1028"/>
                  </a:cubicBezTo>
                  <a:cubicBezTo>
                    <a:pt x="796" y="1027"/>
                    <a:pt x="797" y="1026"/>
                    <a:pt x="797" y="1025"/>
                  </a:cubicBezTo>
                  <a:cubicBezTo>
                    <a:pt x="798" y="1022"/>
                    <a:pt x="799" y="1020"/>
                    <a:pt x="798" y="101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475C6D"/>
                </a:solidFill>
                <a:effectLst/>
                <a:uLnTx/>
                <a:uFillTx/>
                <a:latin typeface="Arial"/>
                <a:ea typeface="+mn-ea"/>
                <a:cs typeface="+mn-cs"/>
              </a:endParaRPr>
            </a:p>
          </p:txBody>
        </p:sp>
        <p:sp>
          <p:nvSpPr>
            <p:cNvPr id="39" name="Freeform 8">
              <a:extLst>
                <a:ext uri="{FF2B5EF4-FFF2-40B4-BE49-F238E27FC236}">
                  <a16:creationId xmlns:a16="http://schemas.microsoft.com/office/drawing/2014/main" id="{1EA9F146-AB87-49B3-A81F-E47ECF5F0F59}"/>
                </a:ext>
              </a:extLst>
            </p:cNvPr>
            <p:cNvSpPr>
              <a:spLocks/>
            </p:cNvSpPr>
            <p:nvPr/>
          </p:nvSpPr>
          <p:spPr bwMode="auto">
            <a:xfrm>
              <a:off x="3308" y="810"/>
              <a:ext cx="131" cy="190"/>
            </a:xfrm>
            <a:custGeom>
              <a:avLst/>
              <a:gdLst>
                <a:gd name="T0" fmla="*/ 6 w 98"/>
                <a:gd name="T1" fmla="*/ 117 h 142"/>
                <a:gd name="T2" fmla="*/ 6 w 98"/>
                <a:gd name="T3" fmla="*/ 129 h 142"/>
                <a:gd name="T4" fmla="*/ 9 w 98"/>
                <a:gd name="T5" fmla="*/ 134 h 142"/>
                <a:gd name="T6" fmla="*/ 14 w 98"/>
                <a:gd name="T7" fmla="*/ 139 h 142"/>
                <a:gd name="T8" fmla="*/ 20 w 98"/>
                <a:gd name="T9" fmla="*/ 142 h 142"/>
                <a:gd name="T10" fmla="*/ 28 w 98"/>
                <a:gd name="T11" fmla="*/ 135 h 142"/>
                <a:gd name="T12" fmla="*/ 32 w 98"/>
                <a:gd name="T13" fmla="*/ 129 h 142"/>
                <a:gd name="T14" fmla="*/ 37 w 98"/>
                <a:gd name="T15" fmla="*/ 126 h 142"/>
                <a:gd name="T16" fmla="*/ 42 w 98"/>
                <a:gd name="T17" fmla="*/ 123 h 142"/>
                <a:gd name="T18" fmla="*/ 46 w 98"/>
                <a:gd name="T19" fmla="*/ 122 h 142"/>
                <a:gd name="T20" fmla="*/ 52 w 98"/>
                <a:gd name="T21" fmla="*/ 117 h 142"/>
                <a:gd name="T22" fmla="*/ 50 w 98"/>
                <a:gd name="T23" fmla="*/ 111 h 142"/>
                <a:gd name="T24" fmla="*/ 53 w 98"/>
                <a:gd name="T25" fmla="*/ 110 h 142"/>
                <a:gd name="T26" fmla="*/ 60 w 98"/>
                <a:gd name="T27" fmla="*/ 108 h 142"/>
                <a:gd name="T28" fmla="*/ 64 w 98"/>
                <a:gd name="T29" fmla="*/ 105 h 142"/>
                <a:gd name="T30" fmla="*/ 71 w 98"/>
                <a:gd name="T31" fmla="*/ 95 h 142"/>
                <a:gd name="T32" fmla="*/ 78 w 98"/>
                <a:gd name="T33" fmla="*/ 84 h 142"/>
                <a:gd name="T34" fmla="*/ 77 w 98"/>
                <a:gd name="T35" fmla="*/ 81 h 142"/>
                <a:gd name="T36" fmla="*/ 75 w 98"/>
                <a:gd name="T37" fmla="*/ 74 h 142"/>
                <a:gd name="T38" fmla="*/ 77 w 98"/>
                <a:gd name="T39" fmla="*/ 69 h 142"/>
                <a:gd name="T40" fmla="*/ 77 w 98"/>
                <a:gd name="T41" fmla="*/ 63 h 142"/>
                <a:gd name="T42" fmla="*/ 80 w 98"/>
                <a:gd name="T43" fmla="*/ 61 h 142"/>
                <a:gd name="T44" fmla="*/ 92 w 98"/>
                <a:gd name="T45" fmla="*/ 59 h 142"/>
                <a:gd name="T46" fmla="*/ 97 w 98"/>
                <a:gd name="T47" fmla="*/ 45 h 142"/>
                <a:gd name="T48" fmla="*/ 89 w 98"/>
                <a:gd name="T49" fmla="*/ 46 h 142"/>
                <a:gd name="T50" fmla="*/ 85 w 98"/>
                <a:gd name="T51" fmla="*/ 50 h 142"/>
                <a:gd name="T52" fmla="*/ 81 w 98"/>
                <a:gd name="T53" fmla="*/ 50 h 142"/>
                <a:gd name="T54" fmla="*/ 85 w 98"/>
                <a:gd name="T55" fmla="*/ 45 h 142"/>
                <a:gd name="T56" fmla="*/ 89 w 98"/>
                <a:gd name="T57" fmla="*/ 40 h 142"/>
                <a:gd name="T58" fmla="*/ 93 w 98"/>
                <a:gd name="T59" fmla="*/ 35 h 142"/>
                <a:gd name="T60" fmla="*/ 92 w 98"/>
                <a:gd name="T61" fmla="*/ 28 h 142"/>
                <a:gd name="T62" fmla="*/ 94 w 98"/>
                <a:gd name="T63" fmla="*/ 22 h 142"/>
                <a:gd name="T64" fmla="*/ 95 w 98"/>
                <a:gd name="T65" fmla="*/ 15 h 142"/>
                <a:gd name="T66" fmla="*/ 91 w 98"/>
                <a:gd name="T67" fmla="*/ 5 h 142"/>
                <a:gd name="T68" fmla="*/ 87 w 98"/>
                <a:gd name="T69" fmla="*/ 1 h 142"/>
                <a:gd name="T70" fmla="*/ 81 w 98"/>
                <a:gd name="T71" fmla="*/ 0 h 142"/>
                <a:gd name="T72" fmla="*/ 79 w 98"/>
                <a:gd name="T73" fmla="*/ 5 h 142"/>
                <a:gd name="T74" fmla="*/ 72 w 98"/>
                <a:gd name="T75" fmla="*/ 9 h 142"/>
                <a:gd name="T76" fmla="*/ 68 w 98"/>
                <a:gd name="T77" fmla="*/ 12 h 142"/>
                <a:gd name="T78" fmla="*/ 58 w 98"/>
                <a:gd name="T79" fmla="*/ 20 h 142"/>
                <a:gd name="T80" fmla="*/ 53 w 98"/>
                <a:gd name="T81" fmla="*/ 26 h 142"/>
                <a:gd name="T82" fmla="*/ 46 w 98"/>
                <a:gd name="T83" fmla="*/ 29 h 142"/>
                <a:gd name="T84" fmla="*/ 38 w 98"/>
                <a:gd name="T85" fmla="*/ 34 h 142"/>
                <a:gd name="T86" fmla="*/ 35 w 98"/>
                <a:gd name="T87" fmla="*/ 35 h 142"/>
                <a:gd name="T88" fmla="*/ 29 w 98"/>
                <a:gd name="T89" fmla="*/ 46 h 142"/>
                <a:gd name="T90" fmla="*/ 23 w 98"/>
                <a:gd name="T91" fmla="*/ 50 h 142"/>
                <a:gd name="T92" fmla="*/ 15 w 98"/>
                <a:gd name="T93" fmla="*/ 48 h 142"/>
                <a:gd name="T94" fmla="*/ 9 w 98"/>
                <a:gd name="T95" fmla="*/ 51 h 142"/>
                <a:gd name="T96" fmla="*/ 4 w 98"/>
                <a:gd name="T97" fmla="*/ 58 h 142"/>
                <a:gd name="T98" fmla="*/ 3 w 98"/>
                <a:gd name="T99" fmla="*/ 64 h 142"/>
                <a:gd name="T100" fmla="*/ 4 w 98"/>
                <a:gd name="T101" fmla="*/ 76 h 142"/>
                <a:gd name="T102" fmla="*/ 4 w 98"/>
                <a:gd name="T103" fmla="*/ 82 h 142"/>
                <a:gd name="T104" fmla="*/ 4 w 98"/>
                <a:gd name="T105" fmla="*/ 90 h 142"/>
                <a:gd name="T106" fmla="*/ 4 w 98"/>
                <a:gd name="T107" fmla="*/ 96 h 142"/>
                <a:gd name="T108" fmla="*/ 9 w 98"/>
                <a:gd name="T109" fmla="*/ 101 h 142"/>
                <a:gd name="T110" fmla="*/ 17 w 98"/>
                <a:gd name="T111" fmla="*/ 104 h 142"/>
                <a:gd name="T112" fmla="*/ 18 w 98"/>
                <a:gd name="T113" fmla="*/ 105 h 142"/>
                <a:gd name="T114" fmla="*/ 13 w 98"/>
                <a:gd name="T115" fmla="*/ 104 h 142"/>
                <a:gd name="T116" fmla="*/ 5 w 98"/>
                <a:gd name="T117" fmla="*/ 112 h 142"/>
                <a:gd name="T118" fmla="*/ 13 w 98"/>
                <a:gd name="T119" fmla="*/ 11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8" h="142">
                  <a:moveTo>
                    <a:pt x="10" y="119"/>
                  </a:moveTo>
                  <a:cubicBezTo>
                    <a:pt x="10" y="119"/>
                    <a:pt x="10" y="118"/>
                    <a:pt x="9" y="118"/>
                  </a:cubicBezTo>
                  <a:cubicBezTo>
                    <a:pt x="9" y="118"/>
                    <a:pt x="8" y="118"/>
                    <a:pt x="7" y="117"/>
                  </a:cubicBezTo>
                  <a:cubicBezTo>
                    <a:pt x="7" y="117"/>
                    <a:pt x="7" y="117"/>
                    <a:pt x="6" y="117"/>
                  </a:cubicBezTo>
                  <a:cubicBezTo>
                    <a:pt x="4" y="117"/>
                    <a:pt x="3" y="118"/>
                    <a:pt x="1" y="120"/>
                  </a:cubicBezTo>
                  <a:cubicBezTo>
                    <a:pt x="0" y="122"/>
                    <a:pt x="0" y="124"/>
                    <a:pt x="2" y="126"/>
                  </a:cubicBezTo>
                  <a:cubicBezTo>
                    <a:pt x="2" y="127"/>
                    <a:pt x="3" y="127"/>
                    <a:pt x="4" y="128"/>
                  </a:cubicBezTo>
                  <a:cubicBezTo>
                    <a:pt x="5" y="128"/>
                    <a:pt x="5" y="128"/>
                    <a:pt x="6" y="129"/>
                  </a:cubicBezTo>
                  <a:cubicBezTo>
                    <a:pt x="6" y="130"/>
                    <a:pt x="6" y="130"/>
                    <a:pt x="6" y="130"/>
                  </a:cubicBezTo>
                  <a:cubicBezTo>
                    <a:pt x="6" y="130"/>
                    <a:pt x="7" y="131"/>
                    <a:pt x="7" y="131"/>
                  </a:cubicBezTo>
                  <a:cubicBezTo>
                    <a:pt x="7" y="132"/>
                    <a:pt x="7" y="132"/>
                    <a:pt x="7" y="132"/>
                  </a:cubicBezTo>
                  <a:cubicBezTo>
                    <a:pt x="7" y="133"/>
                    <a:pt x="8" y="134"/>
                    <a:pt x="9" y="134"/>
                  </a:cubicBezTo>
                  <a:cubicBezTo>
                    <a:pt x="9" y="135"/>
                    <a:pt x="10" y="135"/>
                    <a:pt x="10" y="135"/>
                  </a:cubicBezTo>
                  <a:cubicBezTo>
                    <a:pt x="11" y="136"/>
                    <a:pt x="12" y="137"/>
                    <a:pt x="13" y="138"/>
                  </a:cubicBezTo>
                  <a:cubicBezTo>
                    <a:pt x="13" y="138"/>
                    <a:pt x="14" y="139"/>
                    <a:pt x="14" y="139"/>
                  </a:cubicBezTo>
                  <a:cubicBezTo>
                    <a:pt x="14" y="139"/>
                    <a:pt x="14" y="139"/>
                    <a:pt x="14" y="139"/>
                  </a:cubicBezTo>
                  <a:cubicBezTo>
                    <a:pt x="15" y="139"/>
                    <a:pt x="15" y="139"/>
                    <a:pt x="15" y="139"/>
                  </a:cubicBezTo>
                  <a:cubicBezTo>
                    <a:pt x="15" y="140"/>
                    <a:pt x="15" y="140"/>
                    <a:pt x="15" y="140"/>
                  </a:cubicBezTo>
                  <a:cubicBezTo>
                    <a:pt x="15" y="141"/>
                    <a:pt x="16" y="142"/>
                    <a:pt x="18" y="142"/>
                  </a:cubicBezTo>
                  <a:cubicBezTo>
                    <a:pt x="19" y="142"/>
                    <a:pt x="19" y="142"/>
                    <a:pt x="20" y="142"/>
                  </a:cubicBezTo>
                  <a:cubicBezTo>
                    <a:pt x="22" y="141"/>
                    <a:pt x="23" y="139"/>
                    <a:pt x="24" y="138"/>
                  </a:cubicBezTo>
                  <a:cubicBezTo>
                    <a:pt x="25" y="137"/>
                    <a:pt x="25" y="137"/>
                    <a:pt x="25" y="137"/>
                  </a:cubicBezTo>
                  <a:cubicBezTo>
                    <a:pt x="26" y="137"/>
                    <a:pt x="27" y="136"/>
                    <a:pt x="28" y="135"/>
                  </a:cubicBezTo>
                  <a:cubicBezTo>
                    <a:pt x="28" y="135"/>
                    <a:pt x="28" y="135"/>
                    <a:pt x="28" y="135"/>
                  </a:cubicBezTo>
                  <a:cubicBezTo>
                    <a:pt x="29" y="134"/>
                    <a:pt x="29" y="134"/>
                    <a:pt x="30" y="132"/>
                  </a:cubicBezTo>
                  <a:cubicBezTo>
                    <a:pt x="30" y="132"/>
                    <a:pt x="30" y="131"/>
                    <a:pt x="30" y="131"/>
                  </a:cubicBezTo>
                  <a:cubicBezTo>
                    <a:pt x="30" y="131"/>
                    <a:pt x="31" y="130"/>
                    <a:pt x="31" y="130"/>
                  </a:cubicBezTo>
                  <a:cubicBezTo>
                    <a:pt x="31" y="130"/>
                    <a:pt x="32" y="130"/>
                    <a:pt x="32" y="129"/>
                  </a:cubicBezTo>
                  <a:cubicBezTo>
                    <a:pt x="32" y="129"/>
                    <a:pt x="33" y="129"/>
                    <a:pt x="33" y="129"/>
                  </a:cubicBezTo>
                  <a:cubicBezTo>
                    <a:pt x="34" y="129"/>
                    <a:pt x="35" y="129"/>
                    <a:pt x="36" y="128"/>
                  </a:cubicBezTo>
                  <a:cubicBezTo>
                    <a:pt x="37" y="127"/>
                    <a:pt x="37" y="127"/>
                    <a:pt x="37" y="127"/>
                  </a:cubicBezTo>
                  <a:cubicBezTo>
                    <a:pt x="37" y="127"/>
                    <a:pt x="37" y="127"/>
                    <a:pt x="37" y="126"/>
                  </a:cubicBezTo>
                  <a:cubicBezTo>
                    <a:pt x="37" y="126"/>
                    <a:pt x="37" y="126"/>
                    <a:pt x="38" y="126"/>
                  </a:cubicBezTo>
                  <a:cubicBezTo>
                    <a:pt x="38" y="126"/>
                    <a:pt x="38" y="126"/>
                    <a:pt x="38" y="126"/>
                  </a:cubicBezTo>
                  <a:cubicBezTo>
                    <a:pt x="39" y="126"/>
                    <a:pt x="40" y="126"/>
                    <a:pt x="41" y="126"/>
                  </a:cubicBezTo>
                  <a:cubicBezTo>
                    <a:pt x="42" y="125"/>
                    <a:pt x="42" y="124"/>
                    <a:pt x="42" y="123"/>
                  </a:cubicBezTo>
                  <a:cubicBezTo>
                    <a:pt x="43" y="123"/>
                    <a:pt x="43" y="123"/>
                    <a:pt x="43" y="123"/>
                  </a:cubicBezTo>
                  <a:cubicBezTo>
                    <a:pt x="43" y="122"/>
                    <a:pt x="42" y="121"/>
                    <a:pt x="42" y="121"/>
                  </a:cubicBezTo>
                  <a:cubicBezTo>
                    <a:pt x="43" y="121"/>
                    <a:pt x="43" y="121"/>
                    <a:pt x="44" y="121"/>
                  </a:cubicBezTo>
                  <a:cubicBezTo>
                    <a:pt x="45" y="122"/>
                    <a:pt x="45" y="122"/>
                    <a:pt x="46" y="122"/>
                  </a:cubicBezTo>
                  <a:cubicBezTo>
                    <a:pt x="47" y="122"/>
                    <a:pt x="47" y="121"/>
                    <a:pt x="48" y="121"/>
                  </a:cubicBezTo>
                  <a:cubicBezTo>
                    <a:pt x="49" y="121"/>
                    <a:pt x="49" y="121"/>
                    <a:pt x="49" y="121"/>
                  </a:cubicBezTo>
                  <a:cubicBezTo>
                    <a:pt x="49" y="121"/>
                    <a:pt x="49" y="121"/>
                    <a:pt x="49" y="121"/>
                  </a:cubicBezTo>
                  <a:cubicBezTo>
                    <a:pt x="50" y="120"/>
                    <a:pt x="52" y="120"/>
                    <a:pt x="52" y="117"/>
                  </a:cubicBezTo>
                  <a:cubicBezTo>
                    <a:pt x="52" y="116"/>
                    <a:pt x="52" y="115"/>
                    <a:pt x="51" y="115"/>
                  </a:cubicBezTo>
                  <a:cubicBezTo>
                    <a:pt x="50" y="114"/>
                    <a:pt x="50" y="113"/>
                    <a:pt x="49" y="113"/>
                  </a:cubicBezTo>
                  <a:cubicBezTo>
                    <a:pt x="49" y="113"/>
                    <a:pt x="49" y="113"/>
                    <a:pt x="49" y="113"/>
                  </a:cubicBezTo>
                  <a:cubicBezTo>
                    <a:pt x="50" y="112"/>
                    <a:pt x="50" y="112"/>
                    <a:pt x="50" y="111"/>
                  </a:cubicBezTo>
                  <a:cubicBezTo>
                    <a:pt x="50" y="111"/>
                    <a:pt x="49" y="110"/>
                    <a:pt x="49" y="110"/>
                  </a:cubicBezTo>
                  <a:cubicBezTo>
                    <a:pt x="50" y="110"/>
                    <a:pt x="50" y="110"/>
                    <a:pt x="51" y="110"/>
                  </a:cubicBezTo>
                  <a:cubicBezTo>
                    <a:pt x="51" y="110"/>
                    <a:pt x="52" y="110"/>
                    <a:pt x="53" y="110"/>
                  </a:cubicBezTo>
                  <a:cubicBezTo>
                    <a:pt x="53" y="110"/>
                    <a:pt x="53" y="110"/>
                    <a:pt x="53" y="110"/>
                  </a:cubicBezTo>
                  <a:cubicBezTo>
                    <a:pt x="53" y="110"/>
                    <a:pt x="54" y="110"/>
                    <a:pt x="55" y="110"/>
                  </a:cubicBezTo>
                  <a:cubicBezTo>
                    <a:pt x="55" y="110"/>
                    <a:pt x="56" y="110"/>
                    <a:pt x="57" y="110"/>
                  </a:cubicBezTo>
                  <a:cubicBezTo>
                    <a:pt x="57" y="110"/>
                    <a:pt x="58" y="109"/>
                    <a:pt x="59" y="109"/>
                  </a:cubicBezTo>
                  <a:cubicBezTo>
                    <a:pt x="59" y="109"/>
                    <a:pt x="60" y="109"/>
                    <a:pt x="60" y="108"/>
                  </a:cubicBezTo>
                  <a:cubicBezTo>
                    <a:pt x="60" y="108"/>
                    <a:pt x="61" y="108"/>
                    <a:pt x="61" y="108"/>
                  </a:cubicBezTo>
                  <a:cubicBezTo>
                    <a:pt x="61" y="108"/>
                    <a:pt x="62" y="107"/>
                    <a:pt x="63" y="106"/>
                  </a:cubicBezTo>
                  <a:cubicBezTo>
                    <a:pt x="63" y="105"/>
                    <a:pt x="63" y="105"/>
                    <a:pt x="63" y="105"/>
                  </a:cubicBezTo>
                  <a:cubicBezTo>
                    <a:pt x="63" y="105"/>
                    <a:pt x="64" y="105"/>
                    <a:pt x="64" y="105"/>
                  </a:cubicBezTo>
                  <a:cubicBezTo>
                    <a:pt x="65" y="105"/>
                    <a:pt x="66" y="105"/>
                    <a:pt x="66" y="104"/>
                  </a:cubicBezTo>
                  <a:cubicBezTo>
                    <a:pt x="67" y="104"/>
                    <a:pt x="67" y="104"/>
                    <a:pt x="67" y="104"/>
                  </a:cubicBezTo>
                  <a:cubicBezTo>
                    <a:pt x="70" y="101"/>
                    <a:pt x="70" y="97"/>
                    <a:pt x="69" y="95"/>
                  </a:cubicBezTo>
                  <a:cubicBezTo>
                    <a:pt x="70" y="95"/>
                    <a:pt x="71" y="95"/>
                    <a:pt x="71" y="95"/>
                  </a:cubicBezTo>
                  <a:cubicBezTo>
                    <a:pt x="73" y="95"/>
                    <a:pt x="74" y="95"/>
                    <a:pt x="75" y="94"/>
                  </a:cubicBezTo>
                  <a:cubicBezTo>
                    <a:pt x="75" y="93"/>
                    <a:pt x="75" y="93"/>
                    <a:pt x="75" y="93"/>
                  </a:cubicBezTo>
                  <a:cubicBezTo>
                    <a:pt x="76" y="93"/>
                    <a:pt x="76" y="92"/>
                    <a:pt x="76" y="92"/>
                  </a:cubicBezTo>
                  <a:cubicBezTo>
                    <a:pt x="77" y="90"/>
                    <a:pt x="78" y="87"/>
                    <a:pt x="78" y="84"/>
                  </a:cubicBezTo>
                  <a:cubicBezTo>
                    <a:pt x="77" y="84"/>
                    <a:pt x="77" y="84"/>
                    <a:pt x="77" y="84"/>
                  </a:cubicBezTo>
                  <a:cubicBezTo>
                    <a:pt x="77" y="83"/>
                    <a:pt x="77" y="83"/>
                    <a:pt x="77" y="83"/>
                  </a:cubicBezTo>
                  <a:cubicBezTo>
                    <a:pt x="77" y="82"/>
                    <a:pt x="77" y="82"/>
                    <a:pt x="77" y="82"/>
                  </a:cubicBezTo>
                  <a:cubicBezTo>
                    <a:pt x="77" y="82"/>
                    <a:pt x="77" y="81"/>
                    <a:pt x="77" y="81"/>
                  </a:cubicBezTo>
                  <a:cubicBezTo>
                    <a:pt x="77" y="80"/>
                    <a:pt x="77" y="78"/>
                    <a:pt x="76" y="77"/>
                  </a:cubicBezTo>
                  <a:cubicBezTo>
                    <a:pt x="76" y="76"/>
                    <a:pt x="75" y="76"/>
                    <a:pt x="75" y="75"/>
                  </a:cubicBezTo>
                  <a:cubicBezTo>
                    <a:pt x="75" y="75"/>
                    <a:pt x="75" y="75"/>
                    <a:pt x="75" y="75"/>
                  </a:cubicBezTo>
                  <a:cubicBezTo>
                    <a:pt x="75" y="74"/>
                    <a:pt x="75" y="74"/>
                    <a:pt x="75" y="74"/>
                  </a:cubicBezTo>
                  <a:cubicBezTo>
                    <a:pt x="74" y="73"/>
                    <a:pt x="74" y="73"/>
                    <a:pt x="74" y="72"/>
                  </a:cubicBezTo>
                  <a:cubicBezTo>
                    <a:pt x="74" y="72"/>
                    <a:pt x="74" y="72"/>
                    <a:pt x="75" y="72"/>
                  </a:cubicBezTo>
                  <a:cubicBezTo>
                    <a:pt x="75" y="71"/>
                    <a:pt x="75" y="71"/>
                    <a:pt x="75" y="71"/>
                  </a:cubicBezTo>
                  <a:cubicBezTo>
                    <a:pt x="76" y="71"/>
                    <a:pt x="76" y="70"/>
                    <a:pt x="77" y="69"/>
                  </a:cubicBezTo>
                  <a:cubicBezTo>
                    <a:pt x="76" y="68"/>
                    <a:pt x="76" y="68"/>
                    <a:pt x="76" y="68"/>
                  </a:cubicBezTo>
                  <a:cubicBezTo>
                    <a:pt x="76" y="67"/>
                    <a:pt x="76" y="67"/>
                    <a:pt x="76" y="67"/>
                  </a:cubicBezTo>
                  <a:cubicBezTo>
                    <a:pt x="77" y="66"/>
                    <a:pt x="77" y="65"/>
                    <a:pt x="77" y="65"/>
                  </a:cubicBezTo>
                  <a:cubicBezTo>
                    <a:pt x="77" y="64"/>
                    <a:pt x="77" y="64"/>
                    <a:pt x="77" y="63"/>
                  </a:cubicBezTo>
                  <a:cubicBezTo>
                    <a:pt x="77" y="63"/>
                    <a:pt x="77" y="62"/>
                    <a:pt x="77" y="62"/>
                  </a:cubicBezTo>
                  <a:cubicBezTo>
                    <a:pt x="78" y="62"/>
                    <a:pt x="78" y="61"/>
                    <a:pt x="79" y="61"/>
                  </a:cubicBezTo>
                  <a:cubicBezTo>
                    <a:pt x="79" y="61"/>
                    <a:pt x="80" y="61"/>
                    <a:pt x="80" y="61"/>
                  </a:cubicBezTo>
                  <a:cubicBezTo>
                    <a:pt x="80" y="61"/>
                    <a:pt x="80" y="61"/>
                    <a:pt x="80" y="61"/>
                  </a:cubicBezTo>
                  <a:cubicBezTo>
                    <a:pt x="80" y="61"/>
                    <a:pt x="81" y="62"/>
                    <a:pt x="82" y="62"/>
                  </a:cubicBezTo>
                  <a:cubicBezTo>
                    <a:pt x="83" y="63"/>
                    <a:pt x="85" y="64"/>
                    <a:pt x="86" y="64"/>
                  </a:cubicBezTo>
                  <a:cubicBezTo>
                    <a:pt x="88" y="64"/>
                    <a:pt x="90" y="62"/>
                    <a:pt x="91" y="60"/>
                  </a:cubicBezTo>
                  <a:cubicBezTo>
                    <a:pt x="92" y="59"/>
                    <a:pt x="92" y="59"/>
                    <a:pt x="92" y="59"/>
                  </a:cubicBezTo>
                  <a:cubicBezTo>
                    <a:pt x="96" y="58"/>
                    <a:pt x="97" y="54"/>
                    <a:pt x="97" y="52"/>
                  </a:cubicBezTo>
                  <a:cubicBezTo>
                    <a:pt x="97" y="51"/>
                    <a:pt x="97" y="51"/>
                    <a:pt x="97" y="51"/>
                  </a:cubicBezTo>
                  <a:cubicBezTo>
                    <a:pt x="97" y="51"/>
                    <a:pt x="97" y="51"/>
                    <a:pt x="97" y="50"/>
                  </a:cubicBezTo>
                  <a:cubicBezTo>
                    <a:pt x="98" y="49"/>
                    <a:pt x="98" y="47"/>
                    <a:pt x="97" y="45"/>
                  </a:cubicBezTo>
                  <a:cubicBezTo>
                    <a:pt x="96" y="44"/>
                    <a:pt x="95" y="43"/>
                    <a:pt x="94" y="43"/>
                  </a:cubicBezTo>
                  <a:cubicBezTo>
                    <a:pt x="93" y="43"/>
                    <a:pt x="92" y="44"/>
                    <a:pt x="91" y="44"/>
                  </a:cubicBezTo>
                  <a:cubicBezTo>
                    <a:pt x="90" y="45"/>
                    <a:pt x="90" y="45"/>
                    <a:pt x="90" y="45"/>
                  </a:cubicBezTo>
                  <a:cubicBezTo>
                    <a:pt x="90" y="45"/>
                    <a:pt x="90" y="45"/>
                    <a:pt x="89" y="46"/>
                  </a:cubicBezTo>
                  <a:cubicBezTo>
                    <a:pt x="88" y="46"/>
                    <a:pt x="87" y="47"/>
                    <a:pt x="87" y="47"/>
                  </a:cubicBezTo>
                  <a:cubicBezTo>
                    <a:pt x="86" y="48"/>
                    <a:pt x="86" y="48"/>
                    <a:pt x="85" y="49"/>
                  </a:cubicBezTo>
                  <a:cubicBezTo>
                    <a:pt x="85" y="49"/>
                    <a:pt x="85" y="50"/>
                    <a:pt x="85" y="50"/>
                  </a:cubicBezTo>
                  <a:cubicBezTo>
                    <a:pt x="85" y="50"/>
                    <a:pt x="85" y="50"/>
                    <a:pt x="85" y="50"/>
                  </a:cubicBezTo>
                  <a:cubicBezTo>
                    <a:pt x="84" y="50"/>
                    <a:pt x="83" y="51"/>
                    <a:pt x="82" y="51"/>
                  </a:cubicBezTo>
                  <a:cubicBezTo>
                    <a:pt x="82" y="52"/>
                    <a:pt x="81" y="52"/>
                    <a:pt x="81" y="52"/>
                  </a:cubicBezTo>
                  <a:cubicBezTo>
                    <a:pt x="81" y="52"/>
                    <a:pt x="81" y="52"/>
                    <a:pt x="80" y="52"/>
                  </a:cubicBezTo>
                  <a:cubicBezTo>
                    <a:pt x="81" y="51"/>
                    <a:pt x="81" y="51"/>
                    <a:pt x="81" y="50"/>
                  </a:cubicBezTo>
                  <a:cubicBezTo>
                    <a:pt x="82" y="50"/>
                    <a:pt x="82" y="49"/>
                    <a:pt x="82" y="48"/>
                  </a:cubicBezTo>
                  <a:cubicBezTo>
                    <a:pt x="82" y="48"/>
                    <a:pt x="82" y="48"/>
                    <a:pt x="82" y="48"/>
                  </a:cubicBezTo>
                  <a:cubicBezTo>
                    <a:pt x="82" y="48"/>
                    <a:pt x="82" y="48"/>
                    <a:pt x="82" y="48"/>
                  </a:cubicBezTo>
                  <a:cubicBezTo>
                    <a:pt x="84" y="47"/>
                    <a:pt x="85" y="46"/>
                    <a:pt x="85" y="45"/>
                  </a:cubicBezTo>
                  <a:cubicBezTo>
                    <a:pt x="86" y="44"/>
                    <a:pt x="86" y="43"/>
                    <a:pt x="86" y="42"/>
                  </a:cubicBezTo>
                  <a:cubicBezTo>
                    <a:pt x="87" y="42"/>
                    <a:pt x="87" y="42"/>
                    <a:pt x="87" y="42"/>
                  </a:cubicBezTo>
                  <a:cubicBezTo>
                    <a:pt x="87" y="42"/>
                    <a:pt x="87" y="42"/>
                    <a:pt x="87" y="42"/>
                  </a:cubicBezTo>
                  <a:cubicBezTo>
                    <a:pt x="88" y="42"/>
                    <a:pt x="88" y="41"/>
                    <a:pt x="89" y="40"/>
                  </a:cubicBezTo>
                  <a:cubicBezTo>
                    <a:pt x="89" y="40"/>
                    <a:pt x="89" y="40"/>
                    <a:pt x="89" y="40"/>
                  </a:cubicBezTo>
                  <a:cubicBezTo>
                    <a:pt x="89" y="39"/>
                    <a:pt x="90" y="38"/>
                    <a:pt x="90" y="38"/>
                  </a:cubicBezTo>
                  <a:cubicBezTo>
                    <a:pt x="91" y="37"/>
                    <a:pt x="92" y="36"/>
                    <a:pt x="92" y="36"/>
                  </a:cubicBezTo>
                  <a:cubicBezTo>
                    <a:pt x="92" y="36"/>
                    <a:pt x="93" y="35"/>
                    <a:pt x="93" y="35"/>
                  </a:cubicBezTo>
                  <a:cubicBezTo>
                    <a:pt x="94" y="35"/>
                    <a:pt x="95" y="34"/>
                    <a:pt x="95" y="33"/>
                  </a:cubicBezTo>
                  <a:cubicBezTo>
                    <a:pt x="96" y="31"/>
                    <a:pt x="96" y="31"/>
                    <a:pt x="96" y="31"/>
                  </a:cubicBezTo>
                  <a:cubicBezTo>
                    <a:pt x="95" y="29"/>
                    <a:pt x="93" y="28"/>
                    <a:pt x="93" y="28"/>
                  </a:cubicBezTo>
                  <a:cubicBezTo>
                    <a:pt x="92" y="28"/>
                    <a:pt x="92" y="28"/>
                    <a:pt x="92" y="28"/>
                  </a:cubicBezTo>
                  <a:cubicBezTo>
                    <a:pt x="91" y="28"/>
                    <a:pt x="91" y="28"/>
                    <a:pt x="91" y="28"/>
                  </a:cubicBezTo>
                  <a:cubicBezTo>
                    <a:pt x="91" y="28"/>
                    <a:pt x="91" y="28"/>
                    <a:pt x="91" y="28"/>
                  </a:cubicBezTo>
                  <a:cubicBezTo>
                    <a:pt x="91" y="28"/>
                    <a:pt x="91" y="27"/>
                    <a:pt x="92" y="25"/>
                  </a:cubicBezTo>
                  <a:cubicBezTo>
                    <a:pt x="93" y="24"/>
                    <a:pt x="94" y="23"/>
                    <a:pt x="94" y="22"/>
                  </a:cubicBezTo>
                  <a:cubicBezTo>
                    <a:pt x="94" y="22"/>
                    <a:pt x="94" y="22"/>
                    <a:pt x="94" y="22"/>
                  </a:cubicBezTo>
                  <a:cubicBezTo>
                    <a:pt x="95" y="21"/>
                    <a:pt x="95" y="20"/>
                    <a:pt x="95" y="19"/>
                  </a:cubicBezTo>
                  <a:cubicBezTo>
                    <a:pt x="95" y="18"/>
                    <a:pt x="96" y="17"/>
                    <a:pt x="95" y="16"/>
                  </a:cubicBezTo>
                  <a:cubicBezTo>
                    <a:pt x="95" y="15"/>
                    <a:pt x="95" y="15"/>
                    <a:pt x="95" y="15"/>
                  </a:cubicBezTo>
                  <a:cubicBezTo>
                    <a:pt x="95" y="14"/>
                    <a:pt x="94" y="14"/>
                    <a:pt x="94" y="14"/>
                  </a:cubicBezTo>
                  <a:cubicBezTo>
                    <a:pt x="94" y="14"/>
                    <a:pt x="94" y="13"/>
                    <a:pt x="94" y="13"/>
                  </a:cubicBezTo>
                  <a:cubicBezTo>
                    <a:pt x="95" y="10"/>
                    <a:pt x="94" y="8"/>
                    <a:pt x="92" y="7"/>
                  </a:cubicBezTo>
                  <a:cubicBezTo>
                    <a:pt x="92" y="6"/>
                    <a:pt x="91" y="5"/>
                    <a:pt x="91" y="5"/>
                  </a:cubicBezTo>
                  <a:cubicBezTo>
                    <a:pt x="90" y="3"/>
                    <a:pt x="89" y="2"/>
                    <a:pt x="88" y="1"/>
                  </a:cubicBezTo>
                  <a:cubicBezTo>
                    <a:pt x="87" y="1"/>
                    <a:pt x="87" y="1"/>
                    <a:pt x="87" y="1"/>
                  </a:cubicBezTo>
                  <a:cubicBezTo>
                    <a:pt x="87" y="1"/>
                    <a:pt x="87" y="1"/>
                    <a:pt x="87" y="1"/>
                  </a:cubicBezTo>
                  <a:cubicBezTo>
                    <a:pt x="87" y="1"/>
                    <a:pt x="87" y="1"/>
                    <a:pt x="87" y="1"/>
                  </a:cubicBezTo>
                  <a:cubicBezTo>
                    <a:pt x="86" y="0"/>
                    <a:pt x="85" y="0"/>
                    <a:pt x="84" y="0"/>
                  </a:cubicBezTo>
                  <a:cubicBezTo>
                    <a:pt x="83" y="0"/>
                    <a:pt x="82" y="0"/>
                    <a:pt x="81" y="0"/>
                  </a:cubicBezTo>
                  <a:cubicBezTo>
                    <a:pt x="81" y="0"/>
                    <a:pt x="81" y="0"/>
                    <a:pt x="81" y="0"/>
                  </a:cubicBezTo>
                  <a:cubicBezTo>
                    <a:pt x="81" y="0"/>
                    <a:pt x="81" y="0"/>
                    <a:pt x="81" y="0"/>
                  </a:cubicBezTo>
                  <a:cubicBezTo>
                    <a:pt x="81" y="1"/>
                    <a:pt x="81" y="1"/>
                    <a:pt x="81" y="1"/>
                  </a:cubicBezTo>
                  <a:cubicBezTo>
                    <a:pt x="81" y="1"/>
                    <a:pt x="81" y="1"/>
                    <a:pt x="81" y="1"/>
                  </a:cubicBezTo>
                  <a:cubicBezTo>
                    <a:pt x="81" y="1"/>
                    <a:pt x="81" y="1"/>
                    <a:pt x="81" y="1"/>
                  </a:cubicBezTo>
                  <a:cubicBezTo>
                    <a:pt x="79" y="2"/>
                    <a:pt x="79" y="4"/>
                    <a:pt x="79" y="5"/>
                  </a:cubicBezTo>
                  <a:cubicBezTo>
                    <a:pt x="78" y="5"/>
                    <a:pt x="78" y="6"/>
                    <a:pt x="76" y="6"/>
                  </a:cubicBezTo>
                  <a:cubicBezTo>
                    <a:pt x="75" y="6"/>
                    <a:pt x="75" y="6"/>
                    <a:pt x="75" y="6"/>
                  </a:cubicBezTo>
                  <a:cubicBezTo>
                    <a:pt x="74" y="7"/>
                    <a:pt x="74" y="8"/>
                    <a:pt x="73" y="8"/>
                  </a:cubicBezTo>
                  <a:cubicBezTo>
                    <a:pt x="73" y="9"/>
                    <a:pt x="73" y="9"/>
                    <a:pt x="72" y="9"/>
                  </a:cubicBezTo>
                  <a:cubicBezTo>
                    <a:pt x="72" y="10"/>
                    <a:pt x="72" y="10"/>
                    <a:pt x="71" y="10"/>
                  </a:cubicBezTo>
                  <a:cubicBezTo>
                    <a:pt x="71" y="10"/>
                    <a:pt x="71" y="11"/>
                    <a:pt x="70" y="11"/>
                  </a:cubicBezTo>
                  <a:cubicBezTo>
                    <a:pt x="70" y="11"/>
                    <a:pt x="69" y="11"/>
                    <a:pt x="69" y="11"/>
                  </a:cubicBezTo>
                  <a:cubicBezTo>
                    <a:pt x="69" y="11"/>
                    <a:pt x="68" y="12"/>
                    <a:pt x="68" y="12"/>
                  </a:cubicBezTo>
                  <a:cubicBezTo>
                    <a:pt x="67" y="12"/>
                    <a:pt x="67" y="12"/>
                    <a:pt x="67" y="12"/>
                  </a:cubicBezTo>
                  <a:cubicBezTo>
                    <a:pt x="66" y="13"/>
                    <a:pt x="65" y="14"/>
                    <a:pt x="64" y="15"/>
                  </a:cubicBezTo>
                  <a:cubicBezTo>
                    <a:pt x="62" y="17"/>
                    <a:pt x="61" y="18"/>
                    <a:pt x="59" y="20"/>
                  </a:cubicBezTo>
                  <a:cubicBezTo>
                    <a:pt x="58" y="20"/>
                    <a:pt x="58" y="20"/>
                    <a:pt x="58" y="20"/>
                  </a:cubicBezTo>
                  <a:cubicBezTo>
                    <a:pt x="57" y="21"/>
                    <a:pt x="57" y="22"/>
                    <a:pt x="56" y="23"/>
                  </a:cubicBezTo>
                  <a:cubicBezTo>
                    <a:pt x="56" y="23"/>
                    <a:pt x="56" y="24"/>
                    <a:pt x="55" y="25"/>
                  </a:cubicBezTo>
                  <a:cubicBezTo>
                    <a:pt x="55" y="25"/>
                    <a:pt x="55" y="25"/>
                    <a:pt x="54" y="25"/>
                  </a:cubicBezTo>
                  <a:cubicBezTo>
                    <a:pt x="54" y="25"/>
                    <a:pt x="53" y="26"/>
                    <a:pt x="53" y="26"/>
                  </a:cubicBezTo>
                  <a:cubicBezTo>
                    <a:pt x="51" y="26"/>
                    <a:pt x="50" y="27"/>
                    <a:pt x="50" y="28"/>
                  </a:cubicBezTo>
                  <a:cubicBezTo>
                    <a:pt x="50" y="28"/>
                    <a:pt x="50" y="28"/>
                    <a:pt x="50" y="28"/>
                  </a:cubicBezTo>
                  <a:cubicBezTo>
                    <a:pt x="46" y="28"/>
                    <a:pt x="46" y="28"/>
                    <a:pt x="46" y="28"/>
                  </a:cubicBezTo>
                  <a:cubicBezTo>
                    <a:pt x="46" y="29"/>
                    <a:pt x="46" y="29"/>
                    <a:pt x="46" y="29"/>
                  </a:cubicBezTo>
                  <a:cubicBezTo>
                    <a:pt x="45" y="29"/>
                    <a:pt x="44" y="29"/>
                    <a:pt x="43" y="30"/>
                  </a:cubicBezTo>
                  <a:cubicBezTo>
                    <a:pt x="43" y="30"/>
                    <a:pt x="43" y="30"/>
                    <a:pt x="42" y="31"/>
                  </a:cubicBezTo>
                  <a:cubicBezTo>
                    <a:pt x="41" y="31"/>
                    <a:pt x="40" y="31"/>
                    <a:pt x="39" y="32"/>
                  </a:cubicBezTo>
                  <a:cubicBezTo>
                    <a:pt x="39" y="33"/>
                    <a:pt x="39" y="33"/>
                    <a:pt x="38" y="34"/>
                  </a:cubicBezTo>
                  <a:cubicBezTo>
                    <a:pt x="38" y="34"/>
                    <a:pt x="38" y="34"/>
                    <a:pt x="38" y="34"/>
                  </a:cubicBezTo>
                  <a:cubicBezTo>
                    <a:pt x="38" y="34"/>
                    <a:pt x="38" y="34"/>
                    <a:pt x="38" y="34"/>
                  </a:cubicBezTo>
                  <a:cubicBezTo>
                    <a:pt x="38" y="34"/>
                    <a:pt x="38" y="35"/>
                    <a:pt x="37" y="35"/>
                  </a:cubicBezTo>
                  <a:cubicBezTo>
                    <a:pt x="37" y="35"/>
                    <a:pt x="36" y="35"/>
                    <a:pt x="35" y="35"/>
                  </a:cubicBezTo>
                  <a:cubicBezTo>
                    <a:pt x="34" y="35"/>
                    <a:pt x="33" y="36"/>
                    <a:pt x="32" y="36"/>
                  </a:cubicBezTo>
                  <a:cubicBezTo>
                    <a:pt x="32" y="37"/>
                    <a:pt x="32" y="37"/>
                    <a:pt x="32" y="37"/>
                  </a:cubicBezTo>
                  <a:cubicBezTo>
                    <a:pt x="30" y="40"/>
                    <a:pt x="29" y="43"/>
                    <a:pt x="29" y="46"/>
                  </a:cubicBezTo>
                  <a:cubicBezTo>
                    <a:pt x="29" y="46"/>
                    <a:pt x="29" y="46"/>
                    <a:pt x="29" y="46"/>
                  </a:cubicBezTo>
                  <a:cubicBezTo>
                    <a:pt x="27" y="45"/>
                    <a:pt x="27" y="45"/>
                    <a:pt x="27" y="45"/>
                  </a:cubicBezTo>
                  <a:cubicBezTo>
                    <a:pt x="25" y="45"/>
                    <a:pt x="25" y="45"/>
                    <a:pt x="25" y="45"/>
                  </a:cubicBezTo>
                  <a:cubicBezTo>
                    <a:pt x="23" y="46"/>
                    <a:pt x="23" y="48"/>
                    <a:pt x="23" y="49"/>
                  </a:cubicBezTo>
                  <a:cubicBezTo>
                    <a:pt x="23" y="50"/>
                    <a:pt x="23" y="50"/>
                    <a:pt x="23" y="50"/>
                  </a:cubicBezTo>
                  <a:cubicBezTo>
                    <a:pt x="23" y="50"/>
                    <a:pt x="23" y="51"/>
                    <a:pt x="23" y="51"/>
                  </a:cubicBezTo>
                  <a:cubicBezTo>
                    <a:pt x="22" y="49"/>
                    <a:pt x="20" y="49"/>
                    <a:pt x="19" y="49"/>
                  </a:cubicBezTo>
                  <a:cubicBezTo>
                    <a:pt x="18" y="49"/>
                    <a:pt x="18" y="49"/>
                    <a:pt x="17" y="49"/>
                  </a:cubicBezTo>
                  <a:cubicBezTo>
                    <a:pt x="16" y="49"/>
                    <a:pt x="16" y="49"/>
                    <a:pt x="15" y="48"/>
                  </a:cubicBezTo>
                  <a:cubicBezTo>
                    <a:pt x="14" y="48"/>
                    <a:pt x="14" y="48"/>
                    <a:pt x="13" y="48"/>
                  </a:cubicBezTo>
                  <a:cubicBezTo>
                    <a:pt x="12" y="48"/>
                    <a:pt x="10" y="48"/>
                    <a:pt x="9" y="50"/>
                  </a:cubicBezTo>
                  <a:cubicBezTo>
                    <a:pt x="9" y="52"/>
                    <a:pt x="9" y="52"/>
                    <a:pt x="9" y="52"/>
                  </a:cubicBezTo>
                  <a:cubicBezTo>
                    <a:pt x="9" y="52"/>
                    <a:pt x="9" y="51"/>
                    <a:pt x="9" y="51"/>
                  </a:cubicBezTo>
                  <a:cubicBezTo>
                    <a:pt x="9" y="51"/>
                    <a:pt x="9" y="51"/>
                    <a:pt x="9" y="51"/>
                  </a:cubicBezTo>
                  <a:cubicBezTo>
                    <a:pt x="9" y="52"/>
                    <a:pt x="8" y="52"/>
                    <a:pt x="8" y="52"/>
                  </a:cubicBezTo>
                  <a:cubicBezTo>
                    <a:pt x="7" y="53"/>
                    <a:pt x="7" y="55"/>
                    <a:pt x="7" y="56"/>
                  </a:cubicBezTo>
                  <a:cubicBezTo>
                    <a:pt x="6" y="56"/>
                    <a:pt x="5" y="57"/>
                    <a:pt x="4" y="58"/>
                  </a:cubicBezTo>
                  <a:cubicBezTo>
                    <a:pt x="4" y="59"/>
                    <a:pt x="4" y="59"/>
                    <a:pt x="4" y="59"/>
                  </a:cubicBezTo>
                  <a:cubicBezTo>
                    <a:pt x="4" y="60"/>
                    <a:pt x="4" y="60"/>
                    <a:pt x="3" y="61"/>
                  </a:cubicBezTo>
                  <a:cubicBezTo>
                    <a:pt x="3" y="61"/>
                    <a:pt x="3" y="61"/>
                    <a:pt x="3" y="61"/>
                  </a:cubicBezTo>
                  <a:cubicBezTo>
                    <a:pt x="3" y="62"/>
                    <a:pt x="3" y="63"/>
                    <a:pt x="3" y="64"/>
                  </a:cubicBezTo>
                  <a:cubicBezTo>
                    <a:pt x="3" y="64"/>
                    <a:pt x="3" y="64"/>
                    <a:pt x="3" y="65"/>
                  </a:cubicBezTo>
                  <a:cubicBezTo>
                    <a:pt x="3" y="65"/>
                    <a:pt x="2" y="65"/>
                    <a:pt x="2" y="66"/>
                  </a:cubicBezTo>
                  <a:cubicBezTo>
                    <a:pt x="1" y="67"/>
                    <a:pt x="0" y="69"/>
                    <a:pt x="0" y="72"/>
                  </a:cubicBezTo>
                  <a:cubicBezTo>
                    <a:pt x="1" y="74"/>
                    <a:pt x="2" y="75"/>
                    <a:pt x="4" y="76"/>
                  </a:cubicBezTo>
                  <a:cubicBezTo>
                    <a:pt x="4" y="76"/>
                    <a:pt x="4" y="76"/>
                    <a:pt x="4" y="76"/>
                  </a:cubicBezTo>
                  <a:cubicBezTo>
                    <a:pt x="3" y="78"/>
                    <a:pt x="4" y="79"/>
                    <a:pt x="4" y="80"/>
                  </a:cubicBezTo>
                  <a:cubicBezTo>
                    <a:pt x="4" y="80"/>
                    <a:pt x="4" y="81"/>
                    <a:pt x="4" y="81"/>
                  </a:cubicBezTo>
                  <a:cubicBezTo>
                    <a:pt x="4" y="82"/>
                    <a:pt x="4" y="82"/>
                    <a:pt x="4" y="82"/>
                  </a:cubicBezTo>
                  <a:cubicBezTo>
                    <a:pt x="4" y="83"/>
                    <a:pt x="5" y="84"/>
                    <a:pt x="7" y="84"/>
                  </a:cubicBezTo>
                  <a:cubicBezTo>
                    <a:pt x="7" y="84"/>
                    <a:pt x="7" y="84"/>
                    <a:pt x="8" y="86"/>
                  </a:cubicBezTo>
                  <a:cubicBezTo>
                    <a:pt x="8" y="86"/>
                    <a:pt x="8" y="86"/>
                    <a:pt x="8" y="86"/>
                  </a:cubicBezTo>
                  <a:cubicBezTo>
                    <a:pt x="6" y="87"/>
                    <a:pt x="5" y="89"/>
                    <a:pt x="4" y="90"/>
                  </a:cubicBezTo>
                  <a:cubicBezTo>
                    <a:pt x="4" y="91"/>
                    <a:pt x="4" y="91"/>
                    <a:pt x="4" y="91"/>
                  </a:cubicBezTo>
                  <a:cubicBezTo>
                    <a:pt x="3" y="93"/>
                    <a:pt x="3" y="93"/>
                    <a:pt x="3" y="93"/>
                  </a:cubicBezTo>
                  <a:cubicBezTo>
                    <a:pt x="3" y="95"/>
                    <a:pt x="3" y="95"/>
                    <a:pt x="3" y="95"/>
                  </a:cubicBezTo>
                  <a:cubicBezTo>
                    <a:pt x="4" y="96"/>
                    <a:pt x="4" y="96"/>
                    <a:pt x="4" y="96"/>
                  </a:cubicBezTo>
                  <a:cubicBezTo>
                    <a:pt x="4" y="97"/>
                    <a:pt x="5" y="97"/>
                    <a:pt x="5" y="97"/>
                  </a:cubicBezTo>
                  <a:cubicBezTo>
                    <a:pt x="5" y="97"/>
                    <a:pt x="5" y="98"/>
                    <a:pt x="5" y="98"/>
                  </a:cubicBezTo>
                  <a:cubicBezTo>
                    <a:pt x="5" y="98"/>
                    <a:pt x="6" y="99"/>
                    <a:pt x="6" y="99"/>
                  </a:cubicBezTo>
                  <a:cubicBezTo>
                    <a:pt x="7" y="100"/>
                    <a:pt x="8" y="101"/>
                    <a:pt x="9" y="101"/>
                  </a:cubicBezTo>
                  <a:cubicBezTo>
                    <a:pt x="10" y="102"/>
                    <a:pt x="11" y="103"/>
                    <a:pt x="13" y="103"/>
                  </a:cubicBezTo>
                  <a:cubicBezTo>
                    <a:pt x="13" y="103"/>
                    <a:pt x="13" y="103"/>
                    <a:pt x="13" y="103"/>
                  </a:cubicBezTo>
                  <a:cubicBezTo>
                    <a:pt x="14" y="103"/>
                    <a:pt x="15" y="103"/>
                    <a:pt x="15" y="103"/>
                  </a:cubicBezTo>
                  <a:cubicBezTo>
                    <a:pt x="16" y="103"/>
                    <a:pt x="16" y="103"/>
                    <a:pt x="17" y="104"/>
                  </a:cubicBezTo>
                  <a:cubicBezTo>
                    <a:pt x="18" y="104"/>
                    <a:pt x="18" y="104"/>
                    <a:pt x="19" y="104"/>
                  </a:cubicBezTo>
                  <a:cubicBezTo>
                    <a:pt x="20" y="104"/>
                    <a:pt x="21" y="105"/>
                    <a:pt x="21" y="106"/>
                  </a:cubicBezTo>
                  <a:cubicBezTo>
                    <a:pt x="21" y="106"/>
                    <a:pt x="20" y="106"/>
                    <a:pt x="19" y="107"/>
                  </a:cubicBezTo>
                  <a:cubicBezTo>
                    <a:pt x="19" y="106"/>
                    <a:pt x="19" y="106"/>
                    <a:pt x="18" y="105"/>
                  </a:cubicBezTo>
                  <a:cubicBezTo>
                    <a:pt x="17" y="104"/>
                    <a:pt x="17" y="104"/>
                    <a:pt x="17" y="104"/>
                  </a:cubicBezTo>
                  <a:cubicBezTo>
                    <a:pt x="16" y="103"/>
                    <a:pt x="16" y="103"/>
                    <a:pt x="16" y="103"/>
                  </a:cubicBezTo>
                  <a:cubicBezTo>
                    <a:pt x="15" y="103"/>
                    <a:pt x="15" y="103"/>
                    <a:pt x="15" y="103"/>
                  </a:cubicBezTo>
                  <a:cubicBezTo>
                    <a:pt x="14" y="103"/>
                    <a:pt x="14" y="104"/>
                    <a:pt x="13" y="104"/>
                  </a:cubicBezTo>
                  <a:cubicBezTo>
                    <a:pt x="12" y="104"/>
                    <a:pt x="12" y="104"/>
                    <a:pt x="12" y="104"/>
                  </a:cubicBezTo>
                  <a:cubicBezTo>
                    <a:pt x="10" y="105"/>
                    <a:pt x="10" y="105"/>
                    <a:pt x="10" y="105"/>
                  </a:cubicBezTo>
                  <a:cubicBezTo>
                    <a:pt x="10" y="107"/>
                    <a:pt x="8" y="108"/>
                    <a:pt x="6" y="109"/>
                  </a:cubicBezTo>
                  <a:cubicBezTo>
                    <a:pt x="5" y="112"/>
                    <a:pt x="5" y="112"/>
                    <a:pt x="5" y="112"/>
                  </a:cubicBezTo>
                  <a:cubicBezTo>
                    <a:pt x="5" y="113"/>
                    <a:pt x="7" y="116"/>
                    <a:pt x="9" y="116"/>
                  </a:cubicBezTo>
                  <a:cubicBezTo>
                    <a:pt x="10" y="116"/>
                    <a:pt x="11" y="115"/>
                    <a:pt x="12" y="115"/>
                  </a:cubicBezTo>
                  <a:cubicBezTo>
                    <a:pt x="12" y="115"/>
                    <a:pt x="13" y="115"/>
                    <a:pt x="13" y="115"/>
                  </a:cubicBezTo>
                  <a:cubicBezTo>
                    <a:pt x="13" y="116"/>
                    <a:pt x="13" y="116"/>
                    <a:pt x="13" y="116"/>
                  </a:cubicBezTo>
                  <a:cubicBezTo>
                    <a:pt x="12" y="117"/>
                    <a:pt x="11" y="118"/>
                    <a:pt x="10" y="11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40" name="Freeform 9">
              <a:extLst>
                <a:ext uri="{FF2B5EF4-FFF2-40B4-BE49-F238E27FC236}">
                  <a16:creationId xmlns:a16="http://schemas.microsoft.com/office/drawing/2014/main" id="{1269606B-3285-469E-91E6-9583D0FEFEFD}"/>
                </a:ext>
              </a:extLst>
            </p:cNvPr>
            <p:cNvSpPr>
              <a:spLocks/>
            </p:cNvSpPr>
            <p:nvPr/>
          </p:nvSpPr>
          <p:spPr bwMode="auto">
            <a:xfrm>
              <a:off x="3257" y="980"/>
              <a:ext cx="67" cy="176"/>
            </a:xfrm>
            <a:custGeom>
              <a:avLst/>
              <a:gdLst>
                <a:gd name="T0" fmla="*/ 6 w 50"/>
                <a:gd name="T1" fmla="*/ 40 h 132"/>
                <a:gd name="T2" fmla="*/ 7 w 50"/>
                <a:gd name="T3" fmla="*/ 41 h 132"/>
                <a:gd name="T4" fmla="*/ 14 w 50"/>
                <a:gd name="T5" fmla="*/ 42 h 132"/>
                <a:gd name="T6" fmla="*/ 16 w 50"/>
                <a:gd name="T7" fmla="*/ 49 h 132"/>
                <a:gd name="T8" fmla="*/ 15 w 50"/>
                <a:gd name="T9" fmla="*/ 53 h 132"/>
                <a:gd name="T10" fmla="*/ 14 w 50"/>
                <a:gd name="T11" fmla="*/ 62 h 132"/>
                <a:gd name="T12" fmla="*/ 12 w 50"/>
                <a:gd name="T13" fmla="*/ 70 h 132"/>
                <a:gd name="T14" fmla="*/ 14 w 50"/>
                <a:gd name="T15" fmla="*/ 82 h 132"/>
                <a:gd name="T16" fmla="*/ 12 w 50"/>
                <a:gd name="T17" fmla="*/ 87 h 132"/>
                <a:gd name="T18" fmla="*/ 11 w 50"/>
                <a:gd name="T19" fmla="*/ 93 h 132"/>
                <a:gd name="T20" fmla="*/ 9 w 50"/>
                <a:gd name="T21" fmla="*/ 95 h 132"/>
                <a:gd name="T22" fmla="*/ 11 w 50"/>
                <a:gd name="T23" fmla="*/ 100 h 132"/>
                <a:gd name="T24" fmla="*/ 13 w 50"/>
                <a:gd name="T25" fmla="*/ 109 h 132"/>
                <a:gd name="T26" fmla="*/ 13 w 50"/>
                <a:gd name="T27" fmla="*/ 115 h 132"/>
                <a:gd name="T28" fmla="*/ 17 w 50"/>
                <a:gd name="T29" fmla="*/ 122 h 132"/>
                <a:gd name="T30" fmla="*/ 22 w 50"/>
                <a:gd name="T31" fmla="*/ 124 h 132"/>
                <a:gd name="T32" fmla="*/ 27 w 50"/>
                <a:gd name="T33" fmla="*/ 132 h 132"/>
                <a:gd name="T34" fmla="*/ 32 w 50"/>
                <a:gd name="T35" fmla="*/ 127 h 132"/>
                <a:gd name="T36" fmla="*/ 34 w 50"/>
                <a:gd name="T37" fmla="*/ 123 h 132"/>
                <a:gd name="T38" fmla="*/ 37 w 50"/>
                <a:gd name="T39" fmla="*/ 120 h 132"/>
                <a:gd name="T40" fmla="*/ 33 w 50"/>
                <a:gd name="T41" fmla="*/ 112 h 132"/>
                <a:gd name="T42" fmla="*/ 34 w 50"/>
                <a:gd name="T43" fmla="*/ 111 h 132"/>
                <a:gd name="T44" fmla="*/ 32 w 50"/>
                <a:gd name="T45" fmla="*/ 103 h 132"/>
                <a:gd name="T46" fmla="*/ 32 w 50"/>
                <a:gd name="T47" fmla="*/ 101 h 132"/>
                <a:gd name="T48" fmla="*/ 33 w 50"/>
                <a:gd name="T49" fmla="*/ 100 h 132"/>
                <a:gd name="T50" fmla="*/ 34 w 50"/>
                <a:gd name="T51" fmla="*/ 97 h 132"/>
                <a:gd name="T52" fmla="*/ 35 w 50"/>
                <a:gd name="T53" fmla="*/ 94 h 132"/>
                <a:gd name="T54" fmla="*/ 38 w 50"/>
                <a:gd name="T55" fmla="*/ 90 h 132"/>
                <a:gd name="T56" fmla="*/ 36 w 50"/>
                <a:gd name="T57" fmla="*/ 82 h 132"/>
                <a:gd name="T58" fmla="*/ 34 w 50"/>
                <a:gd name="T59" fmla="*/ 75 h 132"/>
                <a:gd name="T60" fmla="*/ 32 w 50"/>
                <a:gd name="T61" fmla="*/ 72 h 132"/>
                <a:gd name="T62" fmla="*/ 38 w 50"/>
                <a:gd name="T63" fmla="*/ 67 h 132"/>
                <a:gd name="T64" fmla="*/ 36 w 50"/>
                <a:gd name="T65" fmla="*/ 61 h 132"/>
                <a:gd name="T66" fmla="*/ 41 w 50"/>
                <a:gd name="T67" fmla="*/ 56 h 132"/>
                <a:gd name="T68" fmla="*/ 44 w 50"/>
                <a:gd name="T69" fmla="*/ 48 h 132"/>
                <a:gd name="T70" fmla="*/ 45 w 50"/>
                <a:gd name="T71" fmla="*/ 43 h 132"/>
                <a:gd name="T72" fmla="*/ 47 w 50"/>
                <a:gd name="T73" fmla="*/ 35 h 132"/>
                <a:gd name="T74" fmla="*/ 50 w 50"/>
                <a:gd name="T75" fmla="*/ 28 h 132"/>
                <a:gd name="T76" fmla="*/ 47 w 50"/>
                <a:gd name="T77" fmla="*/ 23 h 132"/>
                <a:gd name="T78" fmla="*/ 41 w 50"/>
                <a:gd name="T79" fmla="*/ 19 h 132"/>
                <a:gd name="T80" fmla="*/ 39 w 50"/>
                <a:gd name="T81" fmla="*/ 9 h 132"/>
                <a:gd name="T82" fmla="*/ 36 w 50"/>
                <a:gd name="T83" fmla="*/ 7 h 132"/>
                <a:gd name="T84" fmla="*/ 36 w 50"/>
                <a:gd name="T85" fmla="*/ 1 h 132"/>
                <a:gd name="T86" fmla="*/ 33 w 50"/>
                <a:gd name="T87" fmla="*/ 0 h 132"/>
                <a:gd name="T88" fmla="*/ 32 w 50"/>
                <a:gd name="T89" fmla="*/ 0 h 132"/>
                <a:gd name="T90" fmla="*/ 27 w 50"/>
                <a:gd name="T91" fmla="*/ 8 h 132"/>
                <a:gd name="T92" fmla="*/ 32 w 50"/>
                <a:gd name="T93" fmla="*/ 10 h 132"/>
                <a:gd name="T94" fmla="*/ 29 w 50"/>
                <a:gd name="T95" fmla="*/ 12 h 132"/>
                <a:gd name="T96" fmla="*/ 21 w 50"/>
                <a:gd name="T97" fmla="*/ 18 h 132"/>
                <a:gd name="T98" fmla="*/ 19 w 50"/>
                <a:gd name="T99" fmla="*/ 21 h 132"/>
                <a:gd name="T100" fmla="*/ 16 w 50"/>
                <a:gd name="T101" fmla="*/ 24 h 132"/>
                <a:gd name="T102" fmla="*/ 7 w 50"/>
                <a:gd name="T103" fmla="*/ 22 h 132"/>
                <a:gd name="T104" fmla="*/ 3 w 50"/>
                <a:gd name="T105" fmla="*/ 29 h 132"/>
                <a:gd name="T106" fmla="*/ 3 w 50"/>
                <a:gd name="T107" fmla="*/ 3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0" h="132">
                  <a:moveTo>
                    <a:pt x="3" y="38"/>
                  </a:moveTo>
                  <a:cubicBezTo>
                    <a:pt x="3" y="39"/>
                    <a:pt x="3" y="39"/>
                    <a:pt x="4" y="39"/>
                  </a:cubicBezTo>
                  <a:cubicBezTo>
                    <a:pt x="4" y="39"/>
                    <a:pt x="5" y="40"/>
                    <a:pt x="6" y="40"/>
                  </a:cubicBezTo>
                  <a:cubicBezTo>
                    <a:pt x="6" y="40"/>
                    <a:pt x="6" y="40"/>
                    <a:pt x="6" y="40"/>
                  </a:cubicBezTo>
                  <a:cubicBezTo>
                    <a:pt x="6" y="40"/>
                    <a:pt x="7" y="40"/>
                    <a:pt x="7" y="41"/>
                  </a:cubicBezTo>
                  <a:cubicBezTo>
                    <a:pt x="7" y="41"/>
                    <a:pt x="7" y="41"/>
                    <a:pt x="7" y="41"/>
                  </a:cubicBezTo>
                  <a:cubicBezTo>
                    <a:pt x="8" y="43"/>
                    <a:pt x="10" y="43"/>
                    <a:pt x="11" y="43"/>
                  </a:cubicBezTo>
                  <a:cubicBezTo>
                    <a:pt x="12" y="43"/>
                    <a:pt x="13" y="43"/>
                    <a:pt x="14" y="42"/>
                  </a:cubicBezTo>
                  <a:cubicBezTo>
                    <a:pt x="14" y="42"/>
                    <a:pt x="14" y="42"/>
                    <a:pt x="14" y="42"/>
                  </a:cubicBezTo>
                  <a:cubicBezTo>
                    <a:pt x="14" y="42"/>
                    <a:pt x="14" y="43"/>
                    <a:pt x="14" y="43"/>
                  </a:cubicBezTo>
                  <a:cubicBezTo>
                    <a:pt x="13" y="44"/>
                    <a:pt x="13" y="45"/>
                    <a:pt x="14" y="47"/>
                  </a:cubicBezTo>
                  <a:cubicBezTo>
                    <a:pt x="15" y="48"/>
                    <a:pt x="16" y="49"/>
                    <a:pt x="16" y="49"/>
                  </a:cubicBezTo>
                  <a:cubicBezTo>
                    <a:pt x="16" y="50"/>
                    <a:pt x="17" y="50"/>
                    <a:pt x="17" y="51"/>
                  </a:cubicBezTo>
                  <a:cubicBezTo>
                    <a:pt x="17" y="52"/>
                    <a:pt x="17" y="52"/>
                    <a:pt x="16" y="53"/>
                  </a:cubicBezTo>
                  <a:cubicBezTo>
                    <a:pt x="16" y="53"/>
                    <a:pt x="16" y="53"/>
                    <a:pt x="15" y="53"/>
                  </a:cubicBezTo>
                  <a:cubicBezTo>
                    <a:pt x="15" y="54"/>
                    <a:pt x="13" y="55"/>
                    <a:pt x="13" y="58"/>
                  </a:cubicBezTo>
                  <a:cubicBezTo>
                    <a:pt x="13" y="59"/>
                    <a:pt x="13" y="60"/>
                    <a:pt x="13" y="61"/>
                  </a:cubicBezTo>
                  <a:cubicBezTo>
                    <a:pt x="14" y="62"/>
                    <a:pt x="14" y="62"/>
                    <a:pt x="14" y="62"/>
                  </a:cubicBezTo>
                  <a:cubicBezTo>
                    <a:pt x="14" y="64"/>
                    <a:pt x="14" y="66"/>
                    <a:pt x="16" y="67"/>
                  </a:cubicBezTo>
                  <a:cubicBezTo>
                    <a:pt x="15" y="67"/>
                    <a:pt x="14" y="68"/>
                    <a:pt x="14" y="68"/>
                  </a:cubicBezTo>
                  <a:cubicBezTo>
                    <a:pt x="13" y="68"/>
                    <a:pt x="13" y="69"/>
                    <a:pt x="12" y="70"/>
                  </a:cubicBezTo>
                  <a:cubicBezTo>
                    <a:pt x="11" y="72"/>
                    <a:pt x="11" y="74"/>
                    <a:pt x="13" y="75"/>
                  </a:cubicBezTo>
                  <a:cubicBezTo>
                    <a:pt x="14" y="77"/>
                    <a:pt x="14" y="77"/>
                    <a:pt x="14" y="77"/>
                  </a:cubicBezTo>
                  <a:cubicBezTo>
                    <a:pt x="14" y="79"/>
                    <a:pt x="13" y="80"/>
                    <a:pt x="14" y="82"/>
                  </a:cubicBezTo>
                  <a:cubicBezTo>
                    <a:pt x="14" y="84"/>
                    <a:pt x="14" y="85"/>
                    <a:pt x="13" y="86"/>
                  </a:cubicBezTo>
                  <a:cubicBezTo>
                    <a:pt x="13" y="86"/>
                    <a:pt x="13" y="87"/>
                    <a:pt x="12" y="87"/>
                  </a:cubicBezTo>
                  <a:cubicBezTo>
                    <a:pt x="12" y="87"/>
                    <a:pt x="12" y="87"/>
                    <a:pt x="12" y="87"/>
                  </a:cubicBezTo>
                  <a:cubicBezTo>
                    <a:pt x="12" y="88"/>
                    <a:pt x="12" y="89"/>
                    <a:pt x="12" y="90"/>
                  </a:cubicBezTo>
                  <a:cubicBezTo>
                    <a:pt x="12" y="90"/>
                    <a:pt x="11" y="90"/>
                    <a:pt x="11" y="91"/>
                  </a:cubicBezTo>
                  <a:cubicBezTo>
                    <a:pt x="11" y="92"/>
                    <a:pt x="11" y="92"/>
                    <a:pt x="11" y="93"/>
                  </a:cubicBezTo>
                  <a:cubicBezTo>
                    <a:pt x="11" y="93"/>
                    <a:pt x="11" y="93"/>
                    <a:pt x="10" y="94"/>
                  </a:cubicBezTo>
                  <a:cubicBezTo>
                    <a:pt x="10" y="94"/>
                    <a:pt x="10" y="94"/>
                    <a:pt x="10" y="94"/>
                  </a:cubicBezTo>
                  <a:cubicBezTo>
                    <a:pt x="9" y="95"/>
                    <a:pt x="9" y="95"/>
                    <a:pt x="9" y="95"/>
                  </a:cubicBezTo>
                  <a:cubicBezTo>
                    <a:pt x="8" y="96"/>
                    <a:pt x="8" y="97"/>
                    <a:pt x="8" y="98"/>
                  </a:cubicBezTo>
                  <a:cubicBezTo>
                    <a:pt x="9" y="99"/>
                    <a:pt x="10" y="100"/>
                    <a:pt x="10" y="100"/>
                  </a:cubicBezTo>
                  <a:cubicBezTo>
                    <a:pt x="10" y="100"/>
                    <a:pt x="10" y="100"/>
                    <a:pt x="11" y="100"/>
                  </a:cubicBezTo>
                  <a:cubicBezTo>
                    <a:pt x="11" y="101"/>
                    <a:pt x="11" y="101"/>
                    <a:pt x="11" y="103"/>
                  </a:cubicBezTo>
                  <a:cubicBezTo>
                    <a:pt x="11" y="104"/>
                    <a:pt x="11" y="105"/>
                    <a:pt x="11" y="106"/>
                  </a:cubicBezTo>
                  <a:cubicBezTo>
                    <a:pt x="11" y="107"/>
                    <a:pt x="12" y="108"/>
                    <a:pt x="13" y="109"/>
                  </a:cubicBezTo>
                  <a:cubicBezTo>
                    <a:pt x="13" y="109"/>
                    <a:pt x="13" y="110"/>
                    <a:pt x="13" y="110"/>
                  </a:cubicBezTo>
                  <a:cubicBezTo>
                    <a:pt x="13" y="111"/>
                    <a:pt x="13" y="113"/>
                    <a:pt x="13" y="114"/>
                  </a:cubicBezTo>
                  <a:cubicBezTo>
                    <a:pt x="13" y="115"/>
                    <a:pt x="13" y="115"/>
                    <a:pt x="13" y="115"/>
                  </a:cubicBezTo>
                  <a:cubicBezTo>
                    <a:pt x="13" y="117"/>
                    <a:pt x="14" y="118"/>
                    <a:pt x="15" y="119"/>
                  </a:cubicBezTo>
                  <a:cubicBezTo>
                    <a:pt x="15" y="120"/>
                    <a:pt x="16" y="121"/>
                    <a:pt x="17" y="122"/>
                  </a:cubicBezTo>
                  <a:cubicBezTo>
                    <a:pt x="17" y="122"/>
                    <a:pt x="17" y="122"/>
                    <a:pt x="17" y="122"/>
                  </a:cubicBezTo>
                  <a:cubicBezTo>
                    <a:pt x="18" y="123"/>
                    <a:pt x="19" y="123"/>
                    <a:pt x="19" y="123"/>
                  </a:cubicBezTo>
                  <a:cubicBezTo>
                    <a:pt x="20" y="123"/>
                    <a:pt x="21" y="124"/>
                    <a:pt x="22" y="124"/>
                  </a:cubicBezTo>
                  <a:cubicBezTo>
                    <a:pt x="22" y="124"/>
                    <a:pt x="22" y="124"/>
                    <a:pt x="22" y="124"/>
                  </a:cubicBezTo>
                  <a:cubicBezTo>
                    <a:pt x="22" y="124"/>
                    <a:pt x="22" y="124"/>
                    <a:pt x="22" y="124"/>
                  </a:cubicBezTo>
                  <a:cubicBezTo>
                    <a:pt x="22" y="125"/>
                    <a:pt x="22" y="125"/>
                    <a:pt x="22" y="126"/>
                  </a:cubicBezTo>
                  <a:cubicBezTo>
                    <a:pt x="22" y="131"/>
                    <a:pt x="25" y="132"/>
                    <a:pt x="27" y="132"/>
                  </a:cubicBezTo>
                  <a:cubicBezTo>
                    <a:pt x="27" y="132"/>
                    <a:pt x="27" y="132"/>
                    <a:pt x="27" y="132"/>
                  </a:cubicBezTo>
                  <a:cubicBezTo>
                    <a:pt x="29" y="131"/>
                    <a:pt x="30" y="131"/>
                    <a:pt x="30" y="129"/>
                  </a:cubicBezTo>
                  <a:cubicBezTo>
                    <a:pt x="31" y="129"/>
                    <a:pt x="31" y="128"/>
                    <a:pt x="32" y="127"/>
                  </a:cubicBezTo>
                  <a:cubicBezTo>
                    <a:pt x="32" y="126"/>
                    <a:pt x="32" y="126"/>
                    <a:pt x="32" y="126"/>
                  </a:cubicBezTo>
                  <a:cubicBezTo>
                    <a:pt x="32" y="125"/>
                    <a:pt x="32" y="125"/>
                    <a:pt x="33" y="124"/>
                  </a:cubicBezTo>
                  <a:cubicBezTo>
                    <a:pt x="34" y="124"/>
                    <a:pt x="34" y="124"/>
                    <a:pt x="34" y="123"/>
                  </a:cubicBezTo>
                  <a:cubicBezTo>
                    <a:pt x="35" y="123"/>
                    <a:pt x="35" y="123"/>
                    <a:pt x="35" y="122"/>
                  </a:cubicBezTo>
                  <a:cubicBezTo>
                    <a:pt x="36" y="122"/>
                    <a:pt x="36" y="121"/>
                    <a:pt x="36" y="120"/>
                  </a:cubicBezTo>
                  <a:cubicBezTo>
                    <a:pt x="37" y="120"/>
                    <a:pt x="37" y="120"/>
                    <a:pt x="37" y="120"/>
                  </a:cubicBezTo>
                  <a:cubicBezTo>
                    <a:pt x="37" y="119"/>
                    <a:pt x="37" y="119"/>
                    <a:pt x="37" y="118"/>
                  </a:cubicBezTo>
                  <a:cubicBezTo>
                    <a:pt x="37" y="116"/>
                    <a:pt x="36" y="115"/>
                    <a:pt x="35" y="114"/>
                  </a:cubicBezTo>
                  <a:cubicBezTo>
                    <a:pt x="35" y="114"/>
                    <a:pt x="34" y="113"/>
                    <a:pt x="33" y="112"/>
                  </a:cubicBezTo>
                  <a:cubicBezTo>
                    <a:pt x="33" y="112"/>
                    <a:pt x="33" y="112"/>
                    <a:pt x="33" y="112"/>
                  </a:cubicBezTo>
                  <a:cubicBezTo>
                    <a:pt x="33" y="112"/>
                    <a:pt x="33" y="111"/>
                    <a:pt x="33" y="111"/>
                  </a:cubicBezTo>
                  <a:cubicBezTo>
                    <a:pt x="33" y="111"/>
                    <a:pt x="33" y="111"/>
                    <a:pt x="34" y="111"/>
                  </a:cubicBezTo>
                  <a:cubicBezTo>
                    <a:pt x="34" y="110"/>
                    <a:pt x="34" y="110"/>
                    <a:pt x="34" y="110"/>
                  </a:cubicBezTo>
                  <a:cubicBezTo>
                    <a:pt x="34" y="108"/>
                    <a:pt x="34" y="106"/>
                    <a:pt x="33" y="104"/>
                  </a:cubicBezTo>
                  <a:cubicBezTo>
                    <a:pt x="33" y="103"/>
                    <a:pt x="32" y="103"/>
                    <a:pt x="32" y="103"/>
                  </a:cubicBezTo>
                  <a:cubicBezTo>
                    <a:pt x="32" y="102"/>
                    <a:pt x="32" y="102"/>
                    <a:pt x="32" y="101"/>
                  </a:cubicBezTo>
                  <a:cubicBezTo>
                    <a:pt x="32" y="101"/>
                    <a:pt x="32" y="101"/>
                    <a:pt x="32" y="101"/>
                  </a:cubicBezTo>
                  <a:cubicBezTo>
                    <a:pt x="32" y="101"/>
                    <a:pt x="32" y="101"/>
                    <a:pt x="32" y="101"/>
                  </a:cubicBezTo>
                  <a:cubicBezTo>
                    <a:pt x="32" y="101"/>
                    <a:pt x="32" y="101"/>
                    <a:pt x="32" y="101"/>
                  </a:cubicBezTo>
                  <a:cubicBezTo>
                    <a:pt x="32" y="101"/>
                    <a:pt x="32" y="101"/>
                    <a:pt x="32" y="101"/>
                  </a:cubicBezTo>
                  <a:cubicBezTo>
                    <a:pt x="33" y="100"/>
                    <a:pt x="33" y="100"/>
                    <a:pt x="33" y="100"/>
                  </a:cubicBezTo>
                  <a:cubicBezTo>
                    <a:pt x="33" y="100"/>
                    <a:pt x="33" y="100"/>
                    <a:pt x="33" y="100"/>
                  </a:cubicBezTo>
                  <a:cubicBezTo>
                    <a:pt x="33" y="100"/>
                    <a:pt x="33" y="100"/>
                    <a:pt x="33" y="100"/>
                  </a:cubicBezTo>
                  <a:cubicBezTo>
                    <a:pt x="33" y="99"/>
                    <a:pt x="33" y="98"/>
                    <a:pt x="34" y="97"/>
                  </a:cubicBezTo>
                  <a:cubicBezTo>
                    <a:pt x="34" y="96"/>
                    <a:pt x="34" y="96"/>
                    <a:pt x="34" y="95"/>
                  </a:cubicBezTo>
                  <a:cubicBezTo>
                    <a:pt x="34" y="95"/>
                    <a:pt x="34" y="95"/>
                    <a:pt x="34" y="95"/>
                  </a:cubicBezTo>
                  <a:cubicBezTo>
                    <a:pt x="34" y="94"/>
                    <a:pt x="35" y="94"/>
                    <a:pt x="35" y="94"/>
                  </a:cubicBezTo>
                  <a:cubicBezTo>
                    <a:pt x="35" y="93"/>
                    <a:pt x="35" y="93"/>
                    <a:pt x="35" y="93"/>
                  </a:cubicBezTo>
                  <a:cubicBezTo>
                    <a:pt x="35" y="93"/>
                    <a:pt x="36" y="93"/>
                    <a:pt x="36" y="92"/>
                  </a:cubicBezTo>
                  <a:cubicBezTo>
                    <a:pt x="37" y="92"/>
                    <a:pt x="38" y="91"/>
                    <a:pt x="38" y="90"/>
                  </a:cubicBezTo>
                  <a:cubicBezTo>
                    <a:pt x="39" y="89"/>
                    <a:pt x="40" y="85"/>
                    <a:pt x="37" y="83"/>
                  </a:cubicBezTo>
                  <a:cubicBezTo>
                    <a:pt x="37" y="83"/>
                    <a:pt x="36" y="82"/>
                    <a:pt x="36" y="82"/>
                  </a:cubicBezTo>
                  <a:cubicBezTo>
                    <a:pt x="36" y="82"/>
                    <a:pt x="36" y="82"/>
                    <a:pt x="36" y="82"/>
                  </a:cubicBezTo>
                  <a:cubicBezTo>
                    <a:pt x="37" y="81"/>
                    <a:pt x="37" y="79"/>
                    <a:pt x="37" y="77"/>
                  </a:cubicBezTo>
                  <a:cubicBezTo>
                    <a:pt x="36" y="77"/>
                    <a:pt x="36" y="77"/>
                    <a:pt x="36" y="77"/>
                  </a:cubicBezTo>
                  <a:cubicBezTo>
                    <a:pt x="35" y="76"/>
                    <a:pt x="35" y="75"/>
                    <a:pt x="34" y="75"/>
                  </a:cubicBezTo>
                  <a:cubicBezTo>
                    <a:pt x="32" y="74"/>
                    <a:pt x="31" y="74"/>
                    <a:pt x="32" y="72"/>
                  </a:cubicBezTo>
                  <a:cubicBezTo>
                    <a:pt x="31" y="72"/>
                    <a:pt x="31" y="72"/>
                    <a:pt x="31" y="72"/>
                  </a:cubicBezTo>
                  <a:cubicBezTo>
                    <a:pt x="32" y="72"/>
                    <a:pt x="32" y="72"/>
                    <a:pt x="32" y="72"/>
                  </a:cubicBezTo>
                  <a:cubicBezTo>
                    <a:pt x="35" y="72"/>
                    <a:pt x="36" y="70"/>
                    <a:pt x="37" y="69"/>
                  </a:cubicBezTo>
                  <a:cubicBezTo>
                    <a:pt x="37" y="69"/>
                    <a:pt x="37" y="69"/>
                    <a:pt x="37" y="69"/>
                  </a:cubicBezTo>
                  <a:cubicBezTo>
                    <a:pt x="37" y="68"/>
                    <a:pt x="37" y="68"/>
                    <a:pt x="38" y="67"/>
                  </a:cubicBezTo>
                  <a:cubicBezTo>
                    <a:pt x="38" y="66"/>
                    <a:pt x="38" y="66"/>
                    <a:pt x="38" y="65"/>
                  </a:cubicBezTo>
                  <a:cubicBezTo>
                    <a:pt x="37" y="64"/>
                    <a:pt x="37" y="63"/>
                    <a:pt x="36" y="62"/>
                  </a:cubicBezTo>
                  <a:cubicBezTo>
                    <a:pt x="36" y="62"/>
                    <a:pt x="36" y="61"/>
                    <a:pt x="36" y="61"/>
                  </a:cubicBezTo>
                  <a:cubicBezTo>
                    <a:pt x="37" y="61"/>
                    <a:pt x="37" y="61"/>
                    <a:pt x="37" y="60"/>
                  </a:cubicBezTo>
                  <a:cubicBezTo>
                    <a:pt x="37" y="60"/>
                    <a:pt x="37" y="60"/>
                    <a:pt x="38" y="60"/>
                  </a:cubicBezTo>
                  <a:cubicBezTo>
                    <a:pt x="39" y="59"/>
                    <a:pt x="41" y="58"/>
                    <a:pt x="41" y="56"/>
                  </a:cubicBezTo>
                  <a:cubicBezTo>
                    <a:pt x="42" y="55"/>
                    <a:pt x="42" y="53"/>
                    <a:pt x="43" y="52"/>
                  </a:cubicBezTo>
                  <a:cubicBezTo>
                    <a:pt x="43" y="51"/>
                    <a:pt x="43" y="49"/>
                    <a:pt x="44" y="48"/>
                  </a:cubicBezTo>
                  <a:cubicBezTo>
                    <a:pt x="44" y="48"/>
                    <a:pt x="44" y="48"/>
                    <a:pt x="44" y="48"/>
                  </a:cubicBezTo>
                  <a:cubicBezTo>
                    <a:pt x="44" y="47"/>
                    <a:pt x="45" y="47"/>
                    <a:pt x="45" y="46"/>
                  </a:cubicBezTo>
                  <a:cubicBezTo>
                    <a:pt x="45" y="45"/>
                    <a:pt x="45" y="45"/>
                    <a:pt x="45" y="44"/>
                  </a:cubicBezTo>
                  <a:cubicBezTo>
                    <a:pt x="44" y="43"/>
                    <a:pt x="45" y="43"/>
                    <a:pt x="45" y="43"/>
                  </a:cubicBezTo>
                  <a:cubicBezTo>
                    <a:pt x="45" y="42"/>
                    <a:pt x="46" y="42"/>
                    <a:pt x="46" y="41"/>
                  </a:cubicBezTo>
                  <a:cubicBezTo>
                    <a:pt x="47" y="40"/>
                    <a:pt x="47" y="38"/>
                    <a:pt x="47" y="37"/>
                  </a:cubicBezTo>
                  <a:cubicBezTo>
                    <a:pt x="47" y="36"/>
                    <a:pt x="47" y="36"/>
                    <a:pt x="47" y="35"/>
                  </a:cubicBezTo>
                  <a:cubicBezTo>
                    <a:pt x="49" y="34"/>
                    <a:pt x="49" y="32"/>
                    <a:pt x="50" y="30"/>
                  </a:cubicBezTo>
                  <a:cubicBezTo>
                    <a:pt x="50" y="30"/>
                    <a:pt x="50" y="30"/>
                    <a:pt x="50" y="30"/>
                  </a:cubicBezTo>
                  <a:cubicBezTo>
                    <a:pt x="50" y="28"/>
                    <a:pt x="50" y="28"/>
                    <a:pt x="50" y="28"/>
                  </a:cubicBezTo>
                  <a:cubicBezTo>
                    <a:pt x="50" y="26"/>
                    <a:pt x="49" y="24"/>
                    <a:pt x="48" y="24"/>
                  </a:cubicBezTo>
                  <a:cubicBezTo>
                    <a:pt x="48" y="23"/>
                    <a:pt x="47" y="23"/>
                    <a:pt x="47" y="23"/>
                  </a:cubicBezTo>
                  <a:cubicBezTo>
                    <a:pt x="47" y="23"/>
                    <a:pt x="47" y="23"/>
                    <a:pt x="47" y="23"/>
                  </a:cubicBezTo>
                  <a:cubicBezTo>
                    <a:pt x="46" y="22"/>
                    <a:pt x="45" y="21"/>
                    <a:pt x="44" y="21"/>
                  </a:cubicBezTo>
                  <a:cubicBezTo>
                    <a:pt x="43" y="21"/>
                    <a:pt x="43" y="20"/>
                    <a:pt x="42" y="20"/>
                  </a:cubicBezTo>
                  <a:cubicBezTo>
                    <a:pt x="41" y="20"/>
                    <a:pt x="41" y="19"/>
                    <a:pt x="41" y="19"/>
                  </a:cubicBezTo>
                  <a:cubicBezTo>
                    <a:pt x="41" y="18"/>
                    <a:pt x="41" y="17"/>
                    <a:pt x="41" y="17"/>
                  </a:cubicBezTo>
                  <a:cubicBezTo>
                    <a:pt x="42" y="16"/>
                    <a:pt x="43" y="15"/>
                    <a:pt x="43" y="12"/>
                  </a:cubicBezTo>
                  <a:cubicBezTo>
                    <a:pt x="42" y="11"/>
                    <a:pt x="41" y="9"/>
                    <a:pt x="39" y="9"/>
                  </a:cubicBezTo>
                  <a:cubicBezTo>
                    <a:pt x="39" y="8"/>
                    <a:pt x="38" y="8"/>
                    <a:pt x="37" y="8"/>
                  </a:cubicBezTo>
                  <a:cubicBezTo>
                    <a:pt x="37" y="8"/>
                    <a:pt x="36" y="8"/>
                    <a:pt x="36" y="8"/>
                  </a:cubicBezTo>
                  <a:cubicBezTo>
                    <a:pt x="36" y="8"/>
                    <a:pt x="36" y="7"/>
                    <a:pt x="36" y="7"/>
                  </a:cubicBezTo>
                  <a:cubicBezTo>
                    <a:pt x="37" y="7"/>
                    <a:pt x="37" y="6"/>
                    <a:pt x="37" y="6"/>
                  </a:cubicBezTo>
                  <a:cubicBezTo>
                    <a:pt x="38" y="4"/>
                    <a:pt x="38" y="4"/>
                    <a:pt x="38" y="4"/>
                  </a:cubicBezTo>
                  <a:cubicBezTo>
                    <a:pt x="38" y="2"/>
                    <a:pt x="36" y="2"/>
                    <a:pt x="36" y="1"/>
                  </a:cubicBezTo>
                  <a:cubicBezTo>
                    <a:pt x="35" y="1"/>
                    <a:pt x="35" y="1"/>
                    <a:pt x="35" y="1"/>
                  </a:cubicBezTo>
                  <a:cubicBezTo>
                    <a:pt x="34" y="0"/>
                    <a:pt x="34" y="0"/>
                    <a:pt x="34" y="0"/>
                  </a:cubicBezTo>
                  <a:cubicBezTo>
                    <a:pt x="33" y="0"/>
                    <a:pt x="33" y="0"/>
                    <a:pt x="33" y="0"/>
                  </a:cubicBezTo>
                  <a:cubicBezTo>
                    <a:pt x="33" y="2"/>
                    <a:pt x="33" y="2"/>
                    <a:pt x="33" y="2"/>
                  </a:cubicBezTo>
                  <a:cubicBezTo>
                    <a:pt x="33" y="2"/>
                    <a:pt x="33" y="2"/>
                    <a:pt x="33" y="2"/>
                  </a:cubicBezTo>
                  <a:cubicBezTo>
                    <a:pt x="32" y="0"/>
                    <a:pt x="32" y="0"/>
                    <a:pt x="32" y="0"/>
                  </a:cubicBezTo>
                  <a:cubicBezTo>
                    <a:pt x="32" y="0"/>
                    <a:pt x="30" y="0"/>
                    <a:pt x="29" y="1"/>
                  </a:cubicBezTo>
                  <a:cubicBezTo>
                    <a:pt x="27" y="2"/>
                    <a:pt x="26" y="4"/>
                    <a:pt x="27" y="7"/>
                  </a:cubicBezTo>
                  <a:cubicBezTo>
                    <a:pt x="27" y="8"/>
                    <a:pt x="27" y="8"/>
                    <a:pt x="27" y="8"/>
                  </a:cubicBezTo>
                  <a:cubicBezTo>
                    <a:pt x="28" y="9"/>
                    <a:pt x="28" y="9"/>
                    <a:pt x="28" y="9"/>
                  </a:cubicBezTo>
                  <a:cubicBezTo>
                    <a:pt x="29" y="10"/>
                    <a:pt x="30" y="11"/>
                    <a:pt x="31" y="11"/>
                  </a:cubicBezTo>
                  <a:cubicBezTo>
                    <a:pt x="31" y="11"/>
                    <a:pt x="32" y="10"/>
                    <a:pt x="32" y="10"/>
                  </a:cubicBezTo>
                  <a:cubicBezTo>
                    <a:pt x="31" y="11"/>
                    <a:pt x="31" y="12"/>
                    <a:pt x="30" y="13"/>
                  </a:cubicBezTo>
                  <a:cubicBezTo>
                    <a:pt x="30" y="12"/>
                    <a:pt x="30" y="12"/>
                    <a:pt x="30" y="12"/>
                  </a:cubicBezTo>
                  <a:cubicBezTo>
                    <a:pt x="29" y="12"/>
                    <a:pt x="29" y="12"/>
                    <a:pt x="29" y="12"/>
                  </a:cubicBezTo>
                  <a:cubicBezTo>
                    <a:pt x="29" y="11"/>
                    <a:pt x="28" y="11"/>
                    <a:pt x="27" y="11"/>
                  </a:cubicBezTo>
                  <a:cubicBezTo>
                    <a:pt x="26" y="11"/>
                    <a:pt x="26" y="11"/>
                    <a:pt x="25" y="12"/>
                  </a:cubicBezTo>
                  <a:cubicBezTo>
                    <a:pt x="22" y="13"/>
                    <a:pt x="21" y="16"/>
                    <a:pt x="21" y="18"/>
                  </a:cubicBezTo>
                  <a:cubicBezTo>
                    <a:pt x="20" y="19"/>
                    <a:pt x="20" y="19"/>
                    <a:pt x="20" y="19"/>
                  </a:cubicBezTo>
                  <a:cubicBezTo>
                    <a:pt x="20" y="19"/>
                    <a:pt x="19" y="20"/>
                    <a:pt x="19" y="21"/>
                  </a:cubicBezTo>
                  <a:cubicBezTo>
                    <a:pt x="19" y="21"/>
                    <a:pt x="19" y="21"/>
                    <a:pt x="19" y="21"/>
                  </a:cubicBezTo>
                  <a:cubicBezTo>
                    <a:pt x="18" y="22"/>
                    <a:pt x="17" y="22"/>
                    <a:pt x="17" y="24"/>
                  </a:cubicBezTo>
                  <a:cubicBezTo>
                    <a:pt x="17" y="24"/>
                    <a:pt x="17" y="24"/>
                    <a:pt x="17" y="24"/>
                  </a:cubicBezTo>
                  <a:cubicBezTo>
                    <a:pt x="16" y="24"/>
                    <a:pt x="16" y="24"/>
                    <a:pt x="16" y="24"/>
                  </a:cubicBezTo>
                  <a:cubicBezTo>
                    <a:pt x="15" y="23"/>
                    <a:pt x="14" y="22"/>
                    <a:pt x="12" y="21"/>
                  </a:cubicBezTo>
                  <a:cubicBezTo>
                    <a:pt x="12" y="21"/>
                    <a:pt x="11" y="21"/>
                    <a:pt x="10" y="21"/>
                  </a:cubicBezTo>
                  <a:cubicBezTo>
                    <a:pt x="9" y="21"/>
                    <a:pt x="8" y="21"/>
                    <a:pt x="7" y="22"/>
                  </a:cubicBezTo>
                  <a:cubicBezTo>
                    <a:pt x="7" y="22"/>
                    <a:pt x="7" y="22"/>
                    <a:pt x="7" y="22"/>
                  </a:cubicBezTo>
                  <a:cubicBezTo>
                    <a:pt x="5" y="24"/>
                    <a:pt x="5" y="25"/>
                    <a:pt x="4" y="27"/>
                  </a:cubicBezTo>
                  <a:cubicBezTo>
                    <a:pt x="4" y="28"/>
                    <a:pt x="3" y="28"/>
                    <a:pt x="3" y="29"/>
                  </a:cubicBezTo>
                  <a:cubicBezTo>
                    <a:pt x="3" y="30"/>
                    <a:pt x="3" y="30"/>
                    <a:pt x="3" y="30"/>
                  </a:cubicBezTo>
                  <a:cubicBezTo>
                    <a:pt x="3" y="30"/>
                    <a:pt x="3" y="30"/>
                    <a:pt x="3" y="30"/>
                  </a:cubicBezTo>
                  <a:cubicBezTo>
                    <a:pt x="3" y="31"/>
                    <a:pt x="3" y="31"/>
                    <a:pt x="3" y="31"/>
                  </a:cubicBezTo>
                  <a:cubicBezTo>
                    <a:pt x="1" y="32"/>
                    <a:pt x="0" y="33"/>
                    <a:pt x="0" y="36"/>
                  </a:cubicBezTo>
                  <a:cubicBezTo>
                    <a:pt x="0" y="37"/>
                    <a:pt x="1" y="38"/>
                    <a:pt x="3" y="3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43" name="Freeform 10">
              <a:extLst>
                <a:ext uri="{FF2B5EF4-FFF2-40B4-BE49-F238E27FC236}">
                  <a16:creationId xmlns:a16="http://schemas.microsoft.com/office/drawing/2014/main" id="{01964941-AE33-4FC6-8D06-67FD275970B8}"/>
                </a:ext>
              </a:extLst>
            </p:cNvPr>
            <p:cNvSpPr>
              <a:spLocks/>
            </p:cNvSpPr>
            <p:nvPr/>
          </p:nvSpPr>
          <p:spPr bwMode="auto">
            <a:xfrm>
              <a:off x="3767" y="646"/>
              <a:ext cx="99" cy="119"/>
            </a:xfrm>
            <a:custGeom>
              <a:avLst/>
              <a:gdLst>
                <a:gd name="T0" fmla="*/ 4 w 74"/>
                <a:gd name="T1" fmla="*/ 64 h 89"/>
                <a:gd name="T2" fmla="*/ 5 w 74"/>
                <a:gd name="T3" fmla="*/ 65 h 89"/>
                <a:gd name="T4" fmla="*/ 8 w 74"/>
                <a:gd name="T5" fmla="*/ 70 h 89"/>
                <a:gd name="T6" fmla="*/ 10 w 74"/>
                <a:gd name="T7" fmla="*/ 75 h 89"/>
                <a:gd name="T8" fmla="*/ 13 w 74"/>
                <a:gd name="T9" fmla="*/ 78 h 89"/>
                <a:gd name="T10" fmla="*/ 25 w 74"/>
                <a:gd name="T11" fmla="*/ 80 h 89"/>
                <a:gd name="T12" fmla="*/ 32 w 74"/>
                <a:gd name="T13" fmla="*/ 78 h 89"/>
                <a:gd name="T14" fmla="*/ 33 w 74"/>
                <a:gd name="T15" fmla="*/ 74 h 89"/>
                <a:gd name="T16" fmla="*/ 36 w 74"/>
                <a:gd name="T17" fmla="*/ 73 h 89"/>
                <a:gd name="T18" fmla="*/ 41 w 74"/>
                <a:gd name="T19" fmla="*/ 76 h 89"/>
                <a:gd name="T20" fmla="*/ 42 w 74"/>
                <a:gd name="T21" fmla="*/ 84 h 89"/>
                <a:gd name="T22" fmla="*/ 52 w 74"/>
                <a:gd name="T23" fmla="*/ 88 h 89"/>
                <a:gd name="T24" fmla="*/ 53 w 74"/>
                <a:gd name="T25" fmla="*/ 80 h 89"/>
                <a:gd name="T26" fmla="*/ 54 w 74"/>
                <a:gd name="T27" fmla="*/ 74 h 89"/>
                <a:gd name="T28" fmla="*/ 56 w 74"/>
                <a:gd name="T29" fmla="*/ 67 h 89"/>
                <a:gd name="T30" fmla="*/ 56 w 74"/>
                <a:gd name="T31" fmla="*/ 63 h 89"/>
                <a:gd name="T32" fmla="*/ 60 w 74"/>
                <a:gd name="T33" fmla="*/ 63 h 89"/>
                <a:gd name="T34" fmla="*/ 66 w 74"/>
                <a:gd name="T35" fmla="*/ 56 h 89"/>
                <a:gd name="T36" fmla="*/ 73 w 74"/>
                <a:gd name="T37" fmla="*/ 53 h 89"/>
                <a:gd name="T38" fmla="*/ 73 w 74"/>
                <a:gd name="T39" fmla="*/ 48 h 89"/>
                <a:gd name="T40" fmla="*/ 73 w 74"/>
                <a:gd name="T41" fmla="*/ 44 h 89"/>
                <a:gd name="T42" fmla="*/ 66 w 74"/>
                <a:gd name="T43" fmla="*/ 42 h 89"/>
                <a:gd name="T44" fmla="*/ 64 w 74"/>
                <a:gd name="T45" fmla="*/ 38 h 89"/>
                <a:gd name="T46" fmla="*/ 61 w 74"/>
                <a:gd name="T47" fmla="*/ 37 h 89"/>
                <a:gd name="T48" fmla="*/ 58 w 74"/>
                <a:gd name="T49" fmla="*/ 38 h 89"/>
                <a:gd name="T50" fmla="*/ 56 w 74"/>
                <a:gd name="T51" fmla="*/ 35 h 89"/>
                <a:gd name="T52" fmla="*/ 63 w 74"/>
                <a:gd name="T53" fmla="*/ 33 h 89"/>
                <a:gd name="T54" fmla="*/ 63 w 74"/>
                <a:gd name="T55" fmla="*/ 27 h 89"/>
                <a:gd name="T56" fmla="*/ 61 w 74"/>
                <a:gd name="T57" fmla="*/ 20 h 89"/>
                <a:gd name="T58" fmla="*/ 58 w 74"/>
                <a:gd name="T59" fmla="*/ 21 h 89"/>
                <a:gd name="T60" fmla="*/ 55 w 74"/>
                <a:gd name="T61" fmla="*/ 25 h 89"/>
                <a:gd name="T62" fmla="*/ 48 w 74"/>
                <a:gd name="T63" fmla="*/ 28 h 89"/>
                <a:gd name="T64" fmla="*/ 48 w 74"/>
                <a:gd name="T65" fmla="*/ 34 h 89"/>
                <a:gd name="T66" fmla="*/ 42 w 74"/>
                <a:gd name="T67" fmla="*/ 33 h 89"/>
                <a:gd name="T68" fmla="*/ 42 w 74"/>
                <a:gd name="T69" fmla="*/ 33 h 89"/>
                <a:gd name="T70" fmla="*/ 42 w 74"/>
                <a:gd name="T71" fmla="*/ 20 h 89"/>
                <a:gd name="T72" fmla="*/ 42 w 74"/>
                <a:gd name="T73" fmla="*/ 17 h 89"/>
                <a:gd name="T74" fmla="*/ 49 w 74"/>
                <a:gd name="T75" fmla="*/ 12 h 89"/>
                <a:gd name="T76" fmla="*/ 48 w 74"/>
                <a:gd name="T77" fmla="*/ 8 h 89"/>
                <a:gd name="T78" fmla="*/ 46 w 74"/>
                <a:gd name="T79" fmla="*/ 2 h 89"/>
                <a:gd name="T80" fmla="*/ 41 w 74"/>
                <a:gd name="T81" fmla="*/ 3 h 89"/>
                <a:gd name="T82" fmla="*/ 37 w 74"/>
                <a:gd name="T83" fmla="*/ 0 h 89"/>
                <a:gd name="T84" fmla="*/ 35 w 74"/>
                <a:gd name="T85" fmla="*/ 0 h 89"/>
                <a:gd name="T86" fmla="*/ 35 w 74"/>
                <a:gd name="T87" fmla="*/ 0 h 89"/>
                <a:gd name="T88" fmla="*/ 31 w 74"/>
                <a:gd name="T89" fmla="*/ 5 h 89"/>
                <a:gd name="T90" fmla="*/ 32 w 74"/>
                <a:gd name="T91" fmla="*/ 11 h 89"/>
                <a:gd name="T92" fmla="*/ 28 w 74"/>
                <a:gd name="T93" fmla="*/ 8 h 89"/>
                <a:gd name="T94" fmla="*/ 20 w 74"/>
                <a:gd name="T95" fmla="*/ 8 h 89"/>
                <a:gd name="T96" fmla="*/ 11 w 74"/>
                <a:gd name="T97" fmla="*/ 13 h 89"/>
                <a:gd name="T98" fmla="*/ 9 w 74"/>
                <a:gd name="T99" fmla="*/ 17 h 89"/>
                <a:gd name="T100" fmla="*/ 8 w 74"/>
                <a:gd name="T101" fmla="*/ 24 h 89"/>
                <a:gd name="T102" fmla="*/ 8 w 74"/>
                <a:gd name="T103" fmla="*/ 31 h 89"/>
                <a:gd name="T104" fmla="*/ 11 w 74"/>
                <a:gd name="T105" fmla="*/ 48 h 89"/>
                <a:gd name="T106" fmla="*/ 9 w 74"/>
                <a:gd name="T107" fmla="*/ 48 h 89"/>
                <a:gd name="T108" fmla="*/ 5 w 74"/>
                <a:gd name="T109" fmla="*/ 50 h 89"/>
                <a:gd name="T110" fmla="*/ 2 w 74"/>
                <a:gd name="T111" fmla="*/ 5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 h="89">
                  <a:moveTo>
                    <a:pt x="2" y="63"/>
                  </a:moveTo>
                  <a:cubicBezTo>
                    <a:pt x="3" y="63"/>
                    <a:pt x="3" y="63"/>
                    <a:pt x="3" y="63"/>
                  </a:cubicBezTo>
                  <a:cubicBezTo>
                    <a:pt x="4" y="64"/>
                    <a:pt x="4" y="64"/>
                    <a:pt x="4" y="64"/>
                  </a:cubicBezTo>
                  <a:cubicBezTo>
                    <a:pt x="4" y="64"/>
                    <a:pt x="4" y="64"/>
                    <a:pt x="5" y="64"/>
                  </a:cubicBezTo>
                  <a:cubicBezTo>
                    <a:pt x="5" y="64"/>
                    <a:pt x="5" y="64"/>
                    <a:pt x="5" y="64"/>
                  </a:cubicBezTo>
                  <a:cubicBezTo>
                    <a:pt x="5" y="65"/>
                    <a:pt x="5" y="65"/>
                    <a:pt x="5" y="65"/>
                  </a:cubicBezTo>
                  <a:cubicBezTo>
                    <a:pt x="6" y="65"/>
                    <a:pt x="6" y="66"/>
                    <a:pt x="6" y="67"/>
                  </a:cubicBezTo>
                  <a:cubicBezTo>
                    <a:pt x="6" y="68"/>
                    <a:pt x="7" y="68"/>
                    <a:pt x="7" y="69"/>
                  </a:cubicBezTo>
                  <a:cubicBezTo>
                    <a:pt x="7" y="69"/>
                    <a:pt x="7" y="70"/>
                    <a:pt x="8" y="70"/>
                  </a:cubicBezTo>
                  <a:cubicBezTo>
                    <a:pt x="8" y="71"/>
                    <a:pt x="9" y="72"/>
                    <a:pt x="10" y="72"/>
                  </a:cubicBezTo>
                  <a:cubicBezTo>
                    <a:pt x="10" y="72"/>
                    <a:pt x="10" y="73"/>
                    <a:pt x="10" y="73"/>
                  </a:cubicBezTo>
                  <a:cubicBezTo>
                    <a:pt x="10" y="73"/>
                    <a:pt x="10" y="74"/>
                    <a:pt x="10" y="75"/>
                  </a:cubicBezTo>
                  <a:cubicBezTo>
                    <a:pt x="10" y="75"/>
                    <a:pt x="11" y="75"/>
                    <a:pt x="11" y="76"/>
                  </a:cubicBezTo>
                  <a:cubicBezTo>
                    <a:pt x="11" y="77"/>
                    <a:pt x="12" y="77"/>
                    <a:pt x="12" y="77"/>
                  </a:cubicBezTo>
                  <a:cubicBezTo>
                    <a:pt x="12" y="78"/>
                    <a:pt x="13" y="78"/>
                    <a:pt x="13" y="78"/>
                  </a:cubicBezTo>
                  <a:cubicBezTo>
                    <a:pt x="14" y="80"/>
                    <a:pt x="15" y="81"/>
                    <a:pt x="17" y="81"/>
                  </a:cubicBezTo>
                  <a:cubicBezTo>
                    <a:pt x="17" y="81"/>
                    <a:pt x="17" y="81"/>
                    <a:pt x="17" y="81"/>
                  </a:cubicBezTo>
                  <a:cubicBezTo>
                    <a:pt x="20" y="80"/>
                    <a:pt x="22" y="80"/>
                    <a:pt x="25" y="80"/>
                  </a:cubicBezTo>
                  <a:cubicBezTo>
                    <a:pt x="27" y="80"/>
                    <a:pt x="27" y="80"/>
                    <a:pt x="27" y="80"/>
                  </a:cubicBezTo>
                  <a:cubicBezTo>
                    <a:pt x="28" y="80"/>
                    <a:pt x="28" y="80"/>
                    <a:pt x="28" y="80"/>
                  </a:cubicBezTo>
                  <a:cubicBezTo>
                    <a:pt x="29" y="80"/>
                    <a:pt x="31" y="80"/>
                    <a:pt x="32" y="78"/>
                  </a:cubicBezTo>
                  <a:cubicBezTo>
                    <a:pt x="32" y="77"/>
                    <a:pt x="32" y="77"/>
                    <a:pt x="32" y="77"/>
                  </a:cubicBezTo>
                  <a:cubicBezTo>
                    <a:pt x="32" y="76"/>
                    <a:pt x="32" y="76"/>
                    <a:pt x="32" y="76"/>
                  </a:cubicBezTo>
                  <a:cubicBezTo>
                    <a:pt x="33" y="75"/>
                    <a:pt x="33" y="74"/>
                    <a:pt x="33" y="74"/>
                  </a:cubicBezTo>
                  <a:cubicBezTo>
                    <a:pt x="34" y="73"/>
                    <a:pt x="34" y="73"/>
                    <a:pt x="34" y="73"/>
                  </a:cubicBezTo>
                  <a:cubicBezTo>
                    <a:pt x="35" y="73"/>
                    <a:pt x="35" y="73"/>
                    <a:pt x="35" y="73"/>
                  </a:cubicBezTo>
                  <a:cubicBezTo>
                    <a:pt x="35" y="73"/>
                    <a:pt x="36" y="73"/>
                    <a:pt x="36" y="73"/>
                  </a:cubicBezTo>
                  <a:cubicBezTo>
                    <a:pt x="38" y="71"/>
                    <a:pt x="38" y="71"/>
                    <a:pt x="38" y="71"/>
                  </a:cubicBezTo>
                  <a:cubicBezTo>
                    <a:pt x="38" y="72"/>
                    <a:pt x="38" y="72"/>
                    <a:pt x="38" y="73"/>
                  </a:cubicBezTo>
                  <a:cubicBezTo>
                    <a:pt x="39" y="74"/>
                    <a:pt x="40" y="75"/>
                    <a:pt x="41" y="76"/>
                  </a:cubicBezTo>
                  <a:cubicBezTo>
                    <a:pt x="42" y="77"/>
                    <a:pt x="42" y="78"/>
                    <a:pt x="43" y="78"/>
                  </a:cubicBezTo>
                  <a:cubicBezTo>
                    <a:pt x="43" y="79"/>
                    <a:pt x="43" y="79"/>
                    <a:pt x="43" y="79"/>
                  </a:cubicBezTo>
                  <a:cubicBezTo>
                    <a:pt x="42" y="81"/>
                    <a:pt x="42" y="82"/>
                    <a:pt x="42" y="84"/>
                  </a:cubicBezTo>
                  <a:cubicBezTo>
                    <a:pt x="42" y="85"/>
                    <a:pt x="42" y="85"/>
                    <a:pt x="42" y="85"/>
                  </a:cubicBezTo>
                  <a:cubicBezTo>
                    <a:pt x="44" y="87"/>
                    <a:pt x="45" y="89"/>
                    <a:pt x="48" y="89"/>
                  </a:cubicBezTo>
                  <a:cubicBezTo>
                    <a:pt x="49" y="89"/>
                    <a:pt x="50" y="89"/>
                    <a:pt x="52" y="88"/>
                  </a:cubicBezTo>
                  <a:cubicBezTo>
                    <a:pt x="53" y="88"/>
                    <a:pt x="53" y="87"/>
                    <a:pt x="54" y="86"/>
                  </a:cubicBezTo>
                  <a:cubicBezTo>
                    <a:pt x="54" y="86"/>
                    <a:pt x="54" y="85"/>
                    <a:pt x="54" y="84"/>
                  </a:cubicBezTo>
                  <a:cubicBezTo>
                    <a:pt x="54" y="83"/>
                    <a:pt x="54" y="81"/>
                    <a:pt x="53" y="80"/>
                  </a:cubicBezTo>
                  <a:cubicBezTo>
                    <a:pt x="52" y="79"/>
                    <a:pt x="52" y="79"/>
                    <a:pt x="53" y="77"/>
                  </a:cubicBezTo>
                  <a:cubicBezTo>
                    <a:pt x="53" y="77"/>
                    <a:pt x="54" y="76"/>
                    <a:pt x="54" y="75"/>
                  </a:cubicBezTo>
                  <a:cubicBezTo>
                    <a:pt x="54" y="74"/>
                    <a:pt x="54" y="74"/>
                    <a:pt x="54" y="74"/>
                  </a:cubicBezTo>
                  <a:cubicBezTo>
                    <a:pt x="55" y="74"/>
                    <a:pt x="55" y="73"/>
                    <a:pt x="56" y="73"/>
                  </a:cubicBezTo>
                  <a:cubicBezTo>
                    <a:pt x="57" y="71"/>
                    <a:pt x="57" y="70"/>
                    <a:pt x="56" y="68"/>
                  </a:cubicBezTo>
                  <a:cubicBezTo>
                    <a:pt x="56" y="67"/>
                    <a:pt x="56" y="67"/>
                    <a:pt x="56" y="67"/>
                  </a:cubicBezTo>
                  <a:cubicBezTo>
                    <a:pt x="56" y="67"/>
                    <a:pt x="58" y="66"/>
                    <a:pt x="57" y="64"/>
                  </a:cubicBezTo>
                  <a:cubicBezTo>
                    <a:pt x="56" y="63"/>
                    <a:pt x="56" y="63"/>
                    <a:pt x="56" y="63"/>
                  </a:cubicBezTo>
                  <a:cubicBezTo>
                    <a:pt x="56" y="63"/>
                    <a:pt x="56" y="63"/>
                    <a:pt x="56" y="63"/>
                  </a:cubicBezTo>
                  <a:cubicBezTo>
                    <a:pt x="56" y="62"/>
                    <a:pt x="56" y="62"/>
                    <a:pt x="56" y="62"/>
                  </a:cubicBezTo>
                  <a:cubicBezTo>
                    <a:pt x="57" y="63"/>
                    <a:pt x="57" y="63"/>
                    <a:pt x="58" y="63"/>
                  </a:cubicBezTo>
                  <a:cubicBezTo>
                    <a:pt x="60" y="63"/>
                    <a:pt x="60" y="63"/>
                    <a:pt x="60" y="63"/>
                  </a:cubicBezTo>
                  <a:cubicBezTo>
                    <a:pt x="61" y="62"/>
                    <a:pt x="62" y="61"/>
                    <a:pt x="62" y="60"/>
                  </a:cubicBezTo>
                  <a:cubicBezTo>
                    <a:pt x="63" y="59"/>
                    <a:pt x="64" y="58"/>
                    <a:pt x="64" y="57"/>
                  </a:cubicBezTo>
                  <a:cubicBezTo>
                    <a:pt x="66" y="56"/>
                    <a:pt x="66" y="56"/>
                    <a:pt x="66" y="56"/>
                  </a:cubicBezTo>
                  <a:cubicBezTo>
                    <a:pt x="67" y="56"/>
                    <a:pt x="67" y="56"/>
                    <a:pt x="68" y="55"/>
                  </a:cubicBezTo>
                  <a:cubicBezTo>
                    <a:pt x="68" y="55"/>
                    <a:pt x="69" y="55"/>
                    <a:pt x="69" y="55"/>
                  </a:cubicBezTo>
                  <a:cubicBezTo>
                    <a:pt x="70" y="55"/>
                    <a:pt x="72" y="55"/>
                    <a:pt x="73" y="53"/>
                  </a:cubicBezTo>
                  <a:cubicBezTo>
                    <a:pt x="73" y="52"/>
                    <a:pt x="73" y="52"/>
                    <a:pt x="73" y="51"/>
                  </a:cubicBezTo>
                  <a:cubicBezTo>
                    <a:pt x="73" y="51"/>
                    <a:pt x="73" y="51"/>
                    <a:pt x="73" y="51"/>
                  </a:cubicBezTo>
                  <a:cubicBezTo>
                    <a:pt x="73" y="50"/>
                    <a:pt x="73" y="49"/>
                    <a:pt x="73" y="48"/>
                  </a:cubicBezTo>
                  <a:cubicBezTo>
                    <a:pt x="74" y="47"/>
                    <a:pt x="74" y="45"/>
                    <a:pt x="73" y="45"/>
                  </a:cubicBezTo>
                  <a:cubicBezTo>
                    <a:pt x="73" y="44"/>
                    <a:pt x="73" y="44"/>
                    <a:pt x="73" y="44"/>
                  </a:cubicBezTo>
                  <a:cubicBezTo>
                    <a:pt x="73" y="44"/>
                    <a:pt x="73" y="44"/>
                    <a:pt x="73" y="44"/>
                  </a:cubicBezTo>
                  <a:cubicBezTo>
                    <a:pt x="73" y="41"/>
                    <a:pt x="71" y="40"/>
                    <a:pt x="70" y="40"/>
                  </a:cubicBezTo>
                  <a:cubicBezTo>
                    <a:pt x="69" y="40"/>
                    <a:pt x="68" y="40"/>
                    <a:pt x="67" y="41"/>
                  </a:cubicBezTo>
                  <a:cubicBezTo>
                    <a:pt x="67" y="41"/>
                    <a:pt x="66" y="41"/>
                    <a:pt x="66" y="42"/>
                  </a:cubicBezTo>
                  <a:cubicBezTo>
                    <a:pt x="66" y="42"/>
                    <a:pt x="66" y="42"/>
                    <a:pt x="65" y="42"/>
                  </a:cubicBezTo>
                  <a:cubicBezTo>
                    <a:pt x="65" y="41"/>
                    <a:pt x="65" y="40"/>
                    <a:pt x="64" y="39"/>
                  </a:cubicBezTo>
                  <a:cubicBezTo>
                    <a:pt x="64" y="39"/>
                    <a:pt x="64" y="38"/>
                    <a:pt x="64" y="38"/>
                  </a:cubicBezTo>
                  <a:cubicBezTo>
                    <a:pt x="64" y="38"/>
                    <a:pt x="64" y="38"/>
                    <a:pt x="64" y="38"/>
                  </a:cubicBezTo>
                  <a:cubicBezTo>
                    <a:pt x="64" y="38"/>
                    <a:pt x="64" y="38"/>
                    <a:pt x="64" y="38"/>
                  </a:cubicBezTo>
                  <a:cubicBezTo>
                    <a:pt x="63" y="37"/>
                    <a:pt x="62" y="37"/>
                    <a:pt x="61" y="37"/>
                  </a:cubicBezTo>
                  <a:cubicBezTo>
                    <a:pt x="60" y="37"/>
                    <a:pt x="60" y="37"/>
                    <a:pt x="59" y="38"/>
                  </a:cubicBezTo>
                  <a:cubicBezTo>
                    <a:pt x="59" y="38"/>
                    <a:pt x="59" y="38"/>
                    <a:pt x="59" y="38"/>
                  </a:cubicBezTo>
                  <a:cubicBezTo>
                    <a:pt x="59" y="38"/>
                    <a:pt x="58" y="38"/>
                    <a:pt x="58" y="38"/>
                  </a:cubicBezTo>
                  <a:cubicBezTo>
                    <a:pt x="57" y="38"/>
                    <a:pt x="56" y="38"/>
                    <a:pt x="55" y="39"/>
                  </a:cubicBezTo>
                  <a:cubicBezTo>
                    <a:pt x="55" y="37"/>
                    <a:pt x="55" y="36"/>
                    <a:pt x="54" y="35"/>
                  </a:cubicBezTo>
                  <a:cubicBezTo>
                    <a:pt x="55" y="35"/>
                    <a:pt x="56" y="35"/>
                    <a:pt x="56" y="35"/>
                  </a:cubicBezTo>
                  <a:cubicBezTo>
                    <a:pt x="57" y="36"/>
                    <a:pt x="58" y="36"/>
                    <a:pt x="59" y="36"/>
                  </a:cubicBezTo>
                  <a:cubicBezTo>
                    <a:pt x="61" y="36"/>
                    <a:pt x="62" y="36"/>
                    <a:pt x="63" y="34"/>
                  </a:cubicBezTo>
                  <a:cubicBezTo>
                    <a:pt x="63" y="33"/>
                    <a:pt x="63" y="33"/>
                    <a:pt x="63" y="33"/>
                  </a:cubicBezTo>
                  <a:cubicBezTo>
                    <a:pt x="63" y="32"/>
                    <a:pt x="63" y="31"/>
                    <a:pt x="63" y="30"/>
                  </a:cubicBezTo>
                  <a:cubicBezTo>
                    <a:pt x="62" y="29"/>
                    <a:pt x="62" y="28"/>
                    <a:pt x="63" y="28"/>
                  </a:cubicBezTo>
                  <a:cubicBezTo>
                    <a:pt x="63" y="27"/>
                    <a:pt x="63" y="27"/>
                    <a:pt x="63" y="27"/>
                  </a:cubicBezTo>
                  <a:cubicBezTo>
                    <a:pt x="64" y="23"/>
                    <a:pt x="64" y="23"/>
                    <a:pt x="64" y="23"/>
                  </a:cubicBezTo>
                  <a:cubicBezTo>
                    <a:pt x="64" y="23"/>
                    <a:pt x="64" y="23"/>
                    <a:pt x="64" y="23"/>
                  </a:cubicBezTo>
                  <a:cubicBezTo>
                    <a:pt x="63" y="20"/>
                    <a:pt x="62" y="20"/>
                    <a:pt x="61" y="20"/>
                  </a:cubicBezTo>
                  <a:cubicBezTo>
                    <a:pt x="60" y="20"/>
                    <a:pt x="60" y="20"/>
                    <a:pt x="60" y="20"/>
                  </a:cubicBezTo>
                  <a:cubicBezTo>
                    <a:pt x="59" y="21"/>
                    <a:pt x="59" y="21"/>
                    <a:pt x="59" y="21"/>
                  </a:cubicBezTo>
                  <a:cubicBezTo>
                    <a:pt x="59" y="21"/>
                    <a:pt x="58" y="21"/>
                    <a:pt x="58" y="21"/>
                  </a:cubicBezTo>
                  <a:cubicBezTo>
                    <a:pt x="57" y="22"/>
                    <a:pt x="56" y="23"/>
                    <a:pt x="56" y="25"/>
                  </a:cubicBezTo>
                  <a:cubicBezTo>
                    <a:pt x="56" y="25"/>
                    <a:pt x="56" y="25"/>
                    <a:pt x="56" y="25"/>
                  </a:cubicBezTo>
                  <a:cubicBezTo>
                    <a:pt x="55" y="25"/>
                    <a:pt x="55" y="25"/>
                    <a:pt x="55" y="25"/>
                  </a:cubicBezTo>
                  <a:cubicBezTo>
                    <a:pt x="55" y="24"/>
                    <a:pt x="54" y="23"/>
                    <a:pt x="52" y="23"/>
                  </a:cubicBezTo>
                  <a:cubicBezTo>
                    <a:pt x="50" y="23"/>
                    <a:pt x="49" y="25"/>
                    <a:pt x="49" y="26"/>
                  </a:cubicBezTo>
                  <a:cubicBezTo>
                    <a:pt x="49" y="27"/>
                    <a:pt x="49" y="27"/>
                    <a:pt x="48" y="28"/>
                  </a:cubicBezTo>
                  <a:cubicBezTo>
                    <a:pt x="48" y="28"/>
                    <a:pt x="48" y="29"/>
                    <a:pt x="47" y="30"/>
                  </a:cubicBezTo>
                  <a:cubicBezTo>
                    <a:pt x="47" y="31"/>
                    <a:pt x="47" y="32"/>
                    <a:pt x="48" y="34"/>
                  </a:cubicBezTo>
                  <a:cubicBezTo>
                    <a:pt x="48" y="34"/>
                    <a:pt x="48" y="34"/>
                    <a:pt x="48" y="34"/>
                  </a:cubicBezTo>
                  <a:cubicBezTo>
                    <a:pt x="48" y="34"/>
                    <a:pt x="47" y="35"/>
                    <a:pt x="47" y="35"/>
                  </a:cubicBezTo>
                  <a:cubicBezTo>
                    <a:pt x="47" y="35"/>
                    <a:pt x="47" y="35"/>
                    <a:pt x="47" y="35"/>
                  </a:cubicBezTo>
                  <a:cubicBezTo>
                    <a:pt x="45" y="34"/>
                    <a:pt x="44" y="33"/>
                    <a:pt x="42" y="33"/>
                  </a:cubicBezTo>
                  <a:cubicBezTo>
                    <a:pt x="42" y="33"/>
                    <a:pt x="41" y="33"/>
                    <a:pt x="41" y="33"/>
                  </a:cubicBezTo>
                  <a:cubicBezTo>
                    <a:pt x="41" y="33"/>
                    <a:pt x="41" y="33"/>
                    <a:pt x="41" y="33"/>
                  </a:cubicBezTo>
                  <a:cubicBezTo>
                    <a:pt x="42" y="33"/>
                    <a:pt x="42" y="33"/>
                    <a:pt x="42" y="33"/>
                  </a:cubicBezTo>
                  <a:cubicBezTo>
                    <a:pt x="43" y="33"/>
                    <a:pt x="44" y="33"/>
                    <a:pt x="44" y="32"/>
                  </a:cubicBezTo>
                  <a:cubicBezTo>
                    <a:pt x="45" y="31"/>
                    <a:pt x="46" y="29"/>
                    <a:pt x="46" y="28"/>
                  </a:cubicBezTo>
                  <a:cubicBezTo>
                    <a:pt x="46" y="26"/>
                    <a:pt x="46" y="22"/>
                    <a:pt x="42" y="20"/>
                  </a:cubicBezTo>
                  <a:cubicBezTo>
                    <a:pt x="42" y="20"/>
                    <a:pt x="41" y="19"/>
                    <a:pt x="41" y="18"/>
                  </a:cubicBezTo>
                  <a:cubicBezTo>
                    <a:pt x="41" y="17"/>
                    <a:pt x="41" y="17"/>
                    <a:pt x="41" y="17"/>
                  </a:cubicBezTo>
                  <a:cubicBezTo>
                    <a:pt x="41" y="17"/>
                    <a:pt x="42" y="17"/>
                    <a:pt x="42" y="17"/>
                  </a:cubicBezTo>
                  <a:cubicBezTo>
                    <a:pt x="44" y="17"/>
                    <a:pt x="44" y="17"/>
                    <a:pt x="44" y="17"/>
                  </a:cubicBezTo>
                  <a:cubicBezTo>
                    <a:pt x="44" y="17"/>
                    <a:pt x="44" y="17"/>
                    <a:pt x="45" y="17"/>
                  </a:cubicBezTo>
                  <a:cubicBezTo>
                    <a:pt x="46" y="16"/>
                    <a:pt x="49" y="16"/>
                    <a:pt x="49" y="12"/>
                  </a:cubicBezTo>
                  <a:cubicBezTo>
                    <a:pt x="49" y="11"/>
                    <a:pt x="48" y="10"/>
                    <a:pt x="48" y="9"/>
                  </a:cubicBezTo>
                  <a:cubicBezTo>
                    <a:pt x="48" y="9"/>
                    <a:pt x="48" y="8"/>
                    <a:pt x="48" y="8"/>
                  </a:cubicBezTo>
                  <a:cubicBezTo>
                    <a:pt x="48" y="8"/>
                    <a:pt x="48" y="8"/>
                    <a:pt x="48" y="8"/>
                  </a:cubicBezTo>
                  <a:cubicBezTo>
                    <a:pt x="50" y="6"/>
                    <a:pt x="50" y="6"/>
                    <a:pt x="50" y="6"/>
                  </a:cubicBezTo>
                  <a:cubicBezTo>
                    <a:pt x="50" y="5"/>
                    <a:pt x="49" y="4"/>
                    <a:pt x="49" y="3"/>
                  </a:cubicBezTo>
                  <a:cubicBezTo>
                    <a:pt x="48" y="2"/>
                    <a:pt x="46" y="2"/>
                    <a:pt x="46" y="2"/>
                  </a:cubicBezTo>
                  <a:cubicBezTo>
                    <a:pt x="45" y="2"/>
                    <a:pt x="44" y="2"/>
                    <a:pt x="43" y="3"/>
                  </a:cubicBezTo>
                  <a:cubicBezTo>
                    <a:pt x="42" y="3"/>
                    <a:pt x="42" y="3"/>
                    <a:pt x="42" y="3"/>
                  </a:cubicBezTo>
                  <a:cubicBezTo>
                    <a:pt x="42" y="3"/>
                    <a:pt x="41" y="3"/>
                    <a:pt x="41" y="3"/>
                  </a:cubicBezTo>
                  <a:cubicBezTo>
                    <a:pt x="41" y="3"/>
                    <a:pt x="41" y="3"/>
                    <a:pt x="41" y="2"/>
                  </a:cubicBezTo>
                  <a:cubicBezTo>
                    <a:pt x="41" y="1"/>
                    <a:pt x="40" y="0"/>
                    <a:pt x="38" y="0"/>
                  </a:cubicBezTo>
                  <a:cubicBezTo>
                    <a:pt x="37" y="0"/>
                    <a:pt x="37" y="0"/>
                    <a:pt x="37" y="0"/>
                  </a:cubicBezTo>
                  <a:cubicBezTo>
                    <a:pt x="37" y="0"/>
                    <a:pt x="38" y="0"/>
                    <a:pt x="38" y="0"/>
                  </a:cubicBezTo>
                  <a:cubicBezTo>
                    <a:pt x="37" y="0"/>
                    <a:pt x="37" y="0"/>
                    <a:pt x="37" y="0"/>
                  </a:cubicBezTo>
                  <a:cubicBezTo>
                    <a:pt x="35" y="0"/>
                    <a:pt x="35" y="0"/>
                    <a:pt x="35" y="0"/>
                  </a:cubicBezTo>
                  <a:cubicBezTo>
                    <a:pt x="35" y="0"/>
                    <a:pt x="35" y="0"/>
                    <a:pt x="35" y="0"/>
                  </a:cubicBezTo>
                  <a:cubicBezTo>
                    <a:pt x="35" y="0"/>
                    <a:pt x="35" y="0"/>
                    <a:pt x="35" y="0"/>
                  </a:cubicBezTo>
                  <a:cubicBezTo>
                    <a:pt x="35" y="0"/>
                    <a:pt x="35" y="0"/>
                    <a:pt x="35" y="0"/>
                  </a:cubicBezTo>
                  <a:cubicBezTo>
                    <a:pt x="33" y="1"/>
                    <a:pt x="33" y="1"/>
                    <a:pt x="33" y="1"/>
                  </a:cubicBezTo>
                  <a:cubicBezTo>
                    <a:pt x="31" y="4"/>
                    <a:pt x="31" y="4"/>
                    <a:pt x="31" y="4"/>
                  </a:cubicBezTo>
                  <a:cubicBezTo>
                    <a:pt x="31" y="5"/>
                    <a:pt x="31" y="5"/>
                    <a:pt x="31" y="5"/>
                  </a:cubicBezTo>
                  <a:cubicBezTo>
                    <a:pt x="30" y="6"/>
                    <a:pt x="29" y="6"/>
                    <a:pt x="29" y="7"/>
                  </a:cubicBezTo>
                  <a:cubicBezTo>
                    <a:pt x="30" y="9"/>
                    <a:pt x="31" y="10"/>
                    <a:pt x="32" y="11"/>
                  </a:cubicBezTo>
                  <a:cubicBezTo>
                    <a:pt x="32" y="11"/>
                    <a:pt x="32" y="11"/>
                    <a:pt x="32" y="11"/>
                  </a:cubicBezTo>
                  <a:cubicBezTo>
                    <a:pt x="32" y="12"/>
                    <a:pt x="32" y="12"/>
                    <a:pt x="32" y="12"/>
                  </a:cubicBezTo>
                  <a:cubicBezTo>
                    <a:pt x="31" y="11"/>
                    <a:pt x="30" y="10"/>
                    <a:pt x="29" y="9"/>
                  </a:cubicBezTo>
                  <a:cubicBezTo>
                    <a:pt x="29" y="9"/>
                    <a:pt x="28" y="9"/>
                    <a:pt x="28" y="8"/>
                  </a:cubicBezTo>
                  <a:cubicBezTo>
                    <a:pt x="27" y="8"/>
                    <a:pt x="27" y="8"/>
                    <a:pt x="27" y="8"/>
                  </a:cubicBezTo>
                  <a:cubicBezTo>
                    <a:pt x="26" y="7"/>
                    <a:pt x="25" y="7"/>
                    <a:pt x="24" y="7"/>
                  </a:cubicBezTo>
                  <a:cubicBezTo>
                    <a:pt x="22" y="7"/>
                    <a:pt x="21" y="8"/>
                    <a:pt x="20" y="8"/>
                  </a:cubicBezTo>
                  <a:cubicBezTo>
                    <a:pt x="17" y="9"/>
                    <a:pt x="17" y="9"/>
                    <a:pt x="17" y="9"/>
                  </a:cubicBezTo>
                  <a:cubicBezTo>
                    <a:pt x="14" y="10"/>
                    <a:pt x="14" y="10"/>
                    <a:pt x="14" y="10"/>
                  </a:cubicBezTo>
                  <a:cubicBezTo>
                    <a:pt x="11" y="10"/>
                    <a:pt x="11" y="12"/>
                    <a:pt x="11" y="13"/>
                  </a:cubicBezTo>
                  <a:cubicBezTo>
                    <a:pt x="10" y="14"/>
                    <a:pt x="10" y="14"/>
                    <a:pt x="10" y="14"/>
                  </a:cubicBezTo>
                  <a:cubicBezTo>
                    <a:pt x="10" y="14"/>
                    <a:pt x="10" y="15"/>
                    <a:pt x="10" y="15"/>
                  </a:cubicBezTo>
                  <a:cubicBezTo>
                    <a:pt x="9" y="16"/>
                    <a:pt x="9" y="17"/>
                    <a:pt x="9" y="17"/>
                  </a:cubicBezTo>
                  <a:cubicBezTo>
                    <a:pt x="8" y="18"/>
                    <a:pt x="8" y="20"/>
                    <a:pt x="8" y="21"/>
                  </a:cubicBezTo>
                  <a:cubicBezTo>
                    <a:pt x="8" y="22"/>
                    <a:pt x="8" y="22"/>
                    <a:pt x="8" y="22"/>
                  </a:cubicBezTo>
                  <a:cubicBezTo>
                    <a:pt x="8" y="22"/>
                    <a:pt x="8" y="23"/>
                    <a:pt x="8" y="24"/>
                  </a:cubicBezTo>
                  <a:cubicBezTo>
                    <a:pt x="8" y="25"/>
                    <a:pt x="8" y="26"/>
                    <a:pt x="9" y="28"/>
                  </a:cubicBezTo>
                  <a:cubicBezTo>
                    <a:pt x="8" y="28"/>
                    <a:pt x="8" y="30"/>
                    <a:pt x="8" y="30"/>
                  </a:cubicBezTo>
                  <a:cubicBezTo>
                    <a:pt x="8" y="30"/>
                    <a:pt x="8" y="31"/>
                    <a:pt x="8" y="31"/>
                  </a:cubicBezTo>
                  <a:cubicBezTo>
                    <a:pt x="8" y="32"/>
                    <a:pt x="8" y="32"/>
                    <a:pt x="8" y="32"/>
                  </a:cubicBezTo>
                  <a:cubicBezTo>
                    <a:pt x="8" y="42"/>
                    <a:pt x="8" y="42"/>
                    <a:pt x="8" y="42"/>
                  </a:cubicBezTo>
                  <a:cubicBezTo>
                    <a:pt x="8" y="45"/>
                    <a:pt x="9" y="47"/>
                    <a:pt x="11" y="48"/>
                  </a:cubicBezTo>
                  <a:cubicBezTo>
                    <a:pt x="11" y="48"/>
                    <a:pt x="11" y="48"/>
                    <a:pt x="11" y="48"/>
                  </a:cubicBezTo>
                  <a:cubicBezTo>
                    <a:pt x="10" y="48"/>
                    <a:pt x="10" y="48"/>
                    <a:pt x="10" y="48"/>
                  </a:cubicBezTo>
                  <a:cubicBezTo>
                    <a:pt x="9" y="48"/>
                    <a:pt x="9" y="48"/>
                    <a:pt x="9" y="48"/>
                  </a:cubicBezTo>
                  <a:cubicBezTo>
                    <a:pt x="6" y="49"/>
                    <a:pt x="6" y="49"/>
                    <a:pt x="6" y="49"/>
                  </a:cubicBezTo>
                  <a:cubicBezTo>
                    <a:pt x="6" y="49"/>
                    <a:pt x="6" y="49"/>
                    <a:pt x="6" y="49"/>
                  </a:cubicBezTo>
                  <a:cubicBezTo>
                    <a:pt x="5" y="50"/>
                    <a:pt x="5" y="50"/>
                    <a:pt x="5" y="50"/>
                  </a:cubicBezTo>
                  <a:cubicBezTo>
                    <a:pt x="3" y="51"/>
                    <a:pt x="3" y="53"/>
                    <a:pt x="2" y="54"/>
                  </a:cubicBezTo>
                  <a:cubicBezTo>
                    <a:pt x="2" y="55"/>
                    <a:pt x="2" y="55"/>
                    <a:pt x="2" y="55"/>
                  </a:cubicBezTo>
                  <a:cubicBezTo>
                    <a:pt x="2" y="55"/>
                    <a:pt x="2" y="56"/>
                    <a:pt x="2" y="56"/>
                  </a:cubicBezTo>
                  <a:cubicBezTo>
                    <a:pt x="1" y="57"/>
                    <a:pt x="0" y="58"/>
                    <a:pt x="0" y="59"/>
                  </a:cubicBezTo>
                  <a:cubicBezTo>
                    <a:pt x="0" y="60"/>
                    <a:pt x="0" y="62"/>
                    <a:pt x="2" y="6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44" name="Freeform 11">
              <a:extLst>
                <a:ext uri="{FF2B5EF4-FFF2-40B4-BE49-F238E27FC236}">
                  <a16:creationId xmlns:a16="http://schemas.microsoft.com/office/drawing/2014/main" id="{A3CBB0D3-36A1-4231-8FEF-C6CB3690BA12}"/>
                </a:ext>
              </a:extLst>
            </p:cNvPr>
            <p:cNvSpPr>
              <a:spLocks/>
            </p:cNvSpPr>
            <p:nvPr/>
          </p:nvSpPr>
          <p:spPr bwMode="auto">
            <a:xfrm>
              <a:off x="3253" y="1147"/>
              <a:ext cx="37" cy="49"/>
            </a:xfrm>
            <a:custGeom>
              <a:avLst/>
              <a:gdLst>
                <a:gd name="T0" fmla="*/ 3 w 27"/>
                <a:gd name="T1" fmla="*/ 30 h 37"/>
                <a:gd name="T2" fmla="*/ 4 w 27"/>
                <a:gd name="T3" fmla="*/ 32 h 37"/>
                <a:gd name="T4" fmla="*/ 7 w 27"/>
                <a:gd name="T5" fmla="*/ 36 h 37"/>
                <a:gd name="T6" fmla="*/ 10 w 27"/>
                <a:gd name="T7" fmla="*/ 37 h 37"/>
                <a:gd name="T8" fmla="*/ 11 w 27"/>
                <a:gd name="T9" fmla="*/ 37 h 37"/>
                <a:gd name="T10" fmla="*/ 13 w 27"/>
                <a:gd name="T11" fmla="*/ 36 h 37"/>
                <a:gd name="T12" fmla="*/ 13 w 27"/>
                <a:gd name="T13" fmla="*/ 35 h 37"/>
                <a:gd name="T14" fmla="*/ 14 w 27"/>
                <a:gd name="T15" fmla="*/ 33 h 37"/>
                <a:gd name="T16" fmla="*/ 14 w 27"/>
                <a:gd name="T17" fmla="*/ 32 h 37"/>
                <a:gd name="T18" fmla="*/ 13 w 27"/>
                <a:gd name="T19" fmla="*/ 30 h 37"/>
                <a:gd name="T20" fmla="*/ 13 w 27"/>
                <a:gd name="T21" fmla="*/ 30 h 37"/>
                <a:gd name="T22" fmla="*/ 15 w 27"/>
                <a:gd name="T23" fmla="*/ 29 h 37"/>
                <a:gd name="T24" fmla="*/ 16 w 27"/>
                <a:gd name="T25" fmla="*/ 27 h 37"/>
                <a:gd name="T26" fmla="*/ 16 w 27"/>
                <a:gd name="T27" fmla="*/ 25 h 37"/>
                <a:gd name="T28" fmla="*/ 18 w 27"/>
                <a:gd name="T29" fmla="*/ 25 h 37"/>
                <a:gd name="T30" fmla="*/ 19 w 27"/>
                <a:gd name="T31" fmla="*/ 24 h 37"/>
                <a:gd name="T32" fmla="*/ 20 w 27"/>
                <a:gd name="T33" fmla="*/ 23 h 37"/>
                <a:gd name="T34" fmla="*/ 23 w 27"/>
                <a:gd name="T35" fmla="*/ 19 h 37"/>
                <a:gd name="T36" fmla="*/ 26 w 27"/>
                <a:gd name="T37" fmla="*/ 17 h 37"/>
                <a:gd name="T38" fmla="*/ 27 w 27"/>
                <a:gd name="T39" fmla="*/ 13 h 37"/>
                <a:gd name="T40" fmla="*/ 23 w 27"/>
                <a:gd name="T41" fmla="*/ 9 h 37"/>
                <a:gd name="T42" fmla="*/ 21 w 27"/>
                <a:gd name="T43" fmla="*/ 8 h 37"/>
                <a:gd name="T44" fmla="*/ 21 w 27"/>
                <a:gd name="T45" fmla="*/ 8 h 37"/>
                <a:gd name="T46" fmla="*/ 21 w 27"/>
                <a:gd name="T47" fmla="*/ 5 h 37"/>
                <a:gd name="T48" fmla="*/ 19 w 27"/>
                <a:gd name="T49" fmla="*/ 2 h 37"/>
                <a:gd name="T50" fmla="*/ 18 w 27"/>
                <a:gd name="T51" fmla="*/ 1 h 37"/>
                <a:gd name="T52" fmla="*/ 15 w 27"/>
                <a:gd name="T53" fmla="*/ 0 h 37"/>
                <a:gd name="T54" fmla="*/ 13 w 27"/>
                <a:gd name="T55" fmla="*/ 0 h 37"/>
                <a:gd name="T56" fmla="*/ 12 w 27"/>
                <a:gd name="T57" fmla="*/ 6 h 37"/>
                <a:gd name="T58" fmla="*/ 12 w 27"/>
                <a:gd name="T59" fmla="*/ 6 h 37"/>
                <a:gd name="T60" fmla="*/ 12 w 27"/>
                <a:gd name="T61" fmla="*/ 6 h 37"/>
                <a:gd name="T62" fmla="*/ 12 w 27"/>
                <a:gd name="T63" fmla="*/ 7 h 37"/>
                <a:gd name="T64" fmla="*/ 11 w 27"/>
                <a:gd name="T65" fmla="*/ 7 h 37"/>
                <a:gd name="T66" fmla="*/ 10 w 27"/>
                <a:gd name="T67" fmla="*/ 7 h 37"/>
                <a:gd name="T68" fmla="*/ 7 w 27"/>
                <a:gd name="T69" fmla="*/ 8 h 37"/>
                <a:gd name="T70" fmla="*/ 6 w 27"/>
                <a:gd name="T71" fmla="*/ 8 h 37"/>
                <a:gd name="T72" fmla="*/ 4 w 27"/>
                <a:gd name="T73" fmla="*/ 10 h 37"/>
                <a:gd name="T74" fmla="*/ 5 w 27"/>
                <a:gd name="T75" fmla="*/ 13 h 37"/>
                <a:gd name="T76" fmla="*/ 5 w 27"/>
                <a:gd name="T77" fmla="*/ 13 h 37"/>
                <a:gd name="T78" fmla="*/ 6 w 27"/>
                <a:gd name="T79" fmla="*/ 14 h 37"/>
                <a:gd name="T80" fmla="*/ 5 w 27"/>
                <a:gd name="T81" fmla="*/ 15 h 37"/>
                <a:gd name="T82" fmla="*/ 3 w 27"/>
                <a:gd name="T83" fmla="*/ 16 h 37"/>
                <a:gd name="T84" fmla="*/ 2 w 27"/>
                <a:gd name="T85" fmla="*/ 18 h 37"/>
                <a:gd name="T86" fmla="*/ 1 w 27"/>
                <a:gd name="T87" fmla="*/ 25 h 37"/>
                <a:gd name="T88" fmla="*/ 3 w 27"/>
                <a:gd name="T8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7" h="37">
                  <a:moveTo>
                    <a:pt x="3" y="30"/>
                  </a:moveTo>
                  <a:cubicBezTo>
                    <a:pt x="3" y="30"/>
                    <a:pt x="4" y="31"/>
                    <a:pt x="4" y="32"/>
                  </a:cubicBezTo>
                  <a:cubicBezTo>
                    <a:pt x="5" y="33"/>
                    <a:pt x="5" y="35"/>
                    <a:pt x="7" y="36"/>
                  </a:cubicBezTo>
                  <a:cubicBezTo>
                    <a:pt x="8" y="37"/>
                    <a:pt x="9" y="37"/>
                    <a:pt x="10" y="37"/>
                  </a:cubicBezTo>
                  <a:cubicBezTo>
                    <a:pt x="11" y="37"/>
                    <a:pt x="11" y="37"/>
                    <a:pt x="11" y="37"/>
                  </a:cubicBezTo>
                  <a:cubicBezTo>
                    <a:pt x="12" y="37"/>
                    <a:pt x="12" y="37"/>
                    <a:pt x="13" y="36"/>
                  </a:cubicBezTo>
                  <a:cubicBezTo>
                    <a:pt x="13" y="35"/>
                    <a:pt x="13" y="35"/>
                    <a:pt x="13" y="35"/>
                  </a:cubicBezTo>
                  <a:cubicBezTo>
                    <a:pt x="14" y="33"/>
                    <a:pt x="14" y="33"/>
                    <a:pt x="14" y="33"/>
                  </a:cubicBezTo>
                  <a:cubicBezTo>
                    <a:pt x="14" y="32"/>
                    <a:pt x="14" y="32"/>
                    <a:pt x="14" y="32"/>
                  </a:cubicBezTo>
                  <a:cubicBezTo>
                    <a:pt x="14" y="31"/>
                    <a:pt x="14" y="30"/>
                    <a:pt x="13" y="30"/>
                  </a:cubicBezTo>
                  <a:cubicBezTo>
                    <a:pt x="13" y="30"/>
                    <a:pt x="13" y="30"/>
                    <a:pt x="13" y="30"/>
                  </a:cubicBezTo>
                  <a:cubicBezTo>
                    <a:pt x="14" y="30"/>
                    <a:pt x="15" y="29"/>
                    <a:pt x="15" y="29"/>
                  </a:cubicBezTo>
                  <a:cubicBezTo>
                    <a:pt x="16" y="27"/>
                    <a:pt x="16" y="27"/>
                    <a:pt x="16" y="27"/>
                  </a:cubicBezTo>
                  <a:cubicBezTo>
                    <a:pt x="16" y="26"/>
                    <a:pt x="16" y="26"/>
                    <a:pt x="16" y="25"/>
                  </a:cubicBezTo>
                  <a:cubicBezTo>
                    <a:pt x="17" y="25"/>
                    <a:pt x="17" y="25"/>
                    <a:pt x="18" y="25"/>
                  </a:cubicBezTo>
                  <a:cubicBezTo>
                    <a:pt x="19" y="25"/>
                    <a:pt x="19" y="24"/>
                    <a:pt x="19" y="24"/>
                  </a:cubicBezTo>
                  <a:cubicBezTo>
                    <a:pt x="20" y="23"/>
                    <a:pt x="20" y="23"/>
                    <a:pt x="20" y="23"/>
                  </a:cubicBezTo>
                  <a:cubicBezTo>
                    <a:pt x="21" y="20"/>
                    <a:pt x="21" y="19"/>
                    <a:pt x="23" y="19"/>
                  </a:cubicBezTo>
                  <a:cubicBezTo>
                    <a:pt x="24" y="18"/>
                    <a:pt x="25" y="18"/>
                    <a:pt x="26" y="17"/>
                  </a:cubicBezTo>
                  <a:cubicBezTo>
                    <a:pt x="27" y="16"/>
                    <a:pt x="27" y="14"/>
                    <a:pt x="27" y="13"/>
                  </a:cubicBezTo>
                  <a:cubicBezTo>
                    <a:pt x="26" y="12"/>
                    <a:pt x="25" y="10"/>
                    <a:pt x="23" y="9"/>
                  </a:cubicBezTo>
                  <a:cubicBezTo>
                    <a:pt x="23" y="9"/>
                    <a:pt x="22" y="9"/>
                    <a:pt x="21" y="8"/>
                  </a:cubicBezTo>
                  <a:cubicBezTo>
                    <a:pt x="21" y="8"/>
                    <a:pt x="21" y="8"/>
                    <a:pt x="21" y="8"/>
                  </a:cubicBezTo>
                  <a:cubicBezTo>
                    <a:pt x="21" y="7"/>
                    <a:pt x="21" y="6"/>
                    <a:pt x="21" y="5"/>
                  </a:cubicBezTo>
                  <a:cubicBezTo>
                    <a:pt x="20" y="4"/>
                    <a:pt x="20" y="3"/>
                    <a:pt x="19" y="2"/>
                  </a:cubicBezTo>
                  <a:cubicBezTo>
                    <a:pt x="19" y="2"/>
                    <a:pt x="19" y="2"/>
                    <a:pt x="18" y="1"/>
                  </a:cubicBezTo>
                  <a:cubicBezTo>
                    <a:pt x="17" y="1"/>
                    <a:pt x="16" y="0"/>
                    <a:pt x="15" y="0"/>
                  </a:cubicBezTo>
                  <a:cubicBezTo>
                    <a:pt x="14" y="0"/>
                    <a:pt x="13" y="0"/>
                    <a:pt x="13" y="0"/>
                  </a:cubicBezTo>
                  <a:cubicBezTo>
                    <a:pt x="10" y="2"/>
                    <a:pt x="11" y="5"/>
                    <a:pt x="12" y="6"/>
                  </a:cubicBezTo>
                  <a:cubicBezTo>
                    <a:pt x="12" y="6"/>
                    <a:pt x="12" y="6"/>
                    <a:pt x="12" y="6"/>
                  </a:cubicBezTo>
                  <a:cubicBezTo>
                    <a:pt x="12" y="6"/>
                    <a:pt x="12" y="6"/>
                    <a:pt x="12" y="6"/>
                  </a:cubicBezTo>
                  <a:cubicBezTo>
                    <a:pt x="12" y="7"/>
                    <a:pt x="12" y="7"/>
                    <a:pt x="12" y="7"/>
                  </a:cubicBezTo>
                  <a:cubicBezTo>
                    <a:pt x="12" y="7"/>
                    <a:pt x="11" y="7"/>
                    <a:pt x="11" y="7"/>
                  </a:cubicBezTo>
                  <a:cubicBezTo>
                    <a:pt x="10" y="7"/>
                    <a:pt x="10" y="7"/>
                    <a:pt x="10" y="7"/>
                  </a:cubicBezTo>
                  <a:cubicBezTo>
                    <a:pt x="9" y="7"/>
                    <a:pt x="8" y="7"/>
                    <a:pt x="7" y="8"/>
                  </a:cubicBezTo>
                  <a:cubicBezTo>
                    <a:pt x="6" y="8"/>
                    <a:pt x="6" y="8"/>
                    <a:pt x="6" y="8"/>
                  </a:cubicBezTo>
                  <a:cubicBezTo>
                    <a:pt x="6" y="8"/>
                    <a:pt x="5" y="9"/>
                    <a:pt x="4" y="10"/>
                  </a:cubicBezTo>
                  <a:cubicBezTo>
                    <a:pt x="4" y="11"/>
                    <a:pt x="4" y="12"/>
                    <a:pt x="5" y="13"/>
                  </a:cubicBezTo>
                  <a:cubicBezTo>
                    <a:pt x="5" y="13"/>
                    <a:pt x="5" y="13"/>
                    <a:pt x="5" y="13"/>
                  </a:cubicBezTo>
                  <a:cubicBezTo>
                    <a:pt x="6" y="14"/>
                    <a:pt x="6" y="14"/>
                    <a:pt x="6" y="14"/>
                  </a:cubicBezTo>
                  <a:cubicBezTo>
                    <a:pt x="6" y="14"/>
                    <a:pt x="5" y="14"/>
                    <a:pt x="5" y="15"/>
                  </a:cubicBezTo>
                  <a:cubicBezTo>
                    <a:pt x="4" y="15"/>
                    <a:pt x="4" y="15"/>
                    <a:pt x="3" y="16"/>
                  </a:cubicBezTo>
                  <a:cubicBezTo>
                    <a:pt x="2" y="17"/>
                    <a:pt x="2" y="17"/>
                    <a:pt x="2" y="18"/>
                  </a:cubicBezTo>
                  <a:cubicBezTo>
                    <a:pt x="1" y="20"/>
                    <a:pt x="0" y="23"/>
                    <a:pt x="1" y="25"/>
                  </a:cubicBezTo>
                  <a:cubicBezTo>
                    <a:pt x="1" y="27"/>
                    <a:pt x="2" y="28"/>
                    <a:pt x="3" y="3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45" name="Freeform 12">
              <a:extLst>
                <a:ext uri="{FF2B5EF4-FFF2-40B4-BE49-F238E27FC236}">
                  <a16:creationId xmlns:a16="http://schemas.microsoft.com/office/drawing/2014/main" id="{EE73AD6D-E21C-44B5-9427-11540FC251BA}"/>
                </a:ext>
              </a:extLst>
            </p:cNvPr>
            <p:cNvSpPr>
              <a:spLocks/>
            </p:cNvSpPr>
            <p:nvPr/>
          </p:nvSpPr>
          <p:spPr bwMode="auto">
            <a:xfrm>
              <a:off x="3842" y="617"/>
              <a:ext cx="61" cy="49"/>
            </a:xfrm>
            <a:custGeom>
              <a:avLst/>
              <a:gdLst>
                <a:gd name="T0" fmla="*/ 4 w 46"/>
                <a:gd name="T1" fmla="*/ 19 h 37"/>
                <a:gd name="T2" fmla="*/ 6 w 46"/>
                <a:gd name="T3" fmla="*/ 23 h 37"/>
                <a:gd name="T4" fmla="*/ 1 w 46"/>
                <a:gd name="T5" fmla="*/ 24 h 37"/>
                <a:gd name="T6" fmla="*/ 3 w 46"/>
                <a:gd name="T7" fmla="*/ 31 h 37"/>
                <a:gd name="T8" fmla="*/ 4 w 46"/>
                <a:gd name="T9" fmla="*/ 35 h 37"/>
                <a:gd name="T10" fmla="*/ 7 w 46"/>
                <a:gd name="T11" fmla="*/ 37 h 37"/>
                <a:gd name="T12" fmla="*/ 9 w 46"/>
                <a:gd name="T13" fmla="*/ 36 h 37"/>
                <a:gd name="T14" fmla="*/ 10 w 46"/>
                <a:gd name="T15" fmla="*/ 36 h 37"/>
                <a:gd name="T16" fmla="*/ 13 w 46"/>
                <a:gd name="T17" fmla="*/ 31 h 37"/>
                <a:gd name="T18" fmla="*/ 13 w 46"/>
                <a:gd name="T19" fmla="*/ 27 h 37"/>
                <a:gd name="T20" fmla="*/ 14 w 46"/>
                <a:gd name="T21" fmla="*/ 28 h 37"/>
                <a:gd name="T22" fmla="*/ 14 w 46"/>
                <a:gd name="T23" fmla="*/ 28 h 37"/>
                <a:gd name="T24" fmla="*/ 16 w 46"/>
                <a:gd name="T25" fmla="*/ 28 h 37"/>
                <a:gd name="T26" fmla="*/ 21 w 46"/>
                <a:gd name="T27" fmla="*/ 22 h 37"/>
                <a:gd name="T28" fmla="*/ 24 w 46"/>
                <a:gd name="T29" fmla="*/ 20 h 37"/>
                <a:gd name="T30" fmla="*/ 24 w 46"/>
                <a:gd name="T31" fmla="*/ 20 h 37"/>
                <a:gd name="T32" fmla="*/ 27 w 46"/>
                <a:gd name="T33" fmla="*/ 22 h 37"/>
                <a:gd name="T34" fmla="*/ 30 w 46"/>
                <a:gd name="T35" fmla="*/ 20 h 37"/>
                <a:gd name="T36" fmla="*/ 33 w 46"/>
                <a:gd name="T37" fmla="*/ 21 h 37"/>
                <a:gd name="T38" fmla="*/ 35 w 46"/>
                <a:gd name="T39" fmla="*/ 17 h 37"/>
                <a:gd name="T40" fmla="*/ 35 w 46"/>
                <a:gd name="T41" fmla="*/ 15 h 37"/>
                <a:gd name="T42" fmla="*/ 37 w 46"/>
                <a:gd name="T43" fmla="*/ 13 h 37"/>
                <a:gd name="T44" fmla="*/ 39 w 46"/>
                <a:gd name="T45" fmla="*/ 12 h 37"/>
                <a:gd name="T46" fmla="*/ 42 w 46"/>
                <a:gd name="T47" fmla="*/ 13 h 37"/>
                <a:gd name="T48" fmla="*/ 46 w 46"/>
                <a:gd name="T49" fmla="*/ 9 h 37"/>
                <a:gd name="T50" fmla="*/ 46 w 46"/>
                <a:gd name="T51" fmla="*/ 8 h 37"/>
                <a:gd name="T52" fmla="*/ 44 w 46"/>
                <a:gd name="T53" fmla="*/ 6 h 37"/>
                <a:gd name="T54" fmla="*/ 43 w 46"/>
                <a:gd name="T55" fmla="*/ 1 h 37"/>
                <a:gd name="T56" fmla="*/ 41 w 46"/>
                <a:gd name="T57" fmla="*/ 0 h 37"/>
                <a:gd name="T58" fmla="*/ 36 w 46"/>
                <a:gd name="T59" fmla="*/ 3 h 37"/>
                <a:gd name="T60" fmla="*/ 34 w 46"/>
                <a:gd name="T61" fmla="*/ 4 h 37"/>
                <a:gd name="T62" fmla="*/ 32 w 46"/>
                <a:gd name="T63" fmla="*/ 2 h 37"/>
                <a:gd name="T64" fmla="*/ 27 w 46"/>
                <a:gd name="T65" fmla="*/ 3 h 37"/>
                <a:gd name="T66" fmla="*/ 25 w 46"/>
                <a:gd name="T67" fmla="*/ 3 h 37"/>
                <a:gd name="T68" fmla="*/ 24 w 46"/>
                <a:gd name="T69" fmla="*/ 3 h 37"/>
                <a:gd name="T70" fmla="*/ 20 w 46"/>
                <a:gd name="T71" fmla="*/ 8 h 37"/>
                <a:gd name="T72" fmla="*/ 21 w 46"/>
                <a:gd name="T73" fmla="*/ 11 h 37"/>
                <a:gd name="T74" fmla="*/ 20 w 46"/>
                <a:gd name="T75" fmla="*/ 12 h 37"/>
                <a:gd name="T76" fmla="*/ 14 w 46"/>
                <a:gd name="T77" fmla="*/ 19 h 37"/>
                <a:gd name="T78" fmla="*/ 12 w 46"/>
                <a:gd name="T79" fmla="*/ 17 h 37"/>
                <a:gd name="T80" fmla="*/ 13 w 46"/>
                <a:gd name="T81" fmla="*/ 14 h 37"/>
                <a:gd name="T82" fmla="*/ 9 w 46"/>
                <a:gd name="T83" fmla="*/ 12 h 37"/>
                <a:gd name="T84" fmla="*/ 8 w 46"/>
                <a:gd name="T85" fmla="*/ 12 h 37"/>
                <a:gd name="T86" fmla="*/ 4 w 46"/>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37">
                  <a:moveTo>
                    <a:pt x="4" y="18"/>
                  </a:moveTo>
                  <a:cubicBezTo>
                    <a:pt x="4" y="19"/>
                    <a:pt x="4" y="19"/>
                    <a:pt x="4" y="19"/>
                  </a:cubicBezTo>
                  <a:cubicBezTo>
                    <a:pt x="4" y="20"/>
                    <a:pt x="4" y="22"/>
                    <a:pt x="6" y="23"/>
                  </a:cubicBezTo>
                  <a:cubicBezTo>
                    <a:pt x="6" y="23"/>
                    <a:pt x="6" y="23"/>
                    <a:pt x="6" y="23"/>
                  </a:cubicBezTo>
                  <a:cubicBezTo>
                    <a:pt x="5" y="23"/>
                    <a:pt x="5" y="22"/>
                    <a:pt x="4" y="22"/>
                  </a:cubicBezTo>
                  <a:cubicBezTo>
                    <a:pt x="3" y="22"/>
                    <a:pt x="2" y="23"/>
                    <a:pt x="1" y="24"/>
                  </a:cubicBezTo>
                  <a:cubicBezTo>
                    <a:pt x="1" y="25"/>
                    <a:pt x="0" y="26"/>
                    <a:pt x="1" y="28"/>
                  </a:cubicBezTo>
                  <a:cubicBezTo>
                    <a:pt x="1" y="29"/>
                    <a:pt x="2" y="30"/>
                    <a:pt x="3" y="31"/>
                  </a:cubicBezTo>
                  <a:cubicBezTo>
                    <a:pt x="4" y="31"/>
                    <a:pt x="4" y="31"/>
                    <a:pt x="4" y="33"/>
                  </a:cubicBezTo>
                  <a:cubicBezTo>
                    <a:pt x="4" y="35"/>
                    <a:pt x="4" y="35"/>
                    <a:pt x="4" y="35"/>
                  </a:cubicBezTo>
                  <a:cubicBezTo>
                    <a:pt x="5" y="36"/>
                    <a:pt x="5" y="36"/>
                    <a:pt x="5" y="36"/>
                  </a:cubicBezTo>
                  <a:cubicBezTo>
                    <a:pt x="6" y="36"/>
                    <a:pt x="6" y="37"/>
                    <a:pt x="7" y="37"/>
                  </a:cubicBezTo>
                  <a:cubicBezTo>
                    <a:pt x="7" y="37"/>
                    <a:pt x="7" y="37"/>
                    <a:pt x="7" y="37"/>
                  </a:cubicBezTo>
                  <a:cubicBezTo>
                    <a:pt x="8" y="37"/>
                    <a:pt x="9" y="36"/>
                    <a:pt x="9" y="36"/>
                  </a:cubicBezTo>
                  <a:cubicBezTo>
                    <a:pt x="10" y="36"/>
                    <a:pt x="10" y="36"/>
                    <a:pt x="10" y="36"/>
                  </a:cubicBezTo>
                  <a:cubicBezTo>
                    <a:pt x="10" y="36"/>
                    <a:pt x="10" y="36"/>
                    <a:pt x="10" y="36"/>
                  </a:cubicBezTo>
                  <a:cubicBezTo>
                    <a:pt x="12" y="36"/>
                    <a:pt x="13" y="35"/>
                    <a:pt x="14" y="34"/>
                  </a:cubicBezTo>
                  <a:cubicBezTo>
                    <a:pt x="14" y="33"/>
                    <a:pt x="14" y="32"/>
                    <a:pt x="13" y="31"/>
                  </a:cubicBezTo>
                  <a:cubicBezTo>
                    <a:pt x="11" y="29"/>
                    <a:pt x="11" y="27"/>
                    <a:pt x="13" y="24"/>
                  </a:cubicBezTo>
                  <a:cubicBezTo>
                    <a:pt x="13" y="25"/>
                    <a:pt x="13" y="26"/>
                    <a:pt x="13" y="27"/>
                  </a:cubicBezTo>
                  <a:cubicBezTo>
                    <a:pt x="14" y="28"/>
                    <a:pt x="14" y="28"/>
                    <a:pt x="14" y="28"/>
                  </a:cubicBezTo>
                  <a:cubicBezTo>
                    <a:pt x="14" y="28"/>
                    <a:pt x="14" y="28"/>
                    <a:pt x="14" y="28"/>
                  </a:cubicBezTo>
                  <a:cubicBezTo>
                    <a:pt x="14" y="28"/>
                    <a:pt x="14" y="28"/>
                    <a:pt x="14" y="28"/>
                  </a:cubicBezTo>
                  <a:cubicBezTo>
                    <a:pt x="14" y="28"/>
                    <a:pt x="14" y="28"/>
                    <a:pt x="14" y="28"/>
                  </a:cubicBezTo>
                  <a:cubicBezTo>
                    <a:pt x="15" y="28"/>
                    <a:pt x="15" y="28"/>
                    <a:pt x="15" y="28"/>
                  </a:cubicBezTo>
                  <a:cubicBezTo>
                    <a:pt x="16" y="28"/>
                    <a:pt x="16" y="28"/>
                    <a:pt x="16" y="28"/>
                  </a:cubicBezTo>
                  <a:cubicBezTo>
                    <a:pt x="17" y="28"/>
                    <a:pt x="17" y="28"/>
                    <a:pt x="17" y="28"/>
                  </a:cubicBezTo>
                  <a:cubicBezTo>
                    <a:pt x="19" y="26"/>
                    <a:pt x="20" y="24"/>
                    <a:pt x="21" y="22"/>
                  </a:cubicBezTo>
                  <a:cubicBezTo>
                    <a:pt x="23" y="20"/>
                    <a:pt x="23" y="20"/>
                    <a:pt x="23" y="20"/>
                  </a:cubicBezTo>
                  <a:cubicBezTo>
                    <a:pt x="23" y="20"/>
                    <a:pt x="23" y="20"/>
                    <a:pt x="24" y="20"/>
                  </a:cubicBezTo>
                  <a:cubicBezTo>
                    <a:pt x="24" y="20"/>
                    <a:pt x="24" y="20"/>
                    <a:pt x="24" y="20"/>
                  </a:cubicBezTo>
                  <a:cubicBezTo>
                    <a:pt x="24" y="20"/>
                    <a:pt x="24" y="20"/>
                    <a:pt x="24" y="20"/>
                  </a:cubicBezTo>
                  <a:cubicBezTo>
                    <a:pt x="27" y="22"/>
                    <a:pt x="27" y="22"/>
                    <a:pt x="27" y="22"/>
                  </a:cubicBezTo>
                  <a:cubicBezTo>
                    <a:pt x="27" y="22"/>
                    <a:pt x="27" y="22"/>
                    <a:pt x="27" y="22"/>
                  </a:cubicBezTo>
                  <a:cubicBezTo>
                    <a:pt x="28" y="22"/>
                    <a:pt x="28" y="22"/>
                    <a:pt x="28" y="22"/>
                  </a:cubicBezTo>
                  <a:cubicBezTo>
                    <a:pt x="29" y="21"/>
                    <a:pt x="30" y="21"/>
                    <a:pt x="30" y="20"/>
                  </a:cubicBezTo>
                  <a:cubicBezTo>
                    <a:pt x="31" y="21"/>
                    <a:pt x="32" y="21"/>
                    <a:pt x="32" y="21"/>
                  </a:cubicBezTo>
                  <a:cubicBezTo>
                    <a:pt x="33" y="21"/>
                    <a:pt x="33" y="21"/>
                    <a:pt x="33" y="21"/>
                  </a:cubicBezTo>
                  <a:cubicBezTo>
                    <a:pt x="35" y="20"/>
                    <a:pt x="35" y="18"/>
                    <a:pt x="35" y="17"/>
                  </a:cubicBezTo>
                  <a:cubicBezTo>
                    <a:pt x="35" y="17"/>
                    <a:pt x="35" y="17"/>
                    <a:pt x="35" y="17"/>
                  </a:cubicBezTo>
                  <a:cubicBezTo>
                    <a:pt x="35" y="16"/>
                    <a:pt x="35" y="16"/>
                    <a:pt x="35" y="16"/>
                  </a:cubicBezTo>
                  <a:cubicBezTo>
                    <a:pt x="35" y="15"/>
                    <a:pt x="35" y="15"/>
                    <a:pt x="35" y="15"/>
                  </a:cubicBezTo>
                  <a:cubicBezTo>
                    <a:pt x="36" y="15"/>
                    <a:pt x="37" y="14"/>
                    <a:pt x="37" y="13"/>
                  </a:cubicBezTo>
                  <a:cubicBezTo>
                    <a:pt x="37" y="13"/>
                    <a:pt x="37" y="13"/>
                    <a:pt x="37" y="13"/>
                  </a:cubicBezTo>
                  <a:cubicBezTo>
                    <a:pt x="38" y="12"/>
                    <a:pt x="38" y="12"/>
                    <a:pt x="38" y="12"/>
                  </a:cubicBezTo>
                  <a:cubicBezTo>
                    <a:pt x="38" y="12"/>
                    <a:pt x="39" y="12"/>
                    <a:pt x="39" y="12"/>
                  </a:cubicBezTo>
                  <a:cubicBezTo>
                    <a:pt x="40" y="12"/>
                    <a:pt x="41" y="13"/>
                    <a:pt x="42" y="13"/>
                  </a:cubicBezTo>
                  <a:cubicBezTo>
                    <a:pt x="42" y="13"/>
                    <a:pt x="42" y="13"/>
                    <a:pt x="42" y="13"/>
                  </a:cubicBezTo>
                  <a:cubicBezTo>
                    <a:pt x="43" y="13"/>
                    <a:pt x="45" y="13"/>
                    <a:pt x="46" y="10"/>
                  </a:cubicBezTo>
                  <a:cubicBezTo>
                    <a:pt x="46" y="9"/>
                    <a:pt x="46" y="9"/>
                    <a:pt x="46" y="9"/>
                  </a:cubicBezTo>
                  <a:cubicBezTo>
                    <a:pt x="46" y="9"/>
                    <a:pt x="46" y="9"/>
                    <a:pt x="46" y="9"/>
                  </a:cubicBezTo>
                  <a:cubicBezTo>
                    <a:pt x="46" y="8"/>
                    <a:pt x="46" y="8"/>
                    <a:pt x="46" y="8"/>
                  </a:cubicBezTo>
                  <a:cubicBezTo>
                    <a:pt x="46" y="8"/>
                    <a:pt x="45" y="7"/>
                    <a:pt x="45" y="7"/>
                  </a:cubicBezTo>
                  <a:cubicBezTo>
                    <a:pt x="45" y="6"/>
                    <a:pt x="44" y="6"/>
                    <a:pt x="44" y="6"/>
                  </a:cubicBezTo>
                  <a:cubicBezTo>
                    <a:pt x="44" y="5"/>
                    <a:pt x="44" y="5"/>
                    <a:pt x="44" y="5"/>
                  </a:cubicBezTo>
                  <a:cubicBezTo>
                    <a:pt x="45" y="4"/>
                    <a:pt x="45" y="3"/>
                    <a:pt x="43" y="1"/>
                  </a:cubicBezTo>
                  <a:cubicBezTo>
                    <a:pt x="43" y="1"/>
                    <a:pt x="43" y="1"/>
                    <a:pt x="43" y="1"/>
                  </a:cubicBezTo>
                  <a:cubicBezTo>
                    <a:pt x="42" y="1"/>
                    <a:pt x="41" y="0"/>
                    <a:pt x="41" y="0"/>
                  </a:cubicBezTo>
                  <a:cubicBezTo>
                    <a:pt x="40" y="0"/>
                    <a:pt x="39" y="0"/>
                    <a:pt x="39" y="1"/>
                  </a:cubicBezTo>
                  <a:cubicBezTo>
                    <a:pt x="37" y="1"/>
                    <a:pt x="37" y="2"/>
                    <a:pt x="36" y="3"/>
                  </a:cubicBezTo>
                  <a:cubicBezTo>
                    <a:pt x="36" y="3"/>
                    <a:pt x="36" y="3"/>
                    <a:pt x="36" y="3"/>
                  </a:cubicBezTo>
                  <a:cubicBezTo>
                    <a:pt x="36" y="4"/>
                    <a:pt x="35" y="4"/>
                    <a:pt x="34" y="4"/>
                  </a:cubicBezTo>
                  <a:cubicBezTo>
                    <a:pt x="34" y="4"/>
                    <a:pt x="34" y="4"/>
                    <a:pt x="34" y="4"/>
                  </a:cubicBezTo>
                  <a:cubicBezTo>
                    <a:pt x="34" y="3"/>
                    <a:pt x="33" y="3"/>
                    <a:pt x="32" y="2"/>
                  </a:cubicBezTo>
                  <a:cubicBezTo>
                    <a:pt x="31" y="2"/>
                    <a:pt x="30" y="2"/>
                    <a:pt x="29" y="2"/>
                  </a:cubicBezTo>
                  <a:cubicBezTo>
                    <a:pt x="28" y="2"/>
                    <a:pt x="27" y="2"/>
                    <a:pt x="27" y="3"/>
                  </a:cubicBezTo>
                  <a:cubicBezTo>
                    <a:pt x="26" y="3"/>
                    <a:pt x="26" y="3"/>
                    <a:pt x="26" y="3"/>
                  </a:cubicBezTo>
                  <a:cubicBezTo>
                    <a:pt x="26" y="3"/>
                    <a:pt x="26" y="3"/>
                    <a:pt x="25" y="3"/>
                  </a:cubicBezTo>
                  <a:cubicBezTo>
                    <a:pt x="25" y="3"/>
                    <a:pt x="25" y="3"/>
                    <a:pt x="25" y="3"/>
                  </a:cubicBezTo>
                  <a:cubicBezTo>
                    <a:pt x="24" y="3"/>
                    <a:pt x="24" y="3"/>
                    <a:pt x="24" y="3"/>
                  </a:cubicBezTo>
                  <a:cubicBezTo>
                    <a:pt x="23" y="4"/>
                    <a:pt x="22" y="4"/>
                    <a:pt x="21" y="5"/>
                  </a:cubicBezTo>
                  <a:cubicBezTo>
                    <a:pt x="20" y="6"/>
                    <a:pt x="20" y="7"/>
                    <a:pt x="20" y="8"/>
                  </a:cubicBezTo>
                  <a:cubicBezTo>
                    <a:pt x="21" y="11"/>
                    <a:pt x="21" y="11"/>
                    <a:pt x="21" y="11"/>
                  </a:cubicBezTo>
                  <a:cubicBezTo>
                    <a:pt x="21" y="11"/>
                    <a:pt x="21" y="11"/>
                    <a:pt x="21" y="11"/>
                  </a:cubicBezTo>
                  <a:cubicBezTo>
                    <a:pt x="21" y="11"/>
                    <a:pt x="21" y="11"/>
                    <a:pt x="21" y="11"/>
                  </a:cubicBezTo>
                  <a:cubicBezTo>
                    <a:pt x="21" y="11"/>
                    <a:pt x="20" y="12"/>
                    <a:pt x="20" y="12"/>
                  </a:cubicBezTo>
                  <a:cubicBezTo>
                    <a:pt x="20" y="13"/>
                    <a:pt x="19" y="14"/>
                    <a:pt x="18" y="15"/>
                  </a:cubicBezTo>
                  <a:cubicBezTo>
                    <a:pt x="17" y="16"/>
                    <a:pt x="15" y="17"/>
                    <a:pt x="14" y="19"/>
                  </a:cubicBezTo>
                  <a:cubicBezTo>
                    <a:pt x="14" y="19"/>
                    <a:pt x="14" y="19"/>
                    <a:pt x="14" y="19"/>
                  </a:cubicBezTo>
                  <a:cubicBezTo>
                    <a:pt x="14" y="18"/>
                    <a:pt x="13" y="17"/>
                    <a:pt x="12" y="17"/>
                  </a:cubicBezTo>
                  <a:cubicBezTo>
                    <a:pt x="13" y="16"/>
                    <a:pt x="13" y="16"/>
                    <a:pt x="13" y="16"/>
                  </a:cubicBezTo>
                  <a:cubicBezTo>
                    <a:pt x="13" y="15"/>
                    <a:pt x="13" y="14"/>
                    <a:pt x="13" y="14"/>
                  </a:cubicBezTo>
                  <a:cubicBezTo>
                    <a:pt x="12" y="12"/>
                    <a:pt x="11" y="11"/>
                    <a:pt x="10" y="11"/>
                  </a:cubicBezTo>
                  <a:cubicBezTo>
                    <a:pt x="10" y="11"/>
                    <a:pt x="9" y="12"/>
                    <a:pt x="9" y="12"/>
                  </a:cubicBezTo>
                  <a:cubicBezTo>
                    <a:pt x="9" y="12"/>
                    <a:pt x="9" y="12"/>
                    <a:pt x="9" y="12"/>
                  </a:cubicBezTo>
                  <a:cubicBezTo>
                    <a:pt x="9" y="12"/>
                    <a:pt x="8" y="12"/>
                    <a:pt x="8" y="12"/>
                  </a:cubicBezTo>
                  <a:cubicBezTo>
                    <a:pt x="8" y="12"/>
                    <a:pt x="6" y="12"/>
                    <a:pt x="6" y="14"/>
                  </a:cubicBezTo>
                  <a:cubicBezTo>
                    <a:pt x="4" y="15"/>
                    <a:pt x="4" y="17"/>
                    <a:pt x="4" y="1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46" name="Freeform 13">
              <a:extLst>
                <a:ext uri="{FF2B5EF4-FFF2-40B4-BE49-F238E27FC236}">
                  <a16:creationId xmlns:a16="http://schemas.microsoft.com/office/drawing/2014/main" id="{9A0E9EF4-DC29-4E8D-8EBA-FDA8199A99CA}"/>
                </a:ext>
              </a:extLst>
            </p:cNvPr>
            <p:cNvSpPr>
              <a:spLocks/>
            </p:cNvSpPr>
            <p:nvPr/>
          </p:nvSpPr>
          <p:spPr bwMode="auto">
            <a:xfrm>
              <a:off x="3372" y="1144"/>
              <a:ext cx="27" cy="15"/>
            </a:xfrm>
            <a:custGeom>
              <a:avLst/>
              <a:gdLst>
                <a:gd name="T0" fmla="*/ 17 w 20"/>
                <a:gd name="T1" fmla="*/ 2 h 11"/>
                <a:gd name="T2" fmla="*/ 16 w 20"/>
                <a:gd name="T3" fmla="*/ 2 h 11"/>
                <a:gd name="T4" fmla="*/ 14 w 20"/>
                <a:gd name="T5" fmla="*/ 1 h 11"/>
                <a:gd name="T6" fmla="*/ 13 w 20"/>
                <a:gd name="T7" fmla="*/ 1 h 11"/>
                <a:gd name="T8" fmla="*/ 13 w 20"/>
                <a:gd name="T9" fmla="*/ 1 h 11"/>
                <a:gd name="T10" fmla="*/ 10 w 20"/>
                <a:gd name="T11" fmla="*/ 0 h 11"/>
                <a:gd name="T12" fmla="*/ 8 w 20"/>
                <a:gd name="T13" fmla="*/ 1 h 11"/>
                <a:gd name="T14" fmla="*/ 2 w 20"/>
                <a:gd name="T15" fmla="*/ 3 h 11"/>
                <a:gd name="T16" fmla="*/ 1 w 20"/>
                <a:gd name="T17" fmla="*/ 5 h 11"/>
                <a:gd name="T18" fmla="*/ 0 w 20"/>
                <a:gd name="T19" fmla="*/ 6 h 11"/>
                <a:gd name="T20" fmla="*/ 1 w 20"/>
                <a:gd name="T21" fmla="*/ 9 h 11"/>
                <a:gd name="T22" fmla="*/ 1 w 20"/>
                <a:gd name="T23" fmla="*/ 9 h 11"/>
                <a:gd name="T24" fmla="*/ 3 w 20"/>
                <a:gd name="T25" fmla="*/ 10 h 11"/>
                <a:gd name="T26" fmla="*/ 5 w 20"/>
                <a:gd name="T27" fmla="*/ 11 h 11"/>
                <a:gd name="T28" fmla="*/ 7 w 20"/>
                <a:gd name="T29" fmla="*/ 10 h 11"/>
                <a:gd name="T30" fmla="*/ 10 w 20"/>
                <a:gd name="T31" fmla="*/ 9 h 11"/>
                <a:gd name="T32" fmla="*/ 11 w 20"/>
                <a:gd name="T33" fmla="*/ 10 h 11"/>
                <a:gd name="T34" fmla="*/ 14 w 20"/>
                <a:gd name="T35" fmla="*/ 10 h 11"/>
                <a:gd name="T36" fmla="*/ 16 w 20"/>
                <a:gd name="T37" fmla="*/ 10 h 11"/>
                <a:gd name="T38" fmla="*/ 19 w 20"/>
                <a:gd name="T39" fmla="*/ 9 h 11"/>
                <a:gd name="T40" fmla="*/ 18 w 20"/>
                <a:gd name="T41" fmla="*/ 3 h 11"/>
                <a:gd name="T42" fmla="*/ 17 w 20"/>
                <a:gd name="T43" fmla="*/ 4 h 11"/>
                <a:gd name="T44" fmla="*/ 18 w 20"/>
                <a:gd name="T45" fmla="*/ 3 h 11"/>
                <a:gd name="T46" fmla="*/ 17 w 20"/>
                <a:gd name="T47"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 h="11">
                  <a:moveTo>
                    <a:pt x="17" y="2"/>
                  </a:moveTo>
                  <a:cubicBezTo>
                    <a:pt x="16" y="2"/>
                    <a:pt x="16" y="2"/>
                    <a:pt x="16" y="2"/>
                  </a:cubicBezTo>
                  <a:cubicBezTo>
                    <a:pt x="14" y="1"/>
                    <a:pt x="14" y="1"/>
                    <a:pt x="14" y="1"/>
                  </a:cubicBezTo>
                  <a:cubicBezTo>
                    <a:pt x="13" y="1"/>
                    <a:pt x="13" y="1"/>
                    <a:pt x="13" y="1"/>
                  </a:cubicBezTo>
                  <a:cubicBezTo>
                    <a:pt x="13" y="1"/>
                    <a:pt x="13" y="1"/>
                    <a:pt x="13" y="1"/>
                  </a:cubicBezTo>
                  <a:cubicBezTo>
                    <a:pt x="12" y="0"/>
                    <a:pt x="11" y="0"/>
                    <a:pt x="10" y="0"/>
                  </a:cubicBezTo>
                  <a:cubicBezTo>
                    <a:pt x="10" y="0"/>
                    <a:pt x="9" y="0"/>
                    <a:pt x="8" y="1"/>
                  </a:cubicBezTo>
                  <a:cubicBezTo>
                    <a:pt x="6" y="1"/>
                    <a:pt x="4" y="2"/>
                    <a:pt x="2" y="3"/>
                  </a:cubicBezTo>
                  <a:cubicBezTo>
                    <a:pt x="1" y="4"/>
                    <a:pt x="1" y="5"/>
                    <a:pt x="1" y="5"/>
                  </a:cubicBezTo>
                  <a:cubicBezTo>
                    <a:pt x="0" y="6"/>
                    <a:pt x="0" y="6"/>
                    <a:pt x="0" y="6"/>
                  </a:cubicBezTo>
                  <a:cubicBezTo>
                    <a:pt x="0" y="7"/>
                    <a:pt x="0" y="8"/>
                    <a:pt x="1" y="9"/>
                  </a:cubicBezTo>
                  <a:cubicBezTo>
                    <a:pt x="1" y="9"/>
                    <a:pt x="1" y="9"/>
                    <a:pt x="1" y="9"/>
                  </a:cubicBezTo>
                  <a:cubicBezTo>
                    <a:pt x="2" y="10"/>
                    <a:pt x="2" y="10"/>
                    <a:pt x="3" y="10"/>
                  </a:cubicBezTo>
                  <a:cubicBezTo>
                    <a:pt x="4" y="10"/>
                    <a:pt x="4" y="11"/>
                    <a:pt x="5" y="11"/>
                  </a:cubicBezTo>
                  <a:cubicBezTo>
                    <a:pt x="6" y="11"/>
                    <a:pt x="6" y="10"/>
                    <a:pt x="7" y="10"/>
                  </a:cubicBezTo>
                  <a:cubicBezTo>
                    <a:pt x="8" y="10"/>
                    <a:pt x="9" y="9"/>
                    <a:pt x="10" y="9"/>
                  </a:cubicBezTo>
                  <a:cubicBezTo>
                    <a:pt x="11" y="10"/>
                    <a:pt x="11" y="10"/>
                    <a:pt x="11" y="10"/>
                  </a:cubicBezTo>
                  <a:cubicBezTo>
                    <a:pt x="14" y="10"/>
                    <a:pt x="14" y="10"/>
                    <a:pt x="14" y="10"/>
                  </a:cubicBezTo>
                  <a:cubicBezTo>
                    <a:pt x="14" y="10"/>
                    <a:pt x="15" y="10"/>
                    <a:pt x="16" y="10"/>
                  </a:cubicBezTo>
                  <a:cubicBezTo>
                    <a:pt x="17" y="10"/>
                    <a:pt x="18" y="10"/>
                    <a:pt x="19" y="9"/>
                  </a:cubicBezTo>
                  <a:cubicBezTo>
                    <a:pt x="20" y="7"/>
                    <a:pt x="20" y="5"/>
                    <a:pt x="18" y="3"/>
                  </a:cubicBezTo>
                  <a:cubicBezTo>
                    <a:pt x="17" y="4"/>
                    <a:pt x="17" y="4"/>
                    <a:pt x="17" y="4"/>
                  </a:cubicBezTo>
                  <a:cubicBezTo>
                    <a:pt x="18" y="3"/>
                    <a:pt x="18" y="3"/>
                    <a:pt x="18" y="3"/>
                  </a:cubicBezTo>
                  <a:cubicBezTo>
                    <a:pt x="17" y="3"/>
                    <a:pt x="17" y="3"/>
                    <a:pt x="17"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47" name="Freeform 14">
              <a:extLst>
                <a:ext uri="{FF2B5EF4-FFF2-40B4-BE49-F238E27FC236}">
                  <a16:creationId xmlns:a16="http://schemas.microsoft.com/office/drawing/2014/main" id="{EF2CDC29-5949-4893-AF5E-919371A8C742}"/>
                </a:ext>
              </a:extLst>
            </p:cNvPr>
            <p:cNvSpPr>
              <a:spLocks/>
            </p:cNvSpPr>
            <p:nvPr/>
          </p:nvSpPr>
          <p:spPr bwMode="auto">
            <a:xfrm>
              <a:off x="3243" y="1197"/>
              <a:ext cx="13" cy="18"/>
            </a:xfrm>
            <a:custGeom>
              <a:avLst/>
              <a:gdLst>
                <a:gd name="T0" fmla="*/ 2 w 10"/>
                <a:gd name="T1" fmla="*/ 12 h 13"/>
                <a:gd name="T2" fmla="*/ 3 w 10"/>
                <a:gd name="T3" fmla="*/ 12 h 13"/>
                <a:gd name="T4" fmla="*/ 5 w 10"/>
                <a:gd name="T5" fmla="*/ 13 h 13"/>
                <a:gd name="T6" fmla="*/ 8 w 10"/>
                <a:gd name="T7" fmla="*/ 11 h 13"/>
                <a:gd name="T8" fmla="*/ 10 w 10"/>
                <a:gd name="T9" fmla="*/ 8 h 13"/>
                <a:gd name="T10" fmla="*/ 10 w 10"/>
                <a:gd name="T11" fmla="*/ 5 h 13"/>
                <a:gd name="T12" fmla="*/ 10 w 10"/>
                <a:gd name="T13" fmla="*/ 3 h 13"/>
                <a:gd name="T14" fmla="*/ 8 w 10"/>
                <a:gd name="T15" fmla="*/ 0 h 13"/>
                <a:gd name="T16" fmla="*/ 7 w 10"/>
                <a:gd name="T17" fmla="*/ 0 h 13"/>
                <a:gd name="T18" fmla="*/ 5 w 10"/>
                <a:gd name="T19" fmla="*/ 0 h 13"/>
                <a:gd name="T20" fmla="*/ 2 w 10"/>
                <a:gd name="T21" fmla="*/ 3 h 13"/>
                <a:gd name="T22" fmla="*/ 1 w 10"/>
                <a:gd name="T23" fmla="*/ 5 h 13"/>
                <a:gd name="T24" fmla="*/ 1 w 10"/>
                <a:gd name="T25" fmla="*/ 6 h 13"/>
                <a:gd name="T26" fmla="*/ 1 w 10"/>
                <a:gd name="T27" fmla="*/ 7 h 13"/>
                <a:gd name="T28" fmla="*/ 2 w 10"/>
                <a:gd name="T29"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3">
                  <a:moveTo>
                    <a:pt x="2" y="12"/>
                  </a:moveTo>
                  <a:cubicBezTo>
                    <a:pt x="3" y="12"/>
                    <a:pt x="3" y="12"/>
                    <a:pt x="3" y="12"/>
                  </a:cubicBezTo>
                  <a:cubicBezTo>
                    <a:pt x="4" y="12"/>
                    <a:pt x="4" y="13"/>
                    <a:pt x="5" y="13"/>
                  </a:cubicBezTo>
                  <a:cubicBezTo>
                    <a:pt x="6" y="13"/>
                    <a:pt x="7" y="12"/>
                    <a:pt x="8" y="11"/>
                  </a:cubicBezTo>
                  <a:cubicBezTo>
                    <a:pt x="9" y="11"/>
                    <a:pt x="10" y="10"/>
                    <a:pt x="10" y="8"/>
                  </a:cubicBezTo>
                  <a:cubicBezTo>
                    <a:pt x="10" y="5"/>
                    <a:pt x="10" y="5"/>
                    <a:pt x="10" y="5"/>
                  </a:cubicBezTo>
                  <a:cubicBezTo>
                    <a:pt x="10" y="4"/>
                    <a:pt x="10" y="3"/>
                    <a:pt x="10" y="3"/>
                  </a:cubicBezTo>
                  <a:cubicBezTo>
                    <a:pt x="10" y="2"/>
                    <a:pt x="9" y="1"/>
                    <a:pt x="8" y="0"/>
                  </a:cubicBezTo>
                  <a:cubicBezTo>
                    <a:pt x="7" y="0"/>
                    <a:pt x="7" y="0"/>
                    <a:pt x="7" y="0"/>
                  </a:cubicBezTo>
                  <a:cubicBezTo>
                    <a:pt x="5" y="0"/>
                    <a:pt x="5" y="0"/>
                    <a:pt x="5" y="0"/>
                  </a:cubicBezTo>
                  <a:cubicBezTo>
                    <a:pt x="4" y="1"/>
                    <a:pt x="3" y="2"/>
                    <a:pt x="2" y="3"/>
                  </a:cubicBezTo>
                  <a:cubicBezTo>
                    <a:pt x="1" y="3"/>
                    <a:pt x="1" y="4"/>
                    <a:pt x="1" y="5"/>
                  </a:cubicBezTo>
                  <a:cubicBezTo>
                    <a:pt x="1" y="6"/>
                    <a:pt x="1" y="6"/>
                    <a:pt x="1" y="6"/>
                  </a:cubicBezTo>
                  <a:cubicBezTo>
                    <a:pt x="1" y="6"/>
                    <a:pt x="1" y="7"/>
                    <a:pt x="1" y="7"/>
                  </a:cubicBezTo>
                  <a:cubicBezTo>
                    <a:pt x="1" y="8"/>
                    <a:pt x="0" y="10"/>
                    <a:pt x="2" y="1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48" name="Freeform 15">
              <a:extLst>
                <a:ext uri="{FF2B5EF4-FFF2-40B4-BE49-F238E27FC236}">
                  <a16:creationId xmlns:a16="http://schemas.microsoft.com/office/drawing/2014/main" id="{D553565F-D042-4984-9CE5-EE2A45D2AF51}"/>
                </a:ext>
              </a:extLst>
            </p:cNvPr>
            <p:cNvSpPr>
              <a:spLocks/>
            </p:cNvSpPr>
            <p:nvPr/>
          </p:nvSpPr>
          <p:spPr bwMode="auto">
            <a:xfrm>
              <a:off x="3859" y="655"/>
              <a:ext cx="27" cy="27"/>
            </a:xfrm>
            <a:custGeom>
              <a:avLst/>
              <a:gdLst>
                <a:gd name="T0" fmla="*/ 3 w 20"/>
                <a:gd name="T1" fmla="*/ 10 h 20"/>
                <a:gd name="T2" fmla="*/ 2 w 20"/>
                <a:gd name="T3" fmla="*/ 11 h 20"/>
                <a:gd name="T4" fmla="*/ 2 w 20"/>
                <a:gd name="T5" fmla="*/ 12 h 20"/>
                <a:gd name="T6" fmla="*/ 1 w 20"/>
                <a:gd name="T7" fmla="*/ 13 h 20"/>
                <a:gd name="T8" fmla="*/ 0 w 20"/>
                <a:gd name="T9" fmla="*/ 17 h 20"/>
                <a:gd name="T10" fmla="*/ 3 w 20"/>
                <a:gd name="T11" fmla="*/ 19 h 20"/>
                <a:gd name="T12" fmla="*/ 3 w 20"/>
                <a:gd name="T13" fmla="*/ 20 h 20"/>
                <a:gd name="T14" fmla="*/ 6 w 20"/>
                <a:gd name="T15" fmla="*/ 19 h 20"/>
                <a:gd name="T16" fmla="*/ 8 w 20"/>
                <a:gd name="T17" fmla="*/ 19 h 20"/>
                <a:gd name="T18" fmla="*/ 9 w 20"/>
                <a:gd name="T19" fmla="*/ 18 h 20"/>
                <a:gd name="T20" fmla="*/ 9 w 20"/>
                <a:gd name="T21" fmla="*/ 19 h 20"/>
                <a:gd name="T22" fmla="*/ 12 w 20"/>
                <a:gd name="T23" fmla="*/ 20 h 20"/>
                <a:gd name="T24" fmla="*/ 13 w 20"/>
                <a:gd name="T25" fmla="*/ 19 h 20"/>
                <a:gd name="T26" fmla="*/ 14 w 20"/>
                <a:gd name="T27" fmla="*/ 18 h 20"/>
                <a:gd name="T28" fmla="*/ 15 w 20"/>
                <a:gd name="T29" fmla="*/ 19 h 20"/>
                <a:gd name="T30" fmla="*/ 16 w 20"/>
                <a:gd name="T31" fmla="*/ 19 h 20"/>
                <a:gd name="T32" fmla="*/ 19 w 20"/>
                <a:gd name="T33" fmla="*/ 18 h 20"/>
                <a:gd name="T34" fmla="*/ 19 w 20"/>
                <a:gd name="T35" fmla="*/ 16 h 20"/>
                <a:gd name="T36" fmla="*/ 19 w 20"/>
                <a:gd name="T37" fmla="*/ 15 h 20"/>
                <a:gd name="T38" fmla="*/ 19 w 20"/>
                <a:gd name="T39" fmla="*/ 13 h 20"/>
                <a:gd name="T40" fmla="*/ 18 w 20"/>
                <a:gd name="T41" fmla="*/ 10 h 20"/>
                <a:gd name="T42" fmla="*/ 18 w 20"/>
                <a:gd name="T43" fmla="*/ 8 h 20"/>
                <a:gd name="T44" fmla="*/ 18 w 20"/>
                <a:gd name="T45" fmla="*/ 8 h 20"/>
                <a:gd name="T46" fmla="*/ 18 w 20"/>
                <a:gd name="T47" fmla="*/ 8 h 20"/>
                <a:gd name="T48" fmla="*/ 16 w 20"/>
                <a:gd name="T49" fmla="*/ 6 h 20"/>
                <a:gd name="T50" fmla="*/ 16 w 20"/>
                <a:gd name="T51" fmla="*/ 4 h 20"/>
                <a:gd name="T52" fmla="*/ 14 w 20"/>
                <a:gd name="T53" fmla="*/ 3 h 20"/>
                <a:gd name="T54" fmla="*/ 12 w 20"/>
                <a:gd name="T55" fmla="*/ 3 h 20"/>
                <a:gd name="T56" fmla="*/ 12 w 20"/>
                <a:gd name="T57" fmla="*/ 2 h 20"/>
                <a:gd name="T58" fmla="*/ 10 w 20"/>
                <a:gd name="T59" fmla="*/ 0 h 20"/>
                <a:gd name="T60" fmla="*/ 9 w 20"/>
                <a:gd name="T61" fmla="*/ 0 h 20"/>
                <a:gd name="T62" fmla="*/ 8 w 20"/>
                <a:gd name="T63" fmla="*/ 0 h 20"/>
                <a:gd name="T64" fmla="*/ 3 w 20"/>
                <a:gd name="T65" fmla="*/ 3 h 20"/>
                <a:gd name="T66" fmla="*/ 4 w 20"/>
                <a:gd name="T67" fmla="*/ 6 h 20"/>
                <a:gd name="T68" fmla="*/ 6 w 20"/>
                <a:gd name="T69" fmla="*/ 8 h 20"/>
                <a:gd name="T70" fmla="*/ 3 w 20"/>
                <a:gd name="T71"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 h="20">
                  <a:moveTo>
                    <a:pt x="3" y="10"/>
                  </a:moveTo>
                  <a:cubicBezTo>
                    <a:pt x="3" y="10"/>
                    <a:pt x="3" y="11"/>
                    <a:pt x="2" y="11"/>
                  </a:cubicBezTo>
                  <a:cubicBezTo>
                    <a:pt x="2" y="12"/>
                    <a:pt x="2" y="12"/>
                    <a:pt x="2" y="12"/>
                  </a:cubicBezTo>
                  <a:cubicBezTo>
                    <a:pt x="1" y="12"/>
                    <a:pt x="1" y="13"/>
                    <a:pt x="1" y="13"/>
                  </a:cubicBezTo>
                  <a:cubicBezTo>
                    <a:pt x="1" y="14"/>
                    <a:pt x="0" y="15"/>
                    <a:pt x="0" y="17"/>
                  </a:cubicBezTo>
                  <a:cubicBezTo>
                    <a:pt x="0" y="18"/>
                    <a:pt x="1" y="19"/>
                    <a:pt x="3" y="19"/>
                  </a:cubicBezTo>
                  <a:cubicBezTo>
                    <a:pt x="3" y="20"/>
                    <a:pt x="3" y="20"/>
                    <a:pt x="3" y="20"/>
                  </a:cubicBezTo>
                  <a:cubicBezTo>
                    <a:pt x="6" y="19"/>
                    <a:pt x="6" y="19"/>
                    <a:pt x="6" y="19"/>
                  </a:cubicBezTo>
                  <a:cubicBezTo>
                    <a:pt x="8" y="19"/>
                    <a:pt x="8" y="19"/>
                    <a:pt x="8" y="19"/>
                  </a:cubicBezTo>
                  <a:cubicBezTo>
                    <a:pt x="8" y="19"/>
                    <a:pt x="8" y="18"/>
                    <a:pt x="9" y="18"/>
                  </a:cubicBezTo>
                  <a:cubicBezTo>
                    <a:pt x="9" y="18"/>
                    <a:pt x="9" y="19"/>
                    <a:pt x="9" y="19"/>
                  </a:cubicBezTo>
                  <a:cubicBezTo>
                    <a:pt x="12" y="20"/>
                    <a:pt x="12" y="20"/>
                    <a:pt x="12" y="20"/>
                  </a:cubicBezTo>
                  <a:cubicBezTo>
                    <a:pt x="12" y="20"/>
                    <a:pt x="13" y="19"/>
                    <a:pt x="13" y="19"/>
                  </a:cubicBezTo>
                  <a:cubicBezTo>
                    <a:pt x="14" y="19"/>
                    <a:pt x="14" y="18"/>
                    <a:pt x="14" y="18"/>
                  </a:cubicBezTo>
                  <a:cubicBezTo>
                    <a:pt x="14" y="18"/>
                    <a:pt x="15" y="18"/>
                    <a:pt x="15" y="19"/>
                  </a:cubicBezTo>
                  <a:cubicBezTo>
                    <a:pt x="16" y="19"/>
                    <a:pt x="16" y="19"/>
                    <a:pt x="16" y="19"/>
                  </a:cubicBezTo>
                  <a:cubicBezTo>
                    <a:pt x="17" y="19"/>
                    <a:pt x="18" y="19"/>
                    <a:pt x="19" y="18"/>
                  </a:cubicBezTo>
                  <a:cubicBezTo>
                    <a:pt x="19" y="18"/>
                    <a:pt x="20" y="17"/>
                    <a:pt x="19" y="16"/>
                  </a:cubicBezTo>
                  <a:cubicBezTo>
                    <a:pt x="19" y="15"/>
                    <a:pt x="19" y="15"/>
                    <a:pt x="19" y="15"/>
                  </a:cubicBezTo>
                  <a:cubicBezTo>
                    <a:pt x="19" y="13"/>
                    <a:pt x="19" y="13"/>
                    <a:pt x="19" y="13"/>
                  </a:cubicBezTo>
                  <a:cubicBezTo>
                    <a:pt x="18" y="12"/>
                    <a:pt x="18" y="12"/>
                    <a:pt x="18" y="10"/>
                  </a:cubicBezTo>
                  <a:cubicBezTo>
                    <a:pt x="18" y="9"/>
                    <a:pt x="18" y="9"/>
                    <a:pt x="18" y="8"/>
                  </a:cubicBezTo>
                  <a:cubicBezTo>
                    <a:pt x="18" y="8"/>
                    <a:pt x="18" y="8"/>
                    <a:pt x="18" y="8"/>
                  </a:cubicBezTo>
                  <a:cubicBezTo>
                    <a:pt x="18" y="8"/>
                    <a:pt x="18" y="8"/>
                    <a:pt x="18" y="8"/>
                  </a:cubicBezTo>
                  <a:cubicBezTo>
                    <a:pt x="18" y="7"/>
                    <a:pt x="17" y="6"/>
                    <a:pt x="16" y="6"/>
                  </a:cubicBezTo>
                  <a:cubicBezTo>
                    <a:pt x="16" y="5"/>
                    <a:pt x="16" y="5"/>
                    <a:pt x="16" y="4"/>
                  </a:cubicBezTo>
                  <a:cubicBezTo>
                    <a:pt x="14" y="3"/>
                    <a:pt x="14" y="3"/>
                    <a:pt x="14" y="3"/>
                  </a:cubicBezTo>
                  <a:cubicBezTo>
                    <a:pt x="12" y="3"/>
                    <a:pt x="12" y="3"/>
                    <a:pt x="12" y="3"/>
                  </a:cubicBezTo>
                  <a:cubicBezTo>
                    <a:pt x="12" y="3"/>
                    <a:pt x="12" y="3"/>
                    <a:pt x="12" y="2"/>
                  </a:cubicBezTo>
                  <a:cubicBezTo>
                    <a:pt x="12" y="2"/>
                    <a:pt x="11" y="1"/>
                    <a:pt x="10" y="0"/>
                  </a:cubicBezTo>
                  <a:cubicBezTo>
                    <a:pt x="9" y="0"/>
                    <a:pt x="9" y="0"/>
                    <a:pt x="9" y="0"/>
                  </a:cubicBezTo>
                  <a:cubicBezTo>
                    <a:pt x="9" y="0"/>
                    <a:pt x="9" y="0"/>
                    <a:pt x="8" y="0"/>
                  </a:cubicBezTo>
                  <a:cubicBezTo>
                    <a:pt x="6" y="0"/>
                    <a:pt x="4" y="1"/>
                    <a:pt x="3" y="3"/>
                  </a:cubicBezTo>
                  <a:cubicBezTo>
                    <a:pt x="4" y="6"/>
                    <a:pt x="4" y="6"/>
                    <a:pt x="4" y="6"/>
                  </a:cubicBezTo>
                  <a:cubicBezTo>
                    <a:pt x="5" y="6"/>
                    <a:pt x="5" y="7"/>
                    <a:pt x="6" y="8"/>
                  </a:cubicBezTo>
                  <a:cubicBezTo>
                    <a:pt x="4" y="8"/>
                    <a:pt x="4" y="9"/>
                    <a:pt x="3"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49" name="Freeform 16">
              <a:extLst>
                <a:ext uri="{FF2B5EF4-FFF2-40B4-BE49-F238E27FC236}">
                  <a16:creationId xmlns:a16="http://schemas.microsoft.com/office/drawing/2014/main" id="{DEA1F17B-7814-45CC-9C95-80498122C0B4}"/>
                </a:ext>
              </a:extLst>
            </p:cNvPr>
            <p:cNvSpPr>
              <a:spLocks/>
            </p:cNvSpPr>
            <p:nvPr/>
          </p:nvSpPr>
          <p:spPr bwMode="auto">
            <a:xfrm>
              <a:off x="3422" y="1173"/>
              <a:ext cx="20" cy="24"/>
            </a:xfrm>
            <a:custGeom>
              <a:avLst/>
              <a:gdLst>
                <a:gd name="T0" fmla="*/ 2 w 15"/>
                <a:gd name="T1" fmla="*/ 13 h 18"/>
                <a:gd name="T2" fmla="*/ 4 w 15"/>
                <a:gd name="T3" fmla="*/ 16 h 18"/>
                <a:gd name="T4" fmla="*/ 5 w 15"/>
                <a:gd name="T5" fmla="*/ 16 h 18"/>
                <a:gd name="T6" fmla="*/ 5 w 15"/>
                <a:gd name="T7" fmla="*/ 16 h 18"/>
                <a:gd name="T8" fmla="*/ 9 w 15"/>
                <a:gd name="T9" fmla="*/ 18 h 18"/>
                <a:gd name="T10" fmla="*/ 9 w 15"/>
                <a:gd name="T11" fmla="*/ 18 h 18"/>
                <a:gd name="T12" fmla="*/ 10 w 15"/>
                <a:gd name="T13" fmla="*/ 18 h 18"/>
                <a:gd name="T14" fmla="*/ 11 w 15"/>
                <a:gd name="T15" fmla="*/ 18 h 18"/>
                <a:gd name="T16" fmla="*/ 14 w 15"/>
                <a:gd name="T17" fmla="*/ 14 h 18"/>
                <a:gd name="T18" fmla="*/ 15 w 15"/>
                <a:gd name="T19" fmla="*/ 7 h 18"/>
                <a:gd name="T20" fmla="*/ 15 w 15"/>
                <a:gd name="T21" fmla="*/ 4 h 18"/>
                <a:gd name="T22" fmla="*/ 11 w 15"/>
                <a:gd name="T23" fmla="*/ 0 h 18"/>
                <a:gd name="T24" fmla="*/ 8 w 15"/>
                <a:gd name="T25" fmla="*/ 0 h 18"/>
                <a:gd name="T26" fmla="*/ 8 w 15"/>
                <a:gd name="T27" fmla="*/ 1 h 18"/>
                <a:gd name="T28" fmla="*/ 6 w 15"/>
                <a:gd name="T29" fmla="*/ 2 h 18"/>
                <a:gd name="T30" fmla="*/ 5 w 15"/>
                <a:gd name="T31" fmla="*/ 4 h 18"/>
                <a:gd name="T32" fmla="*/ 2 w 15"/>
                <a:gd name="T33"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 h="18">
                  <a:moveTo>
                    <a:pt x="2" y="13"/>
                  </a:moveTo>
                  <a:cubicBezTo>
                    <a:pt x="2" y="15"/>
                    <a:pt x="4" y="15"/>
                    <a:pt x="4" y="16"/>
                  </a:cubicBezTo>
                  <a:cubicBezTo>
                    <a:pt x="4" y="16"/>
                    <a:pt x="5" y="16"/>
                    <a:pt x="5" y="16"/>
                  </a:cubicBezTo>
                  <a:cubicBezTo>
                    <a:pt x="5" y="16"/>
                    <a:pt x="5" y="16"/>
                    <a:pt x="5" y="16"/>
                  </a:cubicBezTo>
                  <a:cubicBezTo>
                    <a:pt x="6" y="17"/>
                    <a:pt x="8" y="18"/>
                    <a:pt x="9" y="18"/>
                  </a:cubicBezTo>
                  <a:cubicBezTo>
                    <a:pt x="9" y="18"/>
                    <a:pt x="9" y="18"/>
                    <a:pt x="9" y="18"/>
                  </a:cubicBezTo>
                  <a:cubicBezTo>
                    <a:pt x="10" y="18"/>
                    <a:pt x="10" y="18"/>
                    <a:pt x="10" y="18"/>
                  </a:cubicBezTo>
                  <a:cubicBezTo>
                    <a:pt x="11" y="18"/>
                    <a:pt x="11" y="18"/>
                    <a:pt x="11" y="18"/>
                  </a:cubicBezTo>
                  <a:cubicBezTo>
                    <a:pt x="13" y="17"/>
                    <a:pt x="14" y="16"/>
                    <a:pt x="14" y="14"/>
                  </a:cubicBezTo>
                  <a:cubicBezTo>
                    <a:pt x="15" y="12"/>
                    <a:pt x="15" y="9"/>
                    <a:pt x="15" y="7"/>
                  </a:cubicBezTo>
                  <a:cubicBezTo>
                    <a:pt x="15" y="6"/>
                    <a:pt x="15" y="5"/>
                    <a:pt x="15" y="4"/>
                  </a:cubicBezTo>
                  <a:cubicBezTo>
                    <a:pt x="14" y="0"/>
                    <a:pt x="11" y="0"/>
                    <a:pt x="11" y="0"/>
                  </a:cubicBezTo>
                  <a:cubicBezTo>
                    <a:pt x="10" y="0"/>
                    <a:pt x="9" y="0"/>
                    <a:pt x="8" y="0"/>
                  </a:cubicBezTo>
                  <a:cubicBezTo>
                    <a:pt x="8" y="1"/>
                    <a:pt x="8" y="1"/>
                    <a:pt x="8" y="1"/>
                  </a:cubicBezTo>
                  <a:cubicBezTo>
                    <a:pt x="6" y="2"/>
                    <a:pt x="6" y="2"/>
                    <a:pt x="6" y="2"/>
                  </a:cubicBezTo>
                  <a:cubicBezTo>
                    <a:pt x="6" y="3"/>
                    <a:pt x="5" y="4"/>
                    <a:pt x="5" y="4"/>
                  </a:cubicBezTo>
                  <a:cubicBezTo>
                    <a:pt x="0" y="6"/>
                    <a:pt x="1" y="11"/>
                    <a:pt x="2" y="13"/>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50" name="Freeform 17">
              <a:extLst>
                <a:ext uri="{FF2B5EF4-FFF2-40B4-BE49-F238E27FC236}">
                  <a16:creationId xmlns:a16="http://schemas.microsoft.com/office/drawing/2014/main" id="{9AE97F1F-DA64-4D11-AB6A-EEF77E97E529}"/>
                </a:ext>
              </a:extLst>
            </p:cNvPr>
            <p:cNvSpPr>
              <a:spLocks/>
            </p:cNvSpPr>
            <p:nvPr/>
          </p:nvSpPr>
          <p:spPr bwMode="auto">
            <a:xfrm>
              <a:off x="3392" y="1147"/>
              <a:ext cx="35" cy="36"/>
            </a:xfrm>
            <a:custGeom>
              <a:avLst/>
              <a:gdLst>
                <a:gd name="T0" fmla="*/ 24 w 26"/>
                <a:gd name="T1" fmla="*/ 6 h 27"/>
                <a:gd name="T2" fmla="*/ 23 w 26"/>
                <a:gd name="T3" fmla="*/ 5 h 27"/>
                <a:gd name="T4" fmla="*/ 23 w 26"/>
                <a:gd name="T5" fmla="*/ 4 h 27"/>
                <a:gd name="T6" fmla="*/ 14 w 26"/>
                <a:gd name="T7" fmla="*/ 0 h 27"/>
                <a:gd name="T8" fmla="*/ 14 w 26"/>
                <a:gd name="T9" fmla="*/ 0 h 27"/>
                <a:gd name="T10" fmla="*/ 12 w 26"/>
                <a:gd name="T11" fmla="*/ 1 h 27"/>
                <a:gd name="T12" fmla="*/ 11 w 26"/>
                <a:gd name="T13" fmla="*/ 2 h 27"/>
                <a:gd name="T14" fmla="*/ 10 w 26"/>
                <a:gd name="T15" fmla="*/ 2 h 27"/>
                <a:gd name="T16" fmla="*/ 6 w 26"/>
                <a:gd name="T17" fmla="*/ 5 h 27"/>
                <a:gd name="T18" fmla="*/ 4 w 26"/>
                <a:gd name="T19" fmla="*/ 7 h 27"/>
                <a:gd name="T20" fmla="*/ 3 w 26"/>
                <a:gd name="T21" fmla="*/ 8 h 27"/>
                <a:gd name="T22" fmla="*/ 1 w 26"/>
                <a:gd name="T23" fmla="*/ 11 h 27"/>
                <a:gd name="T24" fmla="*/ 4 w 26"/>
                <a:gd name="T25" fmla="*/ 16 h 27"/>
                <a:gd name="T26" fmla="*/ 4 w 26"/>
                <a:gd name="T27" fmla="*/ 16 h 27"/>
                <a:gd name="T28" fmla="*/ 4 w 26"/>
                <a:gd name="T29" fmla="*/ 16 h 27"/>
                <a:gd name="T30" fmla="*/ 5 w 26"/>
                <a:gd name="T31" fmla="*/ 18 h 27"/>
                <a:gd name="T32" fmla="*/ 8 w 26"/>
                <a:gd name="T33" fmla="*/ 21 h 27"/>
                <a:gd name="T34" fmla="*/ 8 w 26"/>
                <a:gd name="T35" fmla="*/ 22 h 27"/>
                <a:gd name="T36" fmla="*/ 8 w 26"/>
                <a:gd name="T37" fmla="*/ 23 h 27"/>
                <a:gd name="T38" fmla="*/ 10 w 26"/>
                <a:gd name="T39" fmla="*/ 24 h 27"/>
                <a:gd name="T40" fmla="*/ 10 w 26"/>
                <a:gd name="T41" fmla="*/ 25 h 27"/>
                <a:gd name="T42" fmla="*/ 12 w 26"/>
                <a:gd name="T43" fmla="*/ 26 h 27"/>
                <a:gd name="T44" fmla="*/ 15 w 26"/>
                <a:gd name="T45" fmla="*/ 27 h 27"/>
                <a:gd name="T46" fmla="*/ 15 w 26"/>
                <a:gd name="T47" fmla="*/ 27 h 27"/>
                <a:gd name="T48" fmla="*/ 17 w 26"/>
                <a:gd name="T49" fmla="*/ 27 h 27"/>
                <a:gd name="T50" fmla="*/ 20 w 26"/>
                <a:gd name="T51" fmla="*/ 25 h 27"/>
                <a:gd name="T52" fmla="*/ 21 w 26"/>
                <a:gd name="T53" fmla="*/ 24 h 27"/>
                <a:gd name="T54" fmla="*/ 23 w 26"/>
                <a:gd name="T55" fmla="*/ 22 h 27"/>
                <a:gd name="T56" fmla="*/ 25 w 26"/>
                <a:gd name="T57" fmla="*/ 17 h 27"/>
                <a:gd name="T58" fmla="*/ 25 w 26"/>
                <a:gd name="T59" fmla="*/ 15 h 27"/>
                <a:gd name="T60" fmla="*/ 24 w 26"/>
                <a:gd name="T61" fmla="*/ 15 h 27"/>
                <a:gd name="T62" fmla="*/ 24 w 26"/>
                <a:gd name="T63" fmla="*/ 10 h 27"/>
                <a:gd name="T64" fmla="*/ 24 w 26"/>
                <a:gd name="T65"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27">
                  <a:moveTo>
                    <a:pt x="24" y="6"/>
                  </a:moveTo>
                  <a:cubicBezTo>
                    <a:pt x="24" y="6"/>
                    <a:pt x="24" y="5"/>
                    <a:pt x="23" y="5"/>
                  </a:cubicBezTo>
                  <a:cubicBezTo>
                    <a:pt x="23" y="4"/>
                    <a:pt x="23" y="4"/>
                    <a:pt x="23" y="4"/>
                  </a:cubicBezTo>
                  <a:cubicBezTo>
                    <a:pt x="21" y="3"/>
                    <a:pt x="18" y="1"/>
                    <a:pt x="14" y="0"/>
                  </a:cubicBezTo>
                  <a:cubicBezTo>
                    <a:pt x="14" y="0"/>
                    <a:pt x="14" y="0"/>
                    <a:pt x="14" y="0"/>
                  </a:cubicBezTo>
                  <a:cubicBezTo>
                    <a:pt x="13" y="0"/>
                    <a:pt x="13" y="1"/>
                    <a:pt x="12" y="1"/>
                  </a:cubicBezTo>
                  <a:cubicBezTo>
                    <a:pt x="12" y="1"/>
                    <a:pt x="11" y="2"/>
                    <a:pt x="11" y="2"/>
                  </a:cubicBezTo>
                  <a:cubicBezTo>
                    <a:pt x="11" y="2"/>
                    <a:pt x="10" y="2"/>
                    <a:pt x="10" y="2"/>
                  </a:cubicBezTo>
                  <a:cubicBezTo>
                    <a:pt x="9" y="2"/>
                    <a:pt x="7" y="2"/>
                    <a:pt x="6" y="5"/>
                  </a:cubicBezTo>
                  <a:cubicBezTo>
                    <a:pt x="4" y="7"/>
                    <a:pt x="4" y="7"/>
                    <a:pt x="4" y="7"/>
                  </a:cubicBezTo>
                  <a:cubicBezTo>
                    <a:pt x="4" y="7"/>
                    <a:pt x="3" y="8"/>
                    <a:pt x="3" y="8"/>
                  </a:cubicBezTo>
                  <a:cubicBezTo>
                    <a:pt x="2" y="8"/>
                    <a:pt x="0" y="9"/>
                    <a:pt x="1" y="11"/>
                  </a:cubicBezTo>
                  <a:cubicBezTo>
                    <a:pt x="1" y="14"/>
                    <a:pt x="2" y="15"/>
                    <a:pt x="4" y="16"/>
                  </a:cubicBezTo>
                  <a:cubicBezTo>
                    <a:pt x="4" y="16"/>
                    <a:pt x="4" y="16"/>
                    <a:pt x="4" y="16"/>
                  </a:cubicBezTo>
                  <a:cubicBezTo>
                    <a:pt x="4" y="16"/>
                    <a:pt x="4" y="16"/>
                    <a:pt x="4" y="16"/>
                  </a:cubicBezTo>
                  <a:cubicBezTo>
                    <a:pt x="4" y="17"/>
                    <a:pt x="4" y="18"/>
                    <a:pt x="5" y="18"/>
                  </a:cubicBezTo>
                  <a:cubicBezTo>
                    <a:pt x="5" y="19"/>
                    <a:pt x="7" y="20"/>
                    <a:pt x="8" y="21"/>
                  </a:cubicBezTo>
                  <a:cubicBezTo>
                    <a:pt x="8" y="21"/>
                    <a:pt x="8" y="21"/>
                    <a:pt x="8" y="22"/>
                  </a:cubicBezTo>
                  <a:cubicBezTo>
                    <a:pt x="8" y="22"/>
                    <a:pt x="8" y="22"/>
                    <a:pt x="8" y="23"/>
                  </a:cubicBezTo>
                  <a:cubicBezTo>
                    <a:pt x="9" y="23"/>
                    <a:pt x="9" y="24"/>
                    <a:pt x="10" y="24"/>
                  </a:cubicBezTo>
                  <a:cubicBezTo>
                    <a:pt x="10" y="24"/>
                    <a:pt x="10" y="25"/>
                    <a:pt x="10" y="25"/>
                  </a:cubicBezTo>
                  <a:cubicBezTo>
                    <a:pt x="11" y="25"/>
                    <a:pt x="11" y="26"/>
                    <a:pt x="12" y="26"/>
                  </a:cubicBezTo>
                  <a:cubicBezTo>
                    <a:pt x="13" y="27"/>
                    <a:pt x="14" y="27"/>
                    <a:pt x="15" y="27"/>
                  </a:cubicBezTo>
                  <a:cubicBezTo>
                    <a:pt x="15" y="27"/>
                    <a:pt x="15" y="27"/>
                    <a:pt x="15" y="27"/>
                  </a:cubicBezTo>
                  <a:cubicBezTo>
                    <a:pt x="16" y="27"/>
                    <a:pt x="16" y="27"/>
                    <a:pt x="17" y="27"/>
                  </a:cubicBezTo>
                  <a:cubicBezTo>
                    <a:pt x="18" y="26"/>
                    <a:pt x="19" y="25"/>
                    <a:pt x="20" y="25"/>
                  </a:cubicBezTo>
                  <a:cubicBezTo>
                    <a:pt x="21" y="24"/>
                    <a:pt x="21" y="24"/>
                    <a:pt x="21" y="24"/>
                  </a:cubicBezTo>
                  <a:cubicBezTo>
                    <a:pt x="22" y="23"/>
                    <a:pt x="22" y="23"/>
                    <a:pt x="23" y="22"/>
                  </a:cubicBezTo>
                  <a:cubicBezTo>
                    <a:pt x="24" y="21"/>
                    <a:pt x="25" y="19"/>
                    <a:pt x="25" y="17"/>
                  </a:cubicBezTo>
                  <a:cubicBezTo>
                    <a:pt x="25" y="16"/>
                    <a:pt x="25" y="16"/>
                    <a:pt x="25" y="15"/>
                  </a:cubicBezTo>
                  <a:cubicBezTo>
                    <a:pt x="24" y="15"/>
                    <a:pt x="24" y="15"/>
                    <a:pt x="24" y="15"/>
                  </a:cubicBezTo>
                  <a:cubicBezTo>
                    <a:pt x="26" y="13"/>
                    <a:pt x="25" y="11"/>
                    <a:pt x="24" y="10"/>
                  </a:cubicBezTo>
                  <a:cubicBezTo>
                    <a:pt x="26" y="8"/>
                    <a:pt x="24" y="7"/>
                    <a:pt x="24"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51" name="Freeform 18">
              <a:extLst>
                <a:ext uri="{FF2B5EF4-FFF2-40B4-BE49-F238E27FC236}">
                  <a16:creationId xmlns:a16="http://schemas.microsoft.com/office/drawing/2014/main" id="{73DB9002-723E-462F-8D59-1C60E1658F21}"/>
                </a:ext>
              </a:extLst>
            </p:cNvPr>
            <p:cNvSpPr>
              <a:spLocks/>
            </p:cNvSpPr>
            <p:nvPr/>
          </p:nvSpPr>
          <p:spPr bwMode="auto">
            <a:xfrm>
              <a:off x="3192" y="1548"/>
              <a:ext cx="338" cy="281"/>
            </a:xfrm>
            <a:custGeom>
              <a:avLst/>
              <a:gdLst>
                <a:gd name="T0" fmla="*/ 245 w 253"/>
                <a:gd name="T1" fmla="*/ 110 h 210"/>
                <a:gd name="T2" fmla="*/ 227 w 253"/>
                <a:gd name="T3" fmla="*/ 93 h 210"/>
                <a:gd name="T4" fmla="*/ 219 w 253"/>
                <a:gd name="T5" fmla="*/ 93 h 210"/>
                <a:gd name="T6" fmla="*/ 218 w 253"/>
                <a:gd name="T7" fmla="*/ 91 h 210"/>
                <a:gd name="T8" fmla="*/ 221 w 253"/>
                <a:gd name="T9" fmla="*/ 65 h 210"/>
                <a:gd name="T10" fmla="*/ 213 w 253"/>
                <a:gd name="T11" fmla="*/ 62 h 210"/>
                <a:gd name="T12" fmla="*/ 207 w 253"/>
                <a:gd name="T13" fmla="*/ 53 h 210"/>
                <a:gd name="T14" fmla="*/ 200 w 253"/>
                <a:gd name="T15" fmla="*/ 45 h 210"/>
                <a:gd name="T16" fmla="*/ 201 w 253"/>
                <a:gd name="T17" fmla="*/ 34 h 210"/>
                <a:gd name="T18" fmla="*/ 194 w 253"/>
                <a:gd name="T19" fmla="*/ 29 h 210"/>
                <a:gd name="T20" fmla="*/ 186 w 253"/>
                <a:gd name="T21" fmla="*/ 7 h 210"/>
                <a:gd name="T22" fmla="*/ 175 w 253"/>
                <a:gd name="T23" fmla="*/ 7 h 210"/>
                <a:gd name="T24" fmla="*/ 157 w 253"/>
                <a:gd name="T25" fmla="*/ 2 h 210"/>
                <a:gd name="T26" fmla="*/ 144 w 253"/>
                <a:gd name="T27" fmla="*/ 4 h 210"/>
                <a:gd name="T28" fmla="*/ 136 w 253"/>
                <a:gd name="T29" fmla="*/ 7 h 210"/>
                <a:gd name="T30" fmla="*/ 123 w 253"/>
                <a:gd name="T31" fmla="*/ 13 h 210"/>
                <a:gd name="T32" fmla="*/ 117 w 253"/>
                <a:gd name="T33" fmla="*/ 13 h 210"/>
                <a:gd name="T34" fmla="*/ 111 w 253"/>
                <a:gd name="T35" fmla="*/ 12 h 210"/>
                <a:gd name="T36" fmla="*/ 65 w 253"/>
                <a:gd name="T37" fmla="*/ 61 h 210"/>
                <a:gd name="T38" fmla="*/ 27 w 253"/>
                <a:gd name="T39" fmla="*/ 87 h 210"/>
                <a:gd name="T40" fmla="*/ 39 w 253"/>
                <a:gd name="T41" fmla="*/ 106 h 210"/>
                <a:gd name="T42" fmla="*/ 8 w 253"/>
                <a:gd name="T43" fmla="*/ 148 h 210"/>
                <a:gd name="T44" fmla="*/ 44 w 253"/>
                <a:gd name="T45" fmla="*/ 169 h 210"/>
                <a:gd name="T46" fmla="*/ 92 w 253"/>
                <a:gd name="T47" fmla="*/ 167 h 210"/>
                <a:gd name="T48" fmla="*/ 118 w 253"/>
                <a:gd name="T49" fmla="*/ 154 h 210"/>
                <a:gd name="T50" fmla="*/ 138 w 253"/>
                <a:gd name="T51" fmla="*/ 180 h 210"/>
                <a:gd name="T52" fmla="*/ 163 w 253"/>
                <a:gd name="T53" fmla="*/ 195 h 210"/>
                <a:gd name="T54" fmla="*/ 166 w 253"/>
                <a:gd name="T55" fmla="*/ 205 h 210"/>
                <a:gd name="T56" fmla="*/ 180 w 253"/>
                <a:gd name="T57" fmla="*/ 210 h 210"/>
                <a:gd name="T58" fmla="*/ 189 w 253"/>
                <a:gd name="T59" fmla="*/ 202 h 210"/>
                <a:gd name="T60" fmla="*/ 196 w 253"/>
                <a:gd name="T61" fmla="*/ 198 h 210"/>
                <a:gd name="T62" fmla="*/ 201 w 253"/>
                <a:gd name="T63" fmla="*/ 195 h 210"/>
                <a:gd name="T64" fmla="*/ 208 w 253"/>
                <a:gd name="T65" fmla="*/ 184 h 210"/>
                <a:gd name="T66" fmla="*/ 209 w 253"/>
                <a:gd name="T67" fmla="*/ 174 h 210"/>
                <a:gd name="T68" fmla="*/ 213 w 253"/>
                <a:gd name="T69" fmla="*/ 167 h 210"/>
                <a:gd name="T70" fmla="*/ 219 w 253"/>
                <a:gd name="T71" fmla="*/ 167 h 210"/>
                <a:gd name="T72" fmla="*/ 222 w 253"/>
                <a:gd name="T73" fmla="*/ 167 h 210"/>
                <a:gd name="T74" fmla="*/ 230 w 253"/>
                <a:gd name="T75" fmla="*/ 168 h 210"/>
                <a:gd name="T76" fmla="*/ 231 w 253"/>
                <a:gd name="T77" fmla="*/ 166 h 210"/>
                <a:gd name="T78" fmla="*/ 233 w 253"/>
                <a:gd name="T79" fmla="*/ 165 h 210"/>
                <a:gd name="T80" fmla="*/ 235 w 253"/>
                <a:gd name="T81" fmla="*/ 163 h 210"/>
                <a:gd name="T82" fmla="*/ 239 w 253"/>
                <a:gd name="T83" fmla="*/ 158 h 210"/>
                <a:gd name="T84" fmla="*/ 241 w 253"/>
                <a:gd name="T85" fmla="*/ 153 h 210"/>
                <a:gd name="T86" fmla="*/ 244 w 253"/>
                <a:gd name="T87" fmla="*/ 151 h 210"/>
                <a:gd name="T88" fmla="*/ 246 w 253"/>
                <a:gd name="T89" fmla="*/ 144 h 210"/>
                <a:gd name="T90" fmla="*/ 248 w 253"/>
                <a:gd name="T91" fmla="*/ 139 h 210"/>
                <a:gd name="T92" fmla="*/ 248 w 253"/>
                <a:gd name="T93" fmla="*/ 12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3" h="210">
                  <a:moveTo>
                    <a:pt x="248" y="122"/>
                  </a:moveTo>
                  <a:cubicBezTo>
                    <a:pt x="247" y="120"/>
                    <a:pt x="246" y="118"/>
                    <a:pt x="247" y="116"/>
                  </a:cubicBezTo>
                  <a:cubicBezTo>
                    <a:pt x="247" y="114"/>
                    <a:pt x="246" y="112"/>
                    <a:pt x="245" y="110"/>
                  </a:cubicBezTo>
                  <a:cubicBezTo>
                    <a:pt x="243" y="108"/>
                    <a:pt x="242" y="105"/>
                    <a:pt x="242" y="102"/>
                  </a:cubicBezTo>
                  <a:cubicBezTo>
                    <a:pt x="241" y="97"/>
                    <a:pt x="236" y="93"/>
                    <a:pt x="231" y="93"/>
                  </a:cubicBezTo>
                  <a:cubicBezTo>
                    <a:pt x="230" y="93"/>
                    <a:pt x="228" y="93"/>
                    <a:pt x="227" y="93"/>
                  </a:cubicBezTo>
                  <a:cubicBezTo>
                    <a:pt x="226" y="94"/>
                    <a:pt x="225" y="94"/>
                    <a:pt x="224" y="94"/>
                  </a:cubicBezTo>
                  <a:cubicBezTo>
                    <a:pt x="223" y="94"/>
                    <a:pt x="223" y="94"/>
                    <a:pt x="223" y="94"/>
                  </a:cubicBezTo>
                  <a:cubicBezTo>
                    <a:pt x="221" y="93"/>
                    <a:pt x="220" y="93"/>
                    <a:pt x="219" y="93"/>
                  </a:cubicBezTo>
                  <a:cubicBezTo>
                    <a:pt x="217" y="93"/>
                    <a:pt x="215" y="94"/>
                    <a:pt x="213" y="95"/>
                  </a:cubicBezTo>
                  <a:cubicBezTo>
                    <a:pt x="211" y="97"/>
                    <a:pt x="209" y="98"/>
                    <a:pt x="208" y="99"/>
                  </a:cubicBezTo>
                  <a:cubicBezTo>
                    <a:pt x="210" y="95"/>
                    <a:pt x="214" y="92"/>
                    <a:pt x="218" y="91"/>
                  </a:cubicBezTo>
                  <a:cubicBezTo>
                    <a:pt x="222" y="90"/>
                    <a:pt x="224" y="87"/>
                    <a:pt x="226" y="84"/>
                  </a:cubicBezTo>
                  <a:cubicBezTo>
                    <a:pt x="228" y="80"/>
                    <a:pt x="228" y="76"/>
                    <a:pt x="226" y="71"/>
                  </a:cubicBezTo>
                  <a:cubicBezTo>
                    <a:pt x="225" y="69"/>
                    <a:pt x="224" y="66"/>
                    <a:pt x="221" y="65"/>
                  </a:cubicBezTo>
                  <a:cubicBezTo>
                    <a:pt x="219" y="64"/>
                    <a:pt x="218" y="64"/>
                    <a:pt x="217" y="64"/>
                  </a:cubicBezTo>
                  <a:cubicBezTo>
                    <a:pt x="216" y="64"/>
                    <a:pt x="216" y="64"/>
                    <a:pt x="215" y="64"/>
                  </a:cubicBezTo>
                  <a:cubicBezTo>
                    <a:pt x="215" y="63"/>
                    <a:pt x="214" y="63"/>
                    <a:pt x="213" y="62"/>
                  </a:cubicBezTo>
                  <a:cubicBezTo>
                    <a:pt x="213" y="62"/>
                    <a:pt x="213" y="62"/>
                    <a:pt x="213" y="62"/>
                  </a:cubicBezTo>
                  <a:cubicBezTo>
                    <a:pt x="213" y="61"/>
                    <a:pt x="213" y="59"/>
                    <a:pt x="211" y="58"/>
                  </a:cubicBezTo>
                  <a:cubicBezTo>
                    <a:pt x="209" y="57"/>
                    <a:pt x="208" y="55"/>
                    <a:pt x="207" y="53"/>
                  </a:cubicBezTo>
                  <a:cubicBezTo>
                    <a:pt x="207" y="51"/>
                    <a:pt x="207" y="51"/>
                    <a:pt x="207" y="51"/>
                  </a:cubicBezTo>
                  <a:cubicBezTo>
                    <a:pt x="206" y="49"/>
                    <a:pt x="204" y="47"/>
                    <a:pt x="201" y="46"/>
                  </a:cubicBezTo>
                  <a:cubicBezTo>
                    <a:pt x="201" y="46"/>
                    <a:pt x="200" y="45"/>
                    <a:pt x="200" y="45"/>
                  </a:cubicBezTo>
                  <a:cubicBezTo>
                    <a:pt x="200" y="44"/>
                    <a:pt x="200" y="44"/>
                    <a:pt x="200" y="43"/>
                  </a:cubicBezTo>
                  <a:cubicBezTo>
                    <a:pt x="201" y="42"/>
                    <a:pt x="201" y="41"/>
                    <a:pt x="201" y="40"/>
                  </a:cubicBezTo>
                  <a:cubicBezTo>
                    <a:pt x="202" y="38"/>
                    <a:pt x="202" y="36"/>
                    <a:pt x="201" y="34"/>
                  </a:cubicBezTo>
                  <a:cubicBezTo>
                    <a:pt x="200" y="33"/>
                    <a:pt x="198" y="32"/>
                    <a:pt x="195" y="32"/>
                  </a:cubicBezTo>
                  <a:cubicBezTo>
                    <a:pt x="195" y="32"/>
                    <a:pt x="194" y="31"/>
                    <a:pt x="194" y="31"/>
                  </a:cubicBezTo>
                  <a:cubicBezTo>
                    <a:pt x="194" y="31"/>
                    <a:pt x="194" y="30"/>
                    <a:pt x="194" y="29"/>
                  </a:cubicBezTo>
                  <a:cubicBezTo>
                    <a:pt x="195" y="24"/>
                    <a:pt x="197" y="18"/>
                    <a:pt x="193" y="12"/>
                  </a:cubicBezTo>
                  <a:cubicBezTo>
                    <a:pt x="191" y="10"/>
                    <a:pt x="190" y="9"/>
                    <a:pt x="189" y="8"/>
                  </a:cubicBezTo>
                  <a:cubicBezTo>
                    <a:pt x="188" y="8"/>
                    <a:pt x="187" y="7"/>
                    <a:pt x="186" y="7"/>
                  </a:cubicBezTo>
                  <a:cubicBezTo>
                    <a:pt x="185" y="5"/>
                    <a:pt x="183" y="4"/>
                    <a:pt x="181" y="4"/>
                  </a:cubicBezTo>
                  <a:cubicBezTo>
                    <a:pt x="180" y="4"/>
                    <a:pt x="178" y="5"/>
                    <a:pt x="176" y="6"/>
                  </a:cubicBezTo>
                  <a:cubicBezTo>
                    <a:pt x="176" y="7"/>
                    <a:pt x="175" y="7"/>
                    <a:pt x="175" y="7"/>
                  </a:cubicBezTo>
                  <a:cubicBezTo>
                    <a:pt x="174" y="7"/>
                    <a:pt x="173" y="6"/>
                    <a:pt x="172" y="5"/>
                  </a:cubicBezTo>
                  <a:cubicBezTo>
                    <a:pt x="169" y="3"/>
                    <a:pt x="166" y="1"/>
                    <a:pt x="162" y="1"/>
                  </a:cubicBezTo>
                  <a:cubicBezTo>
                    <a:pt x="160" y="1"/>
                    <a:pt x="159" y="2"/>
                    <a:pt x="157" y="2"/>
                  </a:cubicBezTo>
                  <a:cubicBezTo>
                    <a:pt x="157" y="2"/>
                    <a:pt x="156" y="2"/>
                    <a:pt x="156" y="2"/>
                  </a:cubicBezTo>
                  <a:cubicBezTo>
                    <a:pt x="154" y="1"/>
                    <a:pt x="152" y="0"/>
                    <a:pt x="151" y="0"/>
                  </a:cubicBezTo>
                  <a:cubicBezTo>
                    <a:pt x="148" y="0"/>
                    <a:pt x="146" y="2"/>
                    <a:pt x="144" y="4"/>
                  </a:cubicBezTo>
                  <a:cubicBezTo>
                    <a:pt x="142" y="6"/>
                    <a:pt x="140" y="7"/>
                    <a:pt x="138" y="7"/>
                  </a:cubicBezTo>
                  <a:cubicBezTo>
                    <a:pt x="138" y="7"/>
                    <a:pt x="138" y="7"/>
                    <a:pt x="138" y="7"/>
                  </a:cubicBezTo>
                  <a:cubicBezTo>
                    <a:pt x="137" y="7"/>
                    <a:pt x="136" y="7"/>
                    <a:pt x="136" y="7"/>
                  </a:cubicBezTo>
                  <a:cubicBezTo>
                    <a:pt x="134" y="7"/>
                    <a:pt x="132" y="8"/>
                    <a:pt x="130" y="9"/>
                  </a:cubicBezTo>
                  <a:cubicBezTo>
                    <a:pt x="129" y="9"/>
                    <a:pt x="127" y="10"/>
                    <a:pt x="126" y="12"/>
                  </a:cubicBezTo>
                  <a:cubicBezTo>
                    <a:pt x="125" y="13"/>
                    <a:pt x="125" y="13"/>
                    <a:pt x="123" y="13"/>
                  </a:cubicBezTo>
                  <a:cubicBezTo>
                    <a:pt x="123" y="13"/>
                    <a:pt x="122" y="13"/>
                    <a:pt x="121" y="13"/>
                  </a:cubicBezTo>
                  <a:cubicBezTo>
                    <a:pt x="121" y="13"/>
                    <a:pt x="120" y="13"/>
                    <a:pt x="119" y="13"/>
                  </a:cubicBezTo>
                  <a:cubicBezTo>
                    <a:pt x="118" y="13"/>
                    <a:pt x="118" y="13"/>
                    <a:pt x="117" y="13"/>
                  </a:cubicBezTo>
                  <a:cubicBezTo>
                    <a:pt x="117" y="13"/>
                    <a:pt x="115" y="13"/>
                    <a:pt x="115" y="13"/>
                  </a:cubicBezTo>
                  <a:cubicBezTo>
                    <a:pt x="114" y="13"/>
                    <a:pt x="113" y="13"/>
                    <a:pt x="112" y="12"/>
                  </a:cubicBezTo>
                  <a:cubicBezTo>
                    <a:pt x="111" y="12"/>
                    <a:pt x="111" y="12"/>
                    <a:pt x="111" y="12"/>
                  </a:cubicBezTo>
                  <a:cubicBezTo>
                    <a:pt x="106" y="16"/>
                    <a:pt x="91" y="25"/>
                    <a:pt x="83" y="28"/>
                  </a:cubicBezTo>
                  <a:cubicBezTo>
                    <a:pt x="72" y="31"/>
                    <a:pt x="70" y="34"/>
                    <a:pt x="70" y="34"/>
                  </a:cubicBezTo>
                  <a:cubicBezTo>
                    <a:pt x="70" y="34"/>
                    <a:pt x="72" y="52"/>
                    <a:pt x="65" y="61"/>
                  </a:cubicBezTo>
                  <a:cubicBezTo>
                    <a:pt x="58" y="70"/>
                    <a:pt x="54" y="80"/>
                    <a:pt x="54" y="80"/>
                  </a:cubicBezTo>
                  <a:cubicBezTo>
                    <a:pt x="45" y="86"/>
                    <a:pt x="45" y="86"/>
                    <a:pt x="45" y="86"/>
                  </a:cubicBezTo>
                  <a:cubicBezTo>
                    <a:pt x="39" y="91"/>
                    <a:pt x="32" y="86"/>
                    <a:pt x="27" y="87"/>
                  </a:cubicBezTo>
                  <a:cubicBezTo>
                    <a:pt x="22" y="89"/>
                    <a:pt x="17" y="94"/>
                    <a:pt x="25" y="95"/>
                  </a:cubicBezTo>
                  <a:cubicBezTo>
                    <a:pt x="32" y="97"/>
                    <a:pt x="39" y="95"/>
                    <a:pt x="41" y="99"/>
                  </a:cubicBezTo>
                  <a:cubicBezTo>
                    <a:pt x="42" y="103"/>
                    <a:pt x="39" y="106"/>
                    <a:pt x="39" y="106"/>
                  </a:cubicBezTo>
                  <a:cubicBezTo>
                    <a:pt x="39" y="106"/>
                    <a:pt x="21" y="116"/>
                    <a:pt x="14" y="118"/>
                  </a:cubicBezTo>
                  <a:cubicBezTo>
                    <a:pt x="7" y="120"/>
                    <a:pt x="0" y="126"/>
                    <a:pt x="0" y="126"/>
                  </a:cubicBezTo>
                  <a:cubicBezTo>
                    <a:pt x="8" y="148"/>
                    <a:pt x="8" y="148"/>
                    <a:pt x="8" y="148"/>
                  </a:cubicBezTo>
                  <a:cubicBezTo>
                    <a:pt x="24" y="156"/>
                    <a:pt x="24" y="156"/>
                    <a:pt x="24" y="156"/>
                  </a:cubicBezTo>
                  <a:cubicBezTo>
                    <a:pt x="34" y="168"/>
                    <a:pt x="34" y="168"/>
                    <a:pt x="34" y="168"/>
                  </a:cubicBezTo>
                  <a:cubicBezTo>
                    <a:pt x="34" y="168"/>
                    <a:pt x="38" y="164"/>
                    <a:pt x="44" y="169"/>
                  </a:cubicBezTo>
                  <a:cubicBezTo>
                    <a:pt x="50" y="173"/>
                    <a:pt x="62" y="180"/>
                    <a:pt x="62" y="180"/>
                  </a:cubicBezTo>
                  <a:cubicBezTo>
                    <a:pt x="62" y="180"/>
                    <a:pt x="63" y="182"/>
                    <a:pt x="78" y="178"/>
                  </a:cubicBezTo>
                  <a:cubicBezTo>
                    <a:pt x="93" y="173"/>
                    <a:pt x="91" y="174"/>
                    <a:pt x="92" y="167"/>
                  </a:cubicBezTo>
                  <a:cubicBezTo>
                    <a:pt x="94" y="161"/>
                    <a:pt x="91" y="160"/>
                    <a:pt x="91" y="155"/>
                  </a:cubicBezTo>
                  <a:cubicBezTo>
                    <a:pt x="92" y="151"/>
                    <a:pt x="107" y="136"/>
                    <a:pt x="107" y="136"/>
                  </a:cubicBezTo>
                  <a:cubicBezTo>
                    <a:pt x="118" y="154"/>
                    <a:pt x="118" y="154"/>
                    <a:pt x="118" y="154"/>
                  </a:cubicBezTo>
                  <a:cubicBezTo>
                    <a:pt x="120" y="166"/>
                    <a:pt x="120" y="166"/>
                    <a:pt x="120" y="166"/>
                  </a:cubicBezTo>
                  <a:cubicBezTo>
                    <a:pt x="136" y="172"/>
                    <a:pt x="136" y="172"/>
                    <a:pt x="136" y="172"/>
                  </a:cubicBezTo>
                  <a:cubicBezTo>
                    <a:pt x="136" y="172"/>
                    <a:pt x="144" y="170"/>
                    <a:pt x="138" y="180"/>
                  </a:cubicBezTo>
                  <a:cubicBezTo>
                    <a:pt x="132" y="191"/>
                    <a:pt x="123" y="189"/>
                    <a:pt x="135" y="192"/>
                  </a:cubicBezTo>
                  <a:cubicBezTo>
                    <a:pt x="146" y="196"/>
                    <a:pt x="153" y="193"/>
                    <a:pt x="153" y="193"/>
                  </a:cubicBezTo>
                  <a:cubicBezTo>
                    <a:pt x="163" y="195"/>
                    <a:pt x="163" y="195"/>
                    <a:pt x="163" y="195"/>
                  </a:cubicBezTo>
                  <a:cubicBezTo>
                    <a:pt x="164" y="201"/>
                    <a:pt x="164" y="201"/>
                    <a:pt x="164" y="201"/>
                  </a:cubicBezTo>
                  <a:cubicBezTo>
                    <a:pt x="164" y="201"/>
                    <a:pt x="163" y="204"/>
                    <a:pt x="166" y="206"/>
                  </a:cubicBezTo>
                  <a:cubicBezTo>
                    <a:pt x="166" y="206"/>
                    <a:pt x="166" y="206"/>
                    <a:pt x="166" y="205"/>
                  </a:cubicBezTo>
                  <a:cubicBezTo>
                    <a:pt x="170" y="209"/>
                    <a:pt x="174" y="209"/>
                    <a:pt x="178" y="209"/>
                  </a:cubicBezTo>
                  <a:cubicBezTo>
                    <a:pt x="179" y="210"/>
                    <a:pt x="179" y="210"/>
                    <a:pt x="179" y="210"/>
                  </a:cubicBezTo>
                  <a:cubicBezTo>
                    <a:pt x="180" y="210"/>
                    <a:pt x="180" y="210"/>
                    <a:pt x="180" y="210"/>
                  </a:cubicBezTo>
                  <a:cubicBezTo>
                    <a:pt x="184" y="210"/>
                    <a:pt x="187" y="208"/>
                    <a:pt x="188" y="204"/>
                  </a:cubicBezTo>
                  <a:cubicBezTo>
                    <a:pt x="188" y="204"/>
                    <a:pt x="188" y="203"/>
                    <a:pt x="188" y="202"/>
                  </a:cubicBezTo>
                  <a:cubicBezTo>
                    <a:pt x="188" y="202"/>
                    <a:pt x="189" y="202"/>
                    <a:pt x="189" y="202"/>
                  </a:cubicBezTo>
                  <a:cubicBezTo>
                    <a:pt x="190" y="202"/>
                    <a:pt x="192" y="202"/>
                    <a:pt x="194" y="201"/>
                  </a:cubicBezTo>
                  <a:cubicBezTo>
                    <a:pt x="194" y="200"/>
                    <a:pt x="195" y="199"/>
                    <a:pt x="196" y="199"/>
                  </a:cubicBezTo>
                  <a:cubicBezTo>
                    <a:pt x="196" y="198"/>
                    <a:pt x="196" y="198"/>
                    <a:pt x="196" y="198"/>
                  </a:cubicBezTo>
                  <a:cubicBezTo>
                    <a:pt x="196" y="198"/>
                    <a:pt x="197" y="197"/>
                    <a:pt x="198" y="197"/>
                  </a:cubicBezTo>
                  <a:cubicBezTo>
                    <a:pt x="199" y="197"/>
                    <a:pt x="200" y="196"/>
                    <a:pt x="201" y="196"/>
                  </a:cubicBezTo>
                  <a:cubicBezTo>
                    <a:pt x="201" y="195"/>
                    <a:pt x="201" y="195"/>
                    <a:pt x="201" y="195"/>
                  </a:cubicBezTo>
                  <a:cubicBezTo>
                    <a:pt x="202" y="194"/>
                    <a:pt x="203" y="193"/>
                    <a:pt x="204" y="192"/>
                  </a:cubicBezTo>
                  <a:cubicBezTo>
                    <a:pt x="205" y="191"/>
                    <a:pt x="206" y="190"/>
                    <a:pt x="207" y="188"/>
                  </a:cubicBezTo>
                  <a:cubicBezTo>
                    <a:pt x="208" y="184"/>
                    <a:pt x="208" y="184"/>
                    <a:pt x="208" y="184"/>
                  </a:cubicBezTo>
                  <a:cubicBezTo>
                    <a:pt x="209" y="182"/>
                    <a:pt x="211" y="179"/>
                    <a:pt x="210" y="176"/>
                  </a:cubicBezTo>
                  <a:cubicBezTo>
                    <a:pt x="209" y="175"/>
                    <a:pt x="209" y="175"/>
                    <a:pt x="209" y="175"/>
                  </a:cubicBezTo>
                  <a:cubicBezTo>
                    <a:pt x="209" y="174"/>
                    <a:pt x="209" y="174"/>
                    <a:pt x="209" y="174"/>
                  </a:cubicBezTo>
                  <a:cubicBezTo>
                    <a:pt x="209" y="172"/>
                    <a:pt x="209" y="170"/>
                    <a:pt x="212" y="168"/>
                  </a:cubicBezTo>
                  <a:cubicBezTo>
                    <a:pt x="212" y="167"/>
                    <a:pt x="212" y="167"/>
                    <a:pt x="212" y="167"/>
                  </a:cubicBezTo>
                  <a:cubicBezTo>
                    <a:pt x="212" y="167"/>
                    <a:pt x="213" y="167"/>
                    <a:pt x="213" y="167"/>
                  </a:cubicBezTo>
                  <a:cubicBezTo>
                    <a:pt x="213" y="167"/>
                    <a:pt x="214" y="167"/>
                    <a:pt x="214" y="167"/>
                  </a:cubicBezTo>
                  <a:cubicBezTo>
                    <a:pt x="215" y="167"/>
                    <a:pt x="215" y="167"/>
                    <a:pt x="216" y="167"/>
                  </a:cubicBezTo>
                  <a:cubicBezTo>
                    <a:pt x="217" y="167"/>
                    <a:pt x="219" y="167"/>
                    <a:pt x="219" y="167"/>
                  </a:cubicBezTo>
                  <a:cubicBezTo>
                    <a:pt x="220" y="166"/>
                    <a:pt x="220" y="166"/>
                    <a:pt x="221" y="166"/>
                  </a:cubicBezTo>
                  <a:cubicBezTo>
                    <a:pt x="221" y="166"/>
                    <a:pt x="221" y="166"/>
                    <a:pt x="221" y="166"/>
                  </a:cubicBezTo>
                  <a:cubicBezTo>
                    <a:pt x="221" y="166"/>
                    <a:pt x="222" y="166"/>
                    <a:pt x="222" y="167"/>
                  </a:cubicBezTo>
                  <a:cubicBezTo>
                    <a:pt x="223" y="167"/>
                    <a:pt x="224" y="167"/>
                    <a:pt x="224" y="168"/>
                  </a:cubicBezTo>
                  <a:cubicBezTo>
                    <a:pt x="225" y="169"/>
                    <a:pt x="226" y="170"/>
                    <a:pt x="227" y="170"/>
                  </a:cubicBezTo>
                  <a:cubicBezTo>
                    <a:pt x="228" y="170"/>
                    <a:pt x="229" y="170"/>
                    <a:pt x="230" y="168"/>
                  </a:cubicBezTo>
                  <a:cubicBezTo>
                    <a:pt x="230" y="168"/>
                    <a:pt x="230" y="168"/>
                    <a:pt x="230" y="168"/>
                  </a:cubicBezTo>
                  <a:cubicBezTo>
                    <a:pt x="230" y="168"/>
                    <a:pt x="230" y="168"/>
                    <a:pt x="230" y="168"/>
                  </a:cubicBezTo>
                  <a:cubicBezTo>
                    <a:pt x="231" y="167"/>
                    <a:pt x="231" y="167"/>
                    <a:pt x="231" y="166"/>
                  </a:cubicBezTo>
                  <a:cubicBezTo>
                    <a:pt x="231" y="166"/>
                    <a:pt x="231" y="166"/>
                    <a:pt x="231" y="166"/>
                  </a:cubicBezTo>
                  <a:cubicBezTo>
                    <a:pt x="233" y="166"/>
                    <a:pt x="233" y="166"/>
                    <a:pt x="233" y="166"/>
                  </a:cubicBezTo>
                  <a:cubicBezTo>
                    <a:pt x="233" y="165"/>
                    <a:pt x="233" y="165"/>
                    <a:pt x="233" y="165"/>
                  </a:cubicBezTo>
                  <a:cubicBezTo>
                    <a:pt x="234" y="164"/>
                    <a:pt x="234" y="164"/>
                    <a:pt x="234" y="164"/>
                  </a:cubicBezTo>
                  <a:cubicBezTo>
                    <a:pt x="234" y="164"/>
                    <a:pt x="234" y="163"/>
                    <a:pt x="235" y="163"/>
                  </a:cubicBezTo>
                  <a:cubicBezTo>
                    <a:pt x="235" y="163"/>
                    <a:pt x="235" y="163"/>
                    <a:pt x="235" y="163"/>
                  </a:cubicBezTo>
                  <a:cubicBezTo>
                    <a:pt x="238" y="160"/>
                    <a:pt x="238" y="160"/>
                    <a:pt x="238" y="160"/>
                  </a:cubicBezTo>
                  <a:cubicBezTo>
                    <a:pt x="238" y="159"/>
                    <a:pt x="238" y="159"/>
                    <a:pt x="239" y="158"/>
                  </a:cubicBezTo>
                  <a:cubicBezTo>
                    <a:pt x="239" y="158"/>
                    <a:pt x="239" y="158"/>
                    <a:pt x="239" y="158"/>
                  </a:cubicBezTo>
                  <a:cubicBezTo>
                    <a:pt x="239" y="157"/>
                    <a:pt x="240" y="157"/>
                    <a:pt x="241" y="155"/>
                  </a:cubicBezTo>
                  <a:cubicBezTo>
                    <a:pt x="241" y="154"/>
                    <a:pt x="241" y="154"/>
                    <a:pt x="241" y="154"/>
                  </a:cubicBezTo>
                  <a:cubicBezTo>
                    <a:pt x="241" y="153"/>
                    <a:pt x="241" y="153"/>
                    <a:pt x="241" y="153"/>
                  </a:cubicBezTo>
                  <a:cubicBezTo>
                    <a:pt x="241" y="153"/>
                    <a:pt x="241" y="153"/>
                    <a:pt x="241" y="153"/>
                  </a:cubicBezTo>
                  <a:cubicBezTo>
                    <a:pt x="242" y="153"/>
                    <a:pt x="243" y="153"/>
                    <a:pt x="243" y="152"/>
                  </a:cubicBezTo>
                  <a:cubicBezTo>
                    <a:pt x="244" y="151"/>
                    <a:pt x="244" y="151"/>
                    <a:pt x="244" y="151"/>
                  </a:cubicBezTo>
                  <a:cubicBezTo>
                    <a:pt x="244" y="149"/>
                    <a:pt x="244" y="149"/>
                    <a:pt x="244" y="149"/>
                  </a:cubicBezTo>
                  <a:cubicBezTo>
                    <a:pt x="246" y="148"/>
                    <a:pt x="246" y="146"/>
                    <a:pt x="246" y="145"/>
                  </a:cubicBezTo>
                  <a:cubicBezTo>
                    <a:pt x="246" y="145"/>
                    <a:pt x="246" y="144"/>
                    <a:pt x="246" y="144"/>
                  </a:cubicBezTo>
                  <a:cubicBezTo>
                    <a:pt x="247" y="144"/>
                    <a:pt x="248" y="143"/>
                    <a:pt x="248" y="141"/>
                  </a:cubicBezTo>
                  <a:cubicBezTo>
                    <a:pt x="248" y="140"/>
                    <a:pt x="248" y="140"/>
                    <a:pt x="248" y="140"/>
                  </a:cubicBezTo>
                  <a:cubicBezTo>
                    <a:pt x="248" y="140"/>
                    <a:pt x="248" y="140"/>
                    <a:pt x="248" y="139"/>
                  </a:cubicBezTo>
                  <a:cubicBezTo>
                    <a:pt x="248" y="138"/>
                    <a:pt x="248" y="138"/>
                    <a:pt x="248" y="138"/>
                  </a:cubicBezTo>
                  <a:cubicBezTo>
                    <a:pt x="247" y="137"/>
                    <a:pt x="248" y="136"/>
                    <a:pt x="249" y="134"/>
                  </a:cubicBezTo>
                  <a:cubicBezTo>
                    <a:pt x="250" y="133"/>
                    <a:pt x="253" y="127"/>
                    <a:pt x="248" y="12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52" name="Freeform 19">
              <a:extLst>
                <a:ext uri="{FF2B5EF4-FFF2-40B4-BE49-F238E27FC236}">
                  <a16:creationId xmlns:a16="http://schemas.microsoft.com/office/drawing/2014/main" id="{8EBEE77D-8445-4007-B442-5D45AB9B98A1}"/>
                </a:ext>
              </a:extLst>
            </p:cNvPr>
            <p:cNvSpPr>
              <a:spLocks/>
            </p:cNvSpPr>
            <p:nvPr/>
          </p:nvSpPr>
          <p:spPr bwMode="auto">
            <a:xfrm>
              <a:off x="3600" y="1729"/>
              <a:ext cx="67" cy="82"/>
            </a:xfrm>
            <a:custGeom>
              <a:avLst/>
              <a:gdLst>
                <a:gd name="T0" fmla="*/ 44 w 50"/>
                <a:gd name="T1" fmla="*/ 4 h 62"/>
                <a:gd name="T2" fmla="*/ 41 w 50"/>
                <a:gd name="T3" fmla="*/ 0 h 62"/>
                <a:gd name="T4" fmla="*/ 37 w 50"/>
                <a:gd name="T5" fmla="*/ 1 h 62"/>
                <a:gd name="T6" fmla="*/ 37 w 50"/>
                <a:gd name="T7" fmla="*/ 1 h 62"/>
                <a:gd name="T8" fmla="*/ 25 w 50"/>
                <a:gd name="T9" fmla="*/ 8 h 62"/>
                <a:gd name="T10" fmla="*/ 21 w 50"/>
                <a:gd name="T11" fmla="*/ 12 h 62"/>
                <a:gd name="T12" fmla="*/ 21 w 50"/>
                <a:gd name="T13" fmla="*/ 13 h 62"/>
                <a:gd name="T14" fmla="*/ 20 w 50"/>
                <a:gd name="T15" fmla="*/ 16 h 62"/>
                <a:gd name="T16" fmla="*/ 13 w 50"/>
                <a:gd name="T17" fmla="*/ 28 h 62"/>
                <a:gd name="T18" fmla="*/ 5 w 50"/>
                <a:gd name="T19" fmla="*/ 40 h 62"/>
                <a:gd name="T20" fmla="*/ 4 w 50"/>
                <a:gd name="T21" fmla="*/ 45 h 62"/>
                <a:gd name="T22" fmla="*/ 3 w 50"/>
                <a:gd name="T23" fmla="*/ 49 h 62"/>
                <a:gd name="T24" fmla="*/ 0 w 50"/>
                <a:gd name="T25" fmla="*/ 55 h 62"/>
                <a:gd name="T26" fmla="*/ 0 w 50"/>
                <a:gd name="T27" fmla="*/ 57 h 62"/>
                <a:gd name="T28" fmla="*/ 0 w 50"/>
                <a:gd name="T29" fmla="*/ 59 h 62"/>
                <a:gd name="T30" fmla="*/ 3 w 50"/>
                <a:gd name="T31" fmla="*/ 62 h 62"/>
                <a:gd name="T32" fmla="*/ 3 w 50"/>
                <a:gd name="T33" fmla="*/ 62 h 62"/>
                <a:gd name="T34" fmla="*/ 5 w 50"/>
                <a:gd name="T35" fmla="*/ 62 h 62"/>
                <a:gd name="T36" fmla="*/ 6 w 50"/>
                <a:gd name="T37" fmla="*/ 61 h 62"/>
                <a:gd name="T38" fmla="*/ 7 w 50"/>
                <a:gd name="T39" fmla="*/ 60 h 62"/>
                <a:gd name="T40" fmla="*/ 10 w 50"/>
                <a:gd name="T41" fmla="*/ 59 h 62"/>
                <a:gd name="T42" fmla="*/ 12 w 50"/>
                <a:gd name="T43" fmla="*/ 60 h 62"/>
                <a:gd name="T44" fmla="*/ 14 w 50"/>
                <a:gd name="T45" fmla="*/ 61 h 62"/>
                <a:gd name="T46" fmla="*/ 15 w 50"/>
                <a:gd name="T47" fmla="*/ 61 h 62"/>
                <a:gd name="T48" fmla="*/ 16 w 50"/>
                <a:gd name="T49" fmla="*/ 62 h 62"/>
                <a:gd name="T50" fmla="*/ 17 w 50"/>
                <a:gd name="T51" fmla="*/ 62 h 62"/>
                <a:gd name="T52" fmla="*/ 18 w 50"/>
                <a:gd name="T53" fmla="*/ 62 h 62"/>
                <a:gd name="T54" fmla="*/ 19 w 50"/>
                <a:gd name="T55" fmla="*/ 62 h 62"/>
                <a:gd name="T56" fmla="*/ 22 w 50"/>
                <a:gd name="T57" fmla="*/ 57 h 62"/>
                <a:gd name="T58" fmla="*/ 24 w 50"/>
                <a:gd name="T59" fmla="*/ 55 h 62"/>
                <a:gd name="T60" fmla="*/ 30 w 50"/>
                <a:gd name="T61" fmla="*/ 52 h 62"/>
                <a:gd name="T62" fmla="*/ 33 w 50"/>
                <a:gd name="T63" fmla="*/ 49 h 62"/>
                <a:gd name="T64" fmla="*/ 35 w 50"/>
                <a:gd name="T65" fmla="*/ 45 h 62"/>
                <a:gd name="T66" fmla="*/ 37 w 50"/>
                <a:gd name="T67" fmla="*/ 44 h 62"/>
                <a:gd name="T68" fmla="*/ 42 w 50"/>
                <a:gd name="T69" fmla="*/ 36 h 62"/>
                <a:gd name="T70" fmla="*/ 43 w 50"/>
                <a:gd name="T71" fmla="*/ 34 h 62"/>
                <a:gd name="T72" fmla="*/ 44 w 50"/>
                <a:gd name="T73" fmla="*/ 32 h 62"/>
                <a:gd name="T74" fmla="*/ 49 w 50"/>
                <a:gd name="T75" fmla="*/ 23 h 62"/>
                <a:gd name="T76" fmla="*/ 47 w 50"/>
                <a:gd name="T77" fmla="*/ 17 h 62"/>
                <a:gd name="T78" fmla="*/ 44 w 50"/>
                <a:gd name="T79" fmla="*/ 11 h 62"/>
                <a:gd name="T80" fmla="*/ 44 w 50"/>
                <a:gd name="T81"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 h="62">
                  <a:moveTo>
                    <a:pt x="44" y="4"/>
                  </a:moveTo>
                  <a:cubicBezTo>
                    <a:pt x="44" y="0"/>
                    <a:pt x="42" y="0"/>
                    <a:pt x="41" y="0"/>
                  </a:cubicBezTo>
                  <a:cubicBezTo>
                    <a:pt x="40" y="0"/>
                    <a:pt x="39" y="0"/>
                    <a:pt x="37" y="1"/>
                  </a:cubicBezTo>
                  <a:cubicBezTo>
                    <a:pt x="37" y="1"/>
                    <a:pt x="37" y="1"/>
                    <a:pt x="37" y="1"/>
                  </a:cubicBezTo>
                  <a:cubicBezTo>
                    <a:pt x="33" y="2"/>
                    <a:pt x="28" y="3"/>
                    <a:pt x="25" y="8"/>
                  </a:cubicBezTo>
                  <a:cubicBezTo>
                    <a:pt x="22" y="8"/>
                    <a:pt x="22" y="10"/>
                    <a:pt x="21" y="12"/>
                  </a:cubicBezTo>
                  <a:cubicBezTo>
                    <a:pt x="21" y="12"/>
                    <a:pt x="21" y="12"/>
                    <a:pt x="21" y="13"/>
                  </a:cubicBezTo>
                  <a:cubicBezTo>
                    <a:pt x="21" y="14"/>
                    <a:pt x="20" y="15"/>
                    <a:pt x="20" y="16"/>
                  </a:cubicBezTo>
                  <a:cubicBezTo>
                    <a:pt x="18" y="21"/>
                    <a:pt x="17" y="25"/>
                    <a:pt x="13" y="28"/>
                  </a:cubicBezTo>
                  <a:cubicBezTo>
                    <a:pt x="7" y="31"/>
                    <a:pt x="6" y="35"/>
                    <a:pt x="5" y="40"/>
                  </a:cubicBezTo>
                  <a:cubicBezTo>
                    <a:pt x="4" y="41"/>
                    <a:pt x="4" y="43"/>
                    <a:pt x="4" y="45"/>
                  </a:cubicBezTo>
                  <a:cubicBezTo>
                    <a:pt x="4" y="47"/>
                    <a:pt x="4" y="48"/>
                    <a:pt x="3" y="49"/>
                  </a:cubicBezTo>
                  <a:cubicBezTo>
                    <a:pt x="1" y="51"/>
                    <a:pt x="1" y="53"/>
                    <a:pt x="0" y="55"/>
                  </a:cubicBezTo>
                  <a:cubicBezTo>
                    <a:pt x="0" y="56"/>
                    <a:pt x="0" y="57"/>
                    <a:pt x="0" y="57"/>
                  </a:cubicBezTo>
                  <a:cubicBezTo>
                    <a:pt x="0" y="59"/>
                    <a:pt x="0" y="59"/>
                    <a:pt x="0" y="59"/>
                  </a:cubicBezTo>
                  <a:cubicBezTo>
                    <a:pt x="0" y="60"/>
                    <a:pt x="0" y="61"/>
                    <a:pt x="3" y="62"/>
                  </a:cubicBezTo>
                  <a:cubicBezTo>
                    <a:pt x="3" y="62"/>
                    <a:pt x="3" y="62"/>
                    <a:pt x="3" y="62"/>
                  </a:cubicBezTo>
                  <a:cubicBezTo>
                    <a:pt x="5" y="62"/>
                    <a:pt x="5" y="62"/>
                    <a:pt x="5" y="62"/>
                  </a:cubicBezTo>
                  <a:cubicBezTo>
                    <a:pt x="6" y="61"/>
                    <a:pt x="6" y="61"/>
                    <a:pt x="6" y="61"/>
                  </a:cubicBezTo>
                  <a:cubicBezTo>
                    <a:pt x="6" y="61"/>
                    <a:pt x="7" y="61"/>
                    <a:pt x="7" y="60"/>
                  </a:cubicBezTo>
                  <a:cubicBezTo>
                    <a:pt x="9" y="60"/>
                    <a:pt x="10" y="59"/>
                    <a:pt x="10" y="59"/>
                  </a:cubicBezTo>
                  <a:cubicBezTo>
                    <a:pt x="11" y="59"/>
                    <a:pt x="11" y="59"/>
                    <a:pt x="12" y="60"/>
                  </a:cubicBezTo>
                  <a:cubicBezTo>
                    <a:pt x="14" y="61"/>
                    <a:pt x="14" y="61"/>
                    <a:pt x="14" y="61"/>
                  </a:cubicBezTo>
                  <a:cubicBezTo>
                    <a:pt x="14" y="61"/>
                    <a:pt x="15" y="61"/>
                    <a:pt x="15" y="61"/>
                  </a:cubicBezTo>
                  <a:cubicBezTo>
                    <a:pt x="15" y="61"/>
                    <a:pt x="16" y="61"/>
                    <a:pt x="16" y="62"/>
                  </a:cubicBezTo>
                  <a:cubicBezTo>
                    <a:pt x="17" y="62"/>
                    <a:pt x="17" y="62"/>
                    <a:pt x="17" y="62"/>
                  </a:cubicBezTo>
                  <a:cubicBezTo>
                    <a:pt x="18" y="62"/>
                    <a:pt x="18" y="62"/>
                    <a:pt x="18" y="62"/>
                  </a:cubicBezTo>
                  <a:cubicBezTo>
                    <a:pt x="18" y="62"/>
                    <a:pt x="19" y="62"/>
                    <a:pt x="19" y="62"/>
                  </a:cubicBezTo>
                  <a:cubicBezTo>
                    <a:pt x="21" y="61"/>
                    <a:pt x="22" y="59"/>
                    <a:pt x="22" y="57"/>
                  </a:cubicBezTo>
                  <a:cubicBezTo>
                    <a:pt x="22" y="56"/>
                    <a:pt x="22" y="56"/>
                    <a:pt x="24" y="55"/>
                  </a:cubicBezTo>
                  <a:cubicBezTo>
                    <a:pt x="26" y="55"/>
                    <a:pt x="28" y="53"/>
                    <a:pt x="30" y="52"/>
                  </a:cubicBezTo>
                  <a:cubicBezTo>
                    <a:pt x="31" y="50"/>
                    <a:pt x="32" y="49"/>
                    <a:pt x="33" y="49"/>
                  </a:cubicBezTo>
                  <a:cubicBezTo>
                    <a:pt x="35" y="48"/>
                    <a:pt x="35" y="47"/>
                    <a:pt x="35" y="45"/>
                  </a:cubicBezTo>
                  <a:cubicBezTo>
                    <a:pt x="35" y="45"/>
                    <a:pt x="35" y="45"/>
                    <a:pt x="37" y="44"/>
                  </a:cubicBezTo>
                  <a:cubicBezTo>
                    <a:pt x="42" y="42"/>
                    <a:pt x="42" y="38"/>
                    <a:pt x="42" y="36"/>
                  </a:cubicBezTo>
                  <a:cubicBezTo>
                    <a:pt x="42" y="35"/>
                    <a:pt x="42" y="35"/>
                    <a:pt x="43" y="34"/>
                  </a:cubicBezTo>
                  <a:cubicBezTo>
                    <a:pt x="44" y="32"/>
                    <a:pt x="44" y="32"/>
                    <a:pt x="44" y="32"/>
                  </a:cubicBezTo>
                  <a:cubicBezTo>
                    <a:pt x="46" y="30"/>
                    <a:pt x="48" y="27"/>
                    <a:pt x="49" y="23"/>
                  </a:cubicBezTo>
                  <a:cubicBezTo>
                    <a:pt x="50" y="20"/>
                    <a:pt x="48" y="18"/>
                    <a:pt x="47" y="17"/>
                  </a:cubicBezTo>
                  <a:cubicBezTo>
                    <a:pt x="43" y="16"/>
                    <a:pt x="43" y="15"/>
                    <a:pt x="44" y="11"/>
                  </a:cubicBezTo>
                  <a:cubicBezTo>
                    <a:pt x="44" y="9"/>
                    <a:pt x="44" y="7"/>
                    <a:pt x="44" y="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53" name="Freeform 20">
              <a:extLst>
                <a:ext uri="{FF2B5EF4-FFF2-40B4-BE49-F238E27FC236}">
                  <a16:creationId xmlns:a16="http://schemas.microsoft.com/office/drawing/2014/main" id="{F5473E69-7AD0-4294-901A-23174562A215}"/>
                </a:ext>
              </a:extLst>
            </p:cNvPr>
            <p:cNvSpPr>
              <a:spLocks/>
            </p:cNvSpPr>
            <p:nvPr/>
          </p:nvSpPr>
          <p:spPr bwMode="auto">
            <a:xfrm>
              <a:off x="3525" y="1446"/>
              <a:ext cx="47" cy="70"/>
            </a:xfrm>
            <a:custGeom>
              <a:avLst/>
              <a:gdLst>
                <a:gd name="T0" fmla="*/ 18 w 35"/>
                <a:gd name="T1" fmla="*/ 1 h 53"/>
                <a:gd name="T2" fmla="*/ 14 w 35"/>
                <a:gd name="T3" fmla="*/ 0 h 53"/>
                <a:gd name="T4" fmla="*/ 11 w 35"/>
                <a:gd name="T5" fmla="*/ 1 h 53"/>
                <a:gd name="T6" fmla="*/ 8 w 35"/>
                <a:gd name="T7" fmla="*/ 4 h 53"/>
                <a:gd name="T8" fmla="*/ 1 w 35"/>
                <a:gd name="T9" fmla="*/ 15 h 53"/>
                <a:gd name="T10" fmla="*/ 1 w 35"/>
                <a:gd name="T11" fmla="*/ 20 h 53"/>
                <a:gd name="T12" fmla="*/ 2 w 35"/>
                <a:gd name="T13" fmla="*/ 24 h 53"/>
                <a:gd name="T14" fmla="*/ 2 w 35"/>
                <a:gd name="T15" fmla="*/ 26 h 53"/>
                <a:gd name="T16" fmla="*/ 4 w 35"/>
                <a:gd name="T17" fmla="*/ 34 h 53"/>
                <a:gd name="T18" fmla="*/ 5 w 35"/>
                <a:gd name="T19" fmla="*/ 40 h 53"/>
                <a:gd name="T20" fmla="*/ 6 w 35"/>
                <a:gd name="T21" fmla="*/ 43 h 53"/>
                <a:gd name="T22" fmla="*/ 21 w 35"/>
                <a:gd name="T23" fmla="*/ 53 h 53"/>
                <a:gd name="T24" fmla="*/ 27 w 35"/>
                <a:gd name="T25" fmla="*/ 52 h 53"/>
                <a:gd name="T26" fmla="*/ 27 w 35"/>
                <a:gd name="T27" fmla="*/ 52 h 53"/>
                <a:gd name="T28" fmla="*/ 29 w 35"/>
                <a:gd name="T29" fmla="*/ 51 h 53"/>
                <a:gd name="T30" fmla="*/ 29 w 35"/>
                <a:gd name="T31" fmla="*/ 51 h 53"/>
                <a:gd name="T32" fmla="*/ 35 w 35"/>
                <a:gd name="T33" fmla="*/ 46 h 53"/>
                <a:gd name="T34" fmla="*/ 33 w 35"/>
                <a:gd name="T35" fmla="*/ 35 h 53"/>
                <a:gd name="T36" fmla="*/ 33 w 35"/>
                <a:gd name="T37" fmla="*/ 32 h 53"/>
                <a:gd name="T38" fmla="*/ 33 w 35"/>
                <a:gd name="T39" fmla="*/ 31 h 53"/>
                <a:gd name="T40" fmla="*/ 33 w 35"/>
                <a:gd name="T41" fmla="*/ 29 h 53"/>
                <a:gd name="T42" fmla="*/ 33 w 35"/>
                <a:gd name="T43" fmla="*/ 28 h 53"/>
                <a:gd name="T44" fmla="*/ 33 w 35"/>
                <a:gd name="T45" fmla="*/ 27 h 53"/>
                <a:gd name="T46" fmla="*/ 30 w 35"/>
                <a:gd name="T47" fmla="*/ 23 h 53"/>
                <a:gd name="T48" fmla="*/ 30 w 35"/>
                <a:gd name="T49" fmla="*/ 23 h 53"/>
                <a:gd name="T50" fmla="*/ 18 w 35"/>
                <a:gd name="T5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 h="53">
                  <a:moveTo>
                    <a:pt x="18" y="1"/>
                  </a:moveTo>
                  <a:cubicBezTo>
                    <a:pt x="17" y="1"/>
                    <a:pt x="15" y="0"/>
                    <a:pt x="14" y="0"/>
                  </a:cubicBezTo>
                  <a:cubicBezTo>
                    <a:pt x="13" y="0"/>
                    <a:pt x="12" y="1"/>
                    <a:pt x="11" y="1"/>
                  </a:cubicBezTo>
                  <a:cubicBezTo>
                    <a:pt x="10" y="2"/>
                    <a:pt x="9" y="3"/>
                    <a:pt x="8" y="4"/>
                  </a:cubicBezTo>
                  <a:cubicBezTo>
                    <a:pt x="5" y="6"/>
                    <a:pt x="1" y="9"/>
                    <a:pt x="1" y="15"/>
                  </a:cubicBezTo>
                  <a:cubicBezTo>
                    <a:pt x="1" y="20"/>
                    <a:pt x="1" y="20"/>
                    <a:pt x="1" y="20"/>
                  </a:cubicBezTo>
                  <a:cubicBezTo>
                    <a:pt x="0" y="22"/>
                    <a:pt x="1" y="23"/>
                    <a:pt x="2" y="24"/>
                  </a:cubicBezTo>
                  <a:cubicBezTo>
                    <a:pt x="2" y="26"/>
                    <a:pt x="2" y="26"/>
                    <a:pt x="2" y="26"/>
                  </a:cubicBezTo>
                  <a:cubicBezTo>
                    <a:pt x="4" y="29"/>
                    <a:pt x="5" y="31"/>
                    <a:pt x="4" y="34"/>
                  </a:cubicBezTo>
                  <a:cubicBezTo>
                    <a:pt x="3" y="35"/>
                    <a:pt x="3" y="37"/>
                    <a:pt x="5" y="40"/>
                  </a:cubicBezTo>
                  <a:cubicBezTo>
                    <a:pt x="6" y="41"/>
                    <a:pt x="6" y="42"/>
                    <a:pt x="6" y="43"/>
                  </a:cubicBezTo>
                  <a:cubicBezTo>
                    <a:pt x="8" y="49"/>
                    <a:pt x="14" y="53"/>
                    <a:pt x="21" y="53"/>
                  </a:cubicBezTo>
                  <a:cubicBezTo>
                    <a:pt x="23" y="53"/>
                    <a:pt x="25" y="53"/>
                    <a:pt x="27" y="52"/>
                  </a:cubicBezTo>
                  <a:cubicBezTo>
                    <a:pt x="27" y="52"/>
                    <a:pt x="27" y="52"/>
                    <a:pt x="27" y="52"/>
                  </a:cubicBezTo>
                  <a:cubicBezTo>
                    <a:pt x="28" y="51"/>
                    <a:pt x="28" y="51"/>
                    <a:pt x="29" y="51"/>
                  </a:cubicBezTo>
                  <a:cubicBezTo>
                    <a:pt x="29" y="51"/>
                    <a:pt x="29" y="51"/>
                    <a:pt x="29" y="51"/>
                  </a:cubicBezTo>
                  <a:cubicBezTo>
                    <a:pt x="32" y="51"/>
                    <a:pt x="34" y="49"/>
                    <a:pt x="35" y="46"/>
                  </a:cubicBezTo>
                  <a:cubicBezTo>
                    <a:pt x="35" y="42"/>
                    <a:pt x="34" y="38"/>
                    <a:pt x="33" y="35"/>
                  </a:cubicBezTo>
                  <a:cubicBezTo>
                    <a:pt x="32" y="34"/>
                    <a:pt x="32" y="33"/>
                    <a:pt x="33" y="32"/>
                  </a:cubicBezTo>
                  <a:cubicBezTo>
                    <a:pt x="33" y="31"/>
                    <a:pt x="33" y="31"/>
                    <a:pt x="33" y="31"/>
                  </a:cubicBezTo>
                  <a:cubicBezTo>
                    <a:pt x="33" y="29"/>
                    <a:pt x="33" y="29"/>
                    <a:pt x="33" y="29"/>
                  </a:cubicBezTo>
                  <a:cubicBezTo>
                    <a:pt x="33" y="28"/>
                    <a:pt x="33" y="28"/>
                    <a:pt x="33" y="28"/>
                  </a:cubicBezTo>
                  <a:cubicBezTo>
                    <a:pt x="33" y="27"/>
                    <a:pt x="33" y="27"/>
                    <a:pt x="33" y="27"/>
                  </a:cubicBezTo>
                  <a:cubicBezTo>
                    <a:pt x="32" y="26"/>
                    <a:pt x="31" y="25"/>
                    <a:pt x="30" y="23"/>
                  </a:cubicBezTo>
                  <a:cubicBezTo>
                    <a:pt x="30" y="23"/>
                    <a:pt x="30" y="23"/>
                    <a:pt x="30" y="23"/>
                  </a:cubicBezTo>
                  <a:cubicBezTo>
                    <a:pt x="32" y="14"/>
                    <a:pt x="26" y="6"/>
                    <a:pt x="18" y="1"/>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54" name="Freeform 21">
              <a:extLst>
                <a:ext uri="{FF2B5EF4-FFF2-40B4-BE49-F238E27FC236}">
                  <a16:creationId xmlns:a16="http://schemas.microsoft.com/office/drawing/2014/main" id="{0FA8EA37-F47D-4815-9D73-C154E1B1342A}"/>
                </a:ext>
              </a:extLst>
            </p:cNvPr>
            <p:cNvSpPr>
              <a:spLocks/>
            </p:cNvSpPr>
            <p:nvPr/>
          </p:nvSpPr>
          <p:spPr bwMode="auto">
            <a:xfrm>
              <a:off x="3326" y="1229"/>
              <a:ext cx="74" cy="65"/>
            </a:xfrm>
            <a:custGeom>
              <a:avLst/>
              <a:gdLst>
                <a:gd name="T0" fmla="*/ 28 w 56"/>
                <a:gd name="T1" fmla="*/ 18 h 48"/>
                <a:gd name="T2" fmla="*/ 26 w 56"/>
                <a:gd name="T3" fmla="*/ 22 h 48"/>
                <a:gd name="T4" fmla="*/ 23 w 56"/>
                <a:gd name="T5" fmla="*/ 24 h 48"/>
                <a:gd name="T6" fmla="*/ 20 w 56"/>
                <a:gd name="T7" fmla="*/ 25 h 48"/>
                <a:gd name="T8" fmla="*/ 14 w 56"/>
                <a:gd name="T9" fmla="*/ 27 h 48"/>
                <a:gd name="T10" fmla="*/ 13 w 56"/>
                <a:gd name="T11" fmla="*/ 28 h 48"/>
                <a:gd name="T12" fmla="*/ 12 w 56"/>
                <a:gd name="T13" fmla="*/ 28 h 48"/>
                <a:gd name="T14" fmla="*/ 7 w 56"/>
                <a:gd name="T15" fmla="*/ 27 h 48"/>
                <a:gd name="T16" fmla="*/ 0 w 56"/>
                <a:gd name="T17" fmla="*/ 33 h 48"/>
                <a:gd name="T18" fmla="*/ 1 w 56"/>
                <a:gd name="T19" fmla="*/ 38 h 48"/>
                <a:gd name="T20" fmla="*/ 1 w 56"/>
                <a:gd name="T21" fmla="*/ 41 h 48"/>
                <a:gd name="T22" fmla="*/ 4 w 56"/>
                <a:gd name="T23" fmla="*/ 46 h 48"/>
                <a:gd name="T24" fmla="*/ 10 w 56"/>
                <a:gd name="T25" fmla="*/ 48 h 48"/>
                <a:gd name="T26" fmla="*/ 12 w 56"/>
                <a:gd name="T27" fmla="*/ 48 h 48"/>
                <a:gd name="T28" fmla="*/ 16 w 56"/>
                <a:gd name="T29" fmla="*/ 45 h 48"/>
                <a:gd name="T30" fmla="*/ 16 w 56"/>
                <a:gd name="T31" fmla="*/ 40 h 48"/>
                <a:gd name="T32" fmla="*/ 19 w 56"/>
                <a:gd name="T33" fmla="*/ 40 h 48"/>
                <a:gd name="T34" fmla="*/ 25 w 56"/>
                <a:gd name="T35" fmla="*/ 34 h 48"/>
                <a:gd name="T36" fmla="*/ 27 w 56"/>
                <a:gd name="T37" fmla="*/ 34 h 48"/>
                <a:gd name="T38" fmla="*/ 31 w 56"/>
                <a:gd name="T39" fmla="*/ 28 h 48"/>
                <a:gd name="T40" fmla="*/ 36 w 56"/>
                <a:gd name="T41" fmla="*/ 25 h 48"/>
                <a:gd name="T42" fmla="*/ 43 w 56"/>
                <a:gd name="T43" fmla="*/ 23 h 48"/>
                <a:gd name="T44" fmla="*/ 47 w 56"/>
                <a:gd name="T45" fmla="*/ 20 h 48"/>
                <a:gd name="T46" fmla="*/ 50 w 56"/>
                <a:gd name="T47" fmla="*/ 17 h 48"/>
                <a:gd name="T48" fmla="*/ 54 w 56"/>
                <a:gd name="T49" fmla="*/ 11 h 48"/>
                <a:gd name="T50" fmla="*/ 55 w 56"/>
                <a:gd name="T51" fmla="*/ 2 h 48"/>
                <a:gd name="T52" fmla="*/ 51 w 56"/>
                <a:gd name="T53" fmla="*/ 0 h 48"/>
                <a:gd name="T54" fmla="*/ 48 w 56"/>
                <a:gd name="T55" fmla="*/ 1 h 48"/>
                <a:gd name="T56" fmla="*/ 47 w 56"/>
                <a:gd name="T57" fmla="*/ 1 h 48"/>
                <a:gd name="T58" fmla="*/ 41 w 56"/>
                <a:gd name="T59" fmla="*/ 7 h 48"/>
                <a:gd name="T60" fmla="*/ 38 w 56"/>
                <a:gd name="T61" fmla="*/ 9 h 48"/>
                <a:gd name="T62" fmla="*/ 36 w 56"/>
                <a:gd name="T63" fmla="*/ 11 h 48"/>
                <a:gd name="T64" fmla="*/ 31 w 56"/>
                <a:gd name="T65" fmla="*/ 1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48">
                  <a:moveTo>
                    <a:pt x="31" y="17"/>
                  </a:moveTo>
                  <a:cubicBezTo>
                    <a:pt x="30" y="17"/>
                    <a:pt x="29" y="18"/>
                    <a:pt x="28" y="18"/>
                  </a:cubicBezTo>
                  <a:cubicBezTo>
                    <a:pt x="27" y="19"/>
                    <a:pt x="26" y="21"/>
                    <a:pt x="26" y="21"/>
                  </a:cubicBezTo>
                  <a:cubicBezTo>
                    <a:pt x="26" y="21"/>
                    <a:pt x="26" y="22"/>
                    <a:pt x="26" y="22"/>
                  </a:cubicBezTo>
                  <a:cubicBezTo>
                    <a:pt x="26" y="22"/>
                    <a:pt x="25" y="23"/>
                    <a:pt x="24" y="24"/>
                  </a:cubicBezTo>
                  <a:cubicBezTo>
                    <a:pt x="24" y="24"/>
                    <a:pt x="24" y="24"/>
                    <a:pt x="23" y="24"/>
                  </a:cubicBezTo>
                  <a:cubicBezTo>
                    <a:pt x="23" y="24"/>
                    <a:pt x="23" y="24"/>
                    <a:pt x="22" y="24"/>
                  </a:cubicBezTo>
                  <a:cubicBezTo>
                    <a:pt x="22" y="25"/>
                    <a:pt x="21" y="25"/>
                    <a:pt x="20" y="25"/>
                  </a:cubicBezTo>
                  <a:cubicBezTo>
                    <a:pt x="19" y="25"/>
                    <a:pt x="18" y="25"/>
                    <a:pt x="17" y="25"/>
                  </a:cubicBezTo>
                  <a:cubicBezTo>
                    <a:pt x="16" y="25"/>
                    <a:pt x="15" y="26"/>
                    <a:pt x="14" y="27"/>
                  </a:cubicBezTo>
                  <a:cubicBezTo>
                    <a:pt x="14" y="28"/>
                    <a:pt x="14" y="28"/>
                    <a:pt x="14" y="28"/>
                  </a:cubicBezTo>
                  <a:cubicBezTo>
                    <a:pt x="14" y="28"/>
                    <a:pt x="14" y="28"/>
                    <a:pt x="13" y="28"/>
                  </a:cubicBezTo>
                  <a:cubicBezTo>
                    <a:pt x="13" y="28"/>
                    <a:pt x="13" y="28"/>
                    <a:pt x="13" y="28"/>
                  </a:cubicBezTo>
                  <a:cubicBezTo>
                    <a:pt x="12" y="28"/>
                    <a:pt x="12" y="28"/>
                    <a:pt x="12" y="28"/>
                  </a:cubicBezTo>
                  <a:cubicBezTo>
                    <a:pt x="9" y="28"/>
                    <a:pt x="9" y="28"/>
                    <a:pt x="9" y="28"/>
                  </a:cubicBezTo>
                  <a:cubicBezTo>
                    <a:pt x="8" y="27"/>
                    <a:pt x="8" y="27"/>
                    <a:pt x="7" y="27"/>
                  </a:cubicBezTo>
                  <a:cubicBezTo>
                    <a:pt x="7" y="27"/>
                    <a:pt x="6" y="27"/>
                    <a:pt x="5" y="28"/>
                  </a:cubicBezTo>
                  <a:cubicBezTo>
                    <a:pt x="4" y="28"/>
                    <a:pt x="2" y="30"/>
                    <a:pt x="0" y="33"/>
                  </a:cubicBezTo>
                  <a:cubicBezTo>
                    <a:pt x="0" y="35"/>
                    <a:pt x="0" y="36"/>
                    <a:pt x="1" y="37"/>
                  </a:cubicBezTo>
                  <a:cubicBezTo>
                    <a:pt x="1" y="37"/>
                    <a:pt x="1" y="38"/>
                    <a:pt x="1" y="38"/>
                  </a:cubicBezTo>
                  <a:cubicBezTo>
                    <a:pt x="1" y="39"/>
                    <a:pt x="1" y="39"/>
                    <a:pt x="1" y="40"/>
                  </a:cubicBezTo>
                  <a:cubicBezTo>
                    <a:pt x="1" y="41"/>
                    <a:pt x="1" y="41"/>
                    <a:pt x="1" y="41"/>
                  </a:cubicBezTo>
                  <a:cubicBezTo>
                    <a:pt x="1" y="42"/>
                    <a:pt x="1" y="44"/>
                    <a:pt x="3" y="45"/>
                  </a:cubicBezTo>
                  <a:cubicBezTo>
                    <a:pt x="4" y="46"/>
                    <a:pt x="4" y="46"/>
                    <a:pt x="4" y="46"/>
                  </a:cubicBezTo>
                  <a:cubicBezTo>
                    <a:pt x="6" y="46"/>
                    <a:pt x="7" y="46"/>
                    <a:pt x="9" y="48"/>
                  </a:cubicBezTo>
                  <a:cubicBezTo>
                    <a:pt x="10" y="48"/>
                    <a:pt x="10" y="48"/>
                    <a:pt x="10" y="48"/>
                  </a:cubicBezTo>
                  <a:cubicBezTo>
                    <a:pt x="11" y="48"/>
                    <a:pt x="11" y="48"/>
                    <a:pt x="11" y="48"/>
                  </a:cubicBezTo>
                  <a:cubicBezTo>
                    <a:pt x="12" y="48"/>
                    <a:pt x="12" y="48"/>
                    <a:pt x="12" y="48"/>
                  </a:cubicBezTo>
                  <a:cubicBezTo>
                    <a:pt x="12" y="48"/>
                    <a:pt x="13" y="48"/>
                    <a:pt x="13" y="48"/>
                  </a:cubicBezTo>
                  <a:cubicBezTo>
                    <a:pt x="14" y="47"/>
                    <a:pt x="15" y="47"/>
                    <a:pt x="16" y="45"/>
                  </a:cubicBezTo>
                  <a:cubicBezTo>
                    <a:pt x="16" y="44"/>
                    <a:pt x="16" y="43"/>
                    <a:pt x="16" y="43"/>
                  </a:cubicBezTo>
                  <a:cubicBezTo>
                    <a:pt x="16" y="42"/>
                    <a:pt x="16" y="41"/>
                    <a:pt x="16" y="40"/>
                  </a:cubicBezTo>
                  <a:cubicBezTo>
                    <a:pt x="17" y="40"/>
                    <a:pt x="17" y="40"/>
                    <a:pt x="18" y="40"/>
                  </a:cubicBezTo>
                  <a:cubicBezTo>
                    <a:pt x="19" y="40"/>
                    <a:pt x="19" y="40"/>
                    <a:pt x="19" y="40"/>
                  </a:cubicBezTo>
                  <a:cubicBezTo>
                    <a:pt x="19" y="40"/>
                    <a:pt x="19" y="40"/>
                    <a:pt x="19" y="40"/>
                  </a:cubicBezTo>
                  <a:cubicBezTo>
                    <a:pt x="21" y="40"/>
                    <a:pt x="24" y="38"/>
                    <a:pt x="25" y="34"/>
                  </a:cubicBezTo>
                  <a:cubicBezTo>
                    <a:pt x="25" y="34"/>
                    <a:pt x="25" y="34"/>
                    <a:pt x="25" y="34"/>
                  </a:cubicBezTo>
                  <a:cubicBezTo>
                    <a:pt x="26" y="34"/>
                    <a:pt x="26" y="34"/>
                    <a:pt x="27" y="34"/>
                  </a:cubicBezTo>
                  <a:cubicBezTo>
                    <a:pt x="29" y="34"/>
                    <a:pt x="30" y="33"/>
                    <a:pt x="30" y="32"/>
                  </a:cubicBezTo>
                  <a:cubicBezTo>
                    <a:pt x="31" y="31"/>
                    <a:pt x="31" y="30"/>
                    <a:pt x="31" y="28"/>
                  </a:cubicBezTo>
                  <a:cubicBezTo>
                    <a:pt x="32" y="27"/>
                    <a:pt x="34" y="26"/>
                    <a:pt x="34" y="25"/>
                  </a:cubicBezTo>
                  <a:cubicBezTo>
                    <a:pt x="35" y="25"/>
                    <a:pt x="35" y="25"/>
                    <a:pt x="36" y="25"/>
                  </a:cubicBezTo>
                  <a:cubicBezTo>
                    <a:pt x="38" y="25"/>
                    <a:pt x="40" y="25"/>
                    <a:pt x="42" y="24"/>
                  </a:cubicBezTo>
                  <a:cubicBezTo>
                    <a:pt x="42" y="24"/>
                    <a:pt x="42" y="23"/>
                    <a:pt x="43" y="23"/>
                  </a:cubicBezTo>
                  <a:cubicBezTo>
                    <a:pt x="44" y="23"/>
                    <a:pt x="45" y="22"/>
                    <a:pt x="46" y="21"/>
                  </a:cubicBezTo>
                  <a:cubicBezTo>
                    <a:pt x="46" y="21"/>
                    <a:pt x="47" y="21"/>
                    <a:pt x="47" y="20"/>
                  </a:cubicBezTo>
                  <a:cubicBezTo>
                    <a:pt x="48" y="19"/>
                    <a:pt x="48" y="19"/>
                    <a:pt x="48" y="18"/>
                  </a:cubicBezTo>
                  <a:cubicBezTo>
                    <a:pt x="49" y="18"/>
                    <a:pt x="49" y="18"/>
                    <a:pt x="50" y="17"/>
                  </a:cubicBezTo>
                  <a:cubicBezTo>
                    <a:pt x="51" y="17"/>
                    <a:pt x="52" y="16"/>
                    <a:pt x="53" y="14"/>
                  </a:cubicBezTo>
                  <a:cubicBezTo>
                    <a:pt x="54" y="11"/>
                    <a:pt x="54" y="11"/>
                    <a:pt x="54" y="11"/>
                  </a:cubicBezTo>
                  <a:cubicBezTo>
                    <a:pt x="55" y="10"/>
                    <a:pt x="55" y="10"/>
                    <a:pt x="55" y="9"/>
                  </a:cubicBezTo>
                  <a:cubicBezTo>
                    <a:pt x="56" y="7"/>
                    <a:pt x="56" y="5"/>
                    <a:pt x="55" y="2"/>
                  </a:cubicBezTo>
                  <a:cubicBezTo>
                    <a:pt x="54" y="1"/>
                    <a:pt x="54" y="1"/>
                    <a:pt x="54" y="1"/>
                  </a:cubicBezTo>
                  <a:cubicBezTo>
                    <a:pt x="54" y="1"/>
                    <a:pt x="53" y="0"/>
                    <a:pt x="51" y="0"/>
                  </a:cubicBezTo>
                  <a:cubicBezTo>
                    <a:pt x="50" y="0"/>
                    <a:pt x="50" y="0"/>
                    <a:pt x="49" y="1"/>
                  </a:cubicBezTo>
                  <a:cubicBezTo>
                    <a:pt x="48" y="1"/>
                    <a:pt x="48" y="1"/>
                    <a:pt x="48" y="1"/>
                  </a:cubicBezTo>
                  <a:cubicBezTo>
                    <a:pt x="48" y="1"/>
                    <a:pt x="48" y="1"/>
                    <a:pt x="48" y="1"/>
                  </a:cubicBezTo>
                  <a:cubicBezTo>
                    <a:pt x="48" y="1"/>
                    <a:pt x="47" y="1"/>
                    <a:pt x="47" y="1"/>
                  </a:cubicBezTo>
                  <a:cubicBezTo>
                    <a:pt x="45" y="2"/>
                    <a:pt x="43" y="3"/>
                    <a:pt x="42" y="5"/>
                  </a:cubicBezTo>
                  <a:cubicBezTo>
                    <a:pt x="42" y="6"/>
                    <a:pt x="41" y="6"/>
                    <a:pt x="41" y="7"/>
                  </a:cubicBezTo>
                  <a:cubicBezTo>
                    <a:pt x="40" y="7"/>
                    <a:pt x="40" y="7"/>
                    <a:pt x="40" y="7"/>
                  </a:cubicBezTo>
                  <a:cubicBezTo>
                    <a:pt x="39" y="8"/>
                    <a:pt x="38" y="8"/>
                    <a:pt x="38" y="9"/>
                  </a:cubicBezTo>
                  <a:cubicBezTo>
                    <a:pt x="37" y="9"/>
                    <a:pt x="37" y="10"/>
                    <a:pt x="36" y="10"/>
                  </a:cubicBezTo>
                  <a:cubicBezTo>
                    <a:pt x="36" y="11"/>
                    <a:pt x="36" y="11"/>
                    <a:pt x="36" y="11"/>
                  </a:cubicBezTo>
                  <a:cubicBezTo>
                    <a:pt x="34" y="12"/>
                    <a:pt x="33" y="15"/>
                    <a:pt x="32" y="17"/>
                  </a:cubicBezTo>
                  <a:cubicBezTo>
                    <a:pt x="32" y="17"/>
                    <a:pt x="31" y="17"/>
                    <a:pt x="31" y="1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55" name="Freeform 22">
              <a:extLst>
                <a:ext uri="{FF2B5EF4-FFF2-40B4-BE49-F238E27FC236}">
                  <a16:creationId xmlns:a16="http://schemas.microsoft.com/office/drawing/2014/main" id="{AB853A09-320A-491D-AA01-DF292B7CAB6B}"/>
                </a:ext>
              </a:extLst>
            </p:cNvPr>
            <p:cNvSpPr>
              <a:spLocks/>
            </p:cNvSpPr>
            <p:nvPr/>
          </p:nvSpPr>
          <p:spPr bwMode="auto">
            <a:xfrm>
              <a:off x="3415" y="1356"/>
              <a:ext cx="24" cy="35"/>
            </a:xfrm>
            <a:custGeom>
              <a:avLst/>
              <a:gdLst>
                <a:gd name="T0" fmla="*/ 4 w 18"/>
                <a:gd name="T1" fmla="*/ 26 h 26"/>
                <a:gd name="T2" fmla="*/ 5 w 18"/>
                <a:gd name="T3" fmla="*/ 25 h 26"/>
                <a:gd name="T4" fmla="*/ 6 w 18"/>
                <a:gd name="T5" fmla="*/ 26 h 26"/>
                <a:gd name="T6" fmla="*/ 10 w 18"/>
                <a:gd name="T7" fmla="*/ 24 h 26"/>
                <a:gd name="T8" fmla="*/ 10 w 18"/>
                <a:gd name="T9" fmla="*/ 23 h 26"/>
                <a:gd name="T10" fmla="*/ 15 w 18"/>
                <a:gd name="T11" fmla="*/ 12 h 26"/>
                <a:gd name="T12" fmla="*/ 18 w 18"/>
                <a:gd name="T13" fmla="*/ 5 h 26"/>
                <a:gd name="T14" fmla="*/ 18 w 18"/>
                <a:gd name="T15" fmla="*/ 4 h 26"/>
                <a:gd name="T16" fmla="*/ 18 w 18"/>
                <a:gd name="T17" fmla="*/ 3 h 26"/>
                <a:gd name="T18" fmla="*/ 17 w 18"/>
                <a:gd name="T19" fmla="*/ 1 h 26"/>
                <a:gd name="T20" fmla="*/ 15 w 18"/>
                <a:gd name="T21" fmla="*/ 0 h 26"/>
                <a:gd name="T22" fmla="*/ 10 w 18"/>
                <a:gd name="T23" fmla="*/ 3 h 26"/>
                <a:gd name="T24" fmla="*/ 9 w 18"/>
                <a:gd name="T25" fmla="*/ 4 h 26"/>
                <a:gd name="T26" fmla="*/ 1 w 18"/>
                <a:gd name="T27" fmla="*/ 18 h 26"/>
                <a:gd name="T28" fmla="*/ 2 w 18"/>
                <a:gd name="T29" fmla="*/ 19 h 26"/>
                <a:gd name="T30" fmla="*/ 1 w 18"/>
                <a:gd name="T31" fmla="*/ 21 h 26"/>
                <a:gd name="T32" fmla="*/ 4 w 18"/>
                <a:gd name="T33"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6">
                  <a:moveTo>
                    <a:pt x="4" y="26"/>
                  </a:moveTo>
                  <a:cubicBezTo>
                    <a:pt x="5" y="25"/>
                    <a:pt x="5" y="25"/>
                    <a:pt x="5" y="25"/>
                  </a:cubicBezTo>
                  <a:cubicBezTo>
                    <a:pt x="6" y="26"/>
                    <a:pt x="6" y="26"/>
                    <a:pt x="6" y="26"/>
                  </a:cubicBezTo>
                  <a:cubicBezTo>
                    <a:pt x="8" y="26"/>
                    <a:pt x="9" y="25"/>
                    <a:pt x="10" y="24"/>
                  </a:cubicBezTo>
                  <a:cubicBezTo>
                    <a:pt x="10" y="23"/>
                    <a:pt x="10" y="23"/>
                    <a:pt x="10" y="23"/>
                  </a:cubicBezTo>
                  <a:cubicBezTo>
                    <a:pt x="13" y="20"/>
                    <a:pt x="14" y="16"/>
                    <a:pt x="15" y="12"/>
                  </a:cubicBezTo>
                  <a:cubicBezTo>
                    <a:pt x="16" y="9"/>
                    <a:pt x="17" y="7"/>
                    <a:pt x="18" y="5"/>
                  </a:cubicBezTo>
                  <a:cubicBezTo>
                    <a:pt x="18" y="4"/>
                    <a:pt x="18" y="4"/>
                    <a:pt x="18" y="4"/>
                  </a:cubicBezTo>
                  <a:cubicBezTo>
                    <a:pt x="18" y="3"/>
                    <a:pt x="18" y="3"/>
                    <a:pt x="18" y="3"/>
                  </a:cubicBezTo>
                  <a:cubicBezTo>
                    <a:pt x="17" y="1"/>
                    <a:pt x="17" y="1"/>
                    <a:pt x="17" y="1"/>
                  </a:cubicBezTo>
                  <a:cubicBezTo>
                    <a:pt x="16" y="0"/>
                    <a:pt x="15" y="0"/>
                    <a:pt x="15" y="0"/>
                  </a:cubicBezTo>
                  <a:cubicBezTo>
                    <a:pt x="12" y="0"/>
                    <a:pt x="11" y="2"/>
                    <a:pt x="10" y="3"/>
                  </a:cubicBezTo>
                  <a:cubicBezTo>
                    <a:pt x="10" y="3"/>
                    <a:pt x="10" y="4"/>
                    <a:pt x="9" y="4"/>
                  </a:cubicBezTo>
                  <a:cubicBezTo>
                    <a:pt x="4" y="6"/>
                    <a:pt x="0" y="12"/>
                    <a:pt x="1" y="18"/>
                  </a:cubicBezTo>
                  <a:cubicBezTo>
                    <a:pt x="1" y="18"/>
                    <a:pt x="1" y="19"/>
                    <a:pt x="2" y="19"/>
                  </a:cubicBezTo>
                  <a:cubicBezTo>
                    <a:pt x="1" y="20"/>
                    <a:pt x="1" y="21"/>
                    <a:pt x="1" y="21"/>
                  </a:cubicBezTo>
                  <a:cubicBezTo>
                    <a:pt x="1" y="23"/>
                    <a:pt x="2" y="25"/>
                    <a:pt x="4" y="2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56" name="Freeform 23">
              <a:extLst>
                <a:ext uri="{FF2B5EF4-FFF2-40B4-BE49-F238E27FC236}">
                  <a16:creationId xmlns:a16="http://schemas.microsoft.com/office/drawing/2014/main" id="{8A89A629-8D31-4A2A-AEF4-1C08763DE7CD}"/>
                </a:ext>
              </a:extLst>
            </p:cNvPr>
            <p:cNvSpPr>
              <a:spLocks/>
            </p:cNvSpPr>
            <p:nvPr/>
          </p:nvSpPr>
          <p:spPr bwMode="auto">
            <a:xfrm>
              <a:off x="3414" y="1536"/>
              <a:ext cx="20" cy="16"/>
            </a:xfrm>
            <a:custGeom>
              <a:avLst/>
              <a:gdLst>
                <a:gd name="T0" fmla="*/ 14 w 15"/>
                <a:gd name="T1" fmla="*/ 2 h 12"/>
                <a:gd name="T2" fmla="*/ 12 w 15"/>
                <a:gd name="T3" fmla="*/ 1 h 12"/>
                <a:gd name="T4" fmla="*/ 10 w 15"/>
                <a:gd name="T5" fmla="*/ 0 h 12"/>
                <a:gd name="T6" fmla="*/ 8 w 15"/>
                <a:gd name="T7" fmla="*/ 0 h 12"/>
                <a:gd name="T8" fmla="*/ 7 w 15"/>
                <a:gd name="T9" fmla="*/ 0 h 12"/>
                <a:gd name="T10" fmla="*/ 2 w 15"/>
                <a:gd name="T11" fmla="*/ 2 h 12"/>
                <a:gd name="T12" fmla="*/ 0 w 15"/>
                <a:gd name="T13" fmla="*/ 4 h 12"/>
                <a:gd name="T14" fmla="*/ 1 w 15"/>
                <a:gd name="T15" fmla="*/ 7 h 12"/>
                <a:gd name="T16" fmla="*/ 4 w 15"/>
                <a:gd name="T17" fmla="*/ 8 h 12"/>
                <a:gd name="T18" fmla="*/ 6 w 15"/>
                <a:gd name="T19" fmla="*/ 8 h 12"/>
                <a:gd name="T20" fmla="*/ 7 w 15"/>
                <a:gd name="T21" fmla="*/ 7 h 12"/>
                <a:gd name="T22" fmla="*/ 8 w 15"/>
                <a:gd name="T23" fmla="*/ 7 h 12"/>
                <a:gd name="T24" fmla="*/ 8 w 15"/>
                <a:gd name="T25" fmla="*/ 7 h 12"/>
                <a:gd name="T26" fmla="*/ 9 w 15"/>
                <a:gd name="T27" fmla="*/ 11 h 12"/>
                <a:gd name="T28" fmla="*/ 11 w 15"/>
                <a:gd name="T29" fmla="*/ 12 h 12"/>
                <a:gd name="T30" fmla="*/ 11 w 15"/>
                <a:gd name="T31" fmla="*/ 12 h 12"/>
                <a:gd name="T32" fmla="*/ 15 w 15"/>
                <a:gd name="T33" fmla="*/ 8 h 12"/>
                <a:gd name="T34" fmla="*/ 15 w 15"/>
                <a:gd name="T35" fmla="*/ 8 h 12"/>
                <a:gd name="T36" fmla="*/ 15 w 15"/>
                <a:gd name="T37" fmla="*/ 6 h 12"/>
                <a:gd name="T38" fmla="*/ 15 w 15"/>
                <a:gd name="T39" fmla="*/ 5 h 12"/>
                <a:gd name="T40" fmla="*/ 15 w 15"/>
                <a:gd name="T41" fmla="*/ 5 h 12"/>
                <a:gd name="T42" fmla="*/ 14 w 15"/>
                <a:gd name="T4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 h="12">
                  <a:moveTo>
                    <a:pt x="14" y="2"/>
                  </a:moveTo>
                  <a:cubicBezTo>
                    <a:pt x="14" y="1"/>
                    <a:pt x="13" y="1"/>
                    <a:pt x="12" y="1"/>
                  </a:cubicBezTo>
                  <a:cubicBezTo>
                    <a:pt x="11" y="1"/>
                    <a:pt x="10" y="1"/>
                    <a:pt x="10" y="0"/>
                  </a:cubicBezTo>
                  <a:cubicBezTo>
                    <a:pt x="9" y="0"/>
                    <a:pt x="9" y="0"/>
                    <a:pt x="8" y="0"/>
                  </a:cubicBezTo>
                  <a:cubicBezTo>
                    <a:pt x="8" y="0"/>
                    <a:pt x="7" y="0"/>
                    <a:pt x="7" y="0"/>
                  </a:cubicBezTo>
                  <a:cubicBezTo>
                    <a:pt x="5" y="0"/>
                    <a:pt x="3" y="1"/>
                    <a:pt x="2" y="2"/>
                  </a:cubicBezTo>
                  <a:cubicBezTo>
                    <a:pt x="1" y="3"/>
                    <a:pt x="0" y="3"/>
                    <a:pt x="0" y="4"/>
                  </a:cubicBezTo>
                  <a:cubicBezTo>
                    <a:pt x="0" y="5"/>
                    <a:pt x="1" y="6"/>
                    <a:pt x="1" y="7"/>
                  </a:cubicBezTo>
                  <a:cubicBezTo>
                    <a:pt x="2" y="8"/>
                    <a:pt x="3" y="8"/>
                    <a:pt x="4" y="8"/>
                  </a:cubicBezTo>
                  <a:cubicBezTo>
                    <a:pt x="5" y="8"/>
                    <a:pt x="6" y="8"/>
                    <a:pt x="6" y="8"/>
                  </a:cubicBezTo>
                  <a:cubicBezTo>
                    <a:pt x="7" y="8"/>
                    <a:pt x="7" y="7"/>
                    <a:pt x="7" y="7"/>
                  </a:cubicBezTo>
                  <a:cubicBezTo>
                    <a:pt x="8" y="7"/>
                    <a:pt x="8" y="7"/>
                    <a:pt x="8" y="7"/>
                  </a:cubicBezTo>
                  <a:cubicBezTo>
                    <a:pt x="8" y="7"/>
                    <a:pt x="8" y="7"/>
                    <a:pt x="8" y="7"/>
                  </a:cubicBezTo>
                  <a:cubicBezTo>
                    <a:pt x="8" y="8"/>
                    <a:pt x="8" y="10"/>
                    <a:pt x="9" y="11"/>
                  </a:cubicBezTo>
                  <a:cubicBezTo>
                    <a:pt x="9" y="12"/>
                    <a:pt x="10" y="12"/>
                    <a:pt x="11" y="12"/>
                  </a:cubicBezTo>
                  <a:cubicBezTo>
                    <a:pt x="11" y="12"/>
                    <a:pt x="11" y="12"/>
                    <a:pt x="11" y="12"/>
                  </a:cubicBezTo>
                  <a:cubicBezTo>
                    <a:pt x="14" y="12"/>
                    <a:pt x="15" y="9"/>
                    <a:pt x="15" y="8"/>
                  </a:cubicBezTo>
                  <a:cubicBezTo>
                    <a:pt x="15" y="8"/>
                    <a:pt x="15" y="8"/>
                    <a:pt x="15" y="8"/>
                  </a:cubicBezTo>
                  <a:cubicBezTo>
                    <a:pt x="15" y="7"/>
                    <a:pt x="15" y="7"/>
                    <a:pt x="15" y="6"/>
                  </a:cubicBezTo>
                  <a:cubicBezTo>
                    <a:pt x="15" y="5"/>
                    <a:pt x="15" y="5"/>
                    <a:pt x="15" y="5"/>
                  </a:cubicBezTo>
                  <a:cubicBezTo>
                    <a:pt x="15" y="5"/>
                    <a:pt x="15" y="5"/>
                    <a:pt x="15" y="5"/>
                  </a:cubicBezTo>
                  <a:cubicBezTo>
                    <a:pt x="15" y="4"/>
                    <a:pt x="15" y="3"/>
                    <a:pt x="14" y="2"/>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grpSp>
    </p:spTree>
    <p:extLst>
      <p:ext uri="{BB962C8B-B14F-4D97-AF65-F5344CB8AC3E}">
        <p14:creationId xmlns:p14="http://schemas.microsoft.com/office/powerpoint/2010/main" val="235412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D16A8C1-F3A7-4FC4-AFB9-1C2A9F2B33EE}"/>
              </a:ext>
            </a:extLst>
          </p:cNvPr>
          <p:cNvSpPr>
            <a:spLocks noGrp="1"/>
          </p:cNvSpPr>
          <p:nvPr>
            <p:ph type="body" sz="quarter" idx="14"/>
          </p:nvPr>
        </p:nvSpPr>
        <p:spPr>
          <a:xfrm>
            <a:off x="612000" y="1080000"/>
            <a:ext cx="10888013" cy="420873"/>
          </a:xfrm>
        </p:spPr>
        <p:txBody>
          <a:bodyPr/>
          <a:lstStyle/>
          <a:p>
            <a:r>
              <a:rPr lang="en-US" dirty="0">
                <a:solidFill>
                  <a:srgbClr val="DE5D09"/>
                </a:solidFill>
              </a:rPr>
              <a:t>Everyone deserves access to healthy food and quality nutrition care. </a:t>
            </a:r>
            <a:br>
              <a:rPr lang="en-US" dirty="0">
                <a:solidFill>
                  <a:srgbClr val="DE5D09"/>
                </a:solidFill>
              </a:rPr>
            </a:br>
            <a:r>
              <a:rPr lang="en-US" dirty="0">
                <a:solidFill>
                  <a:srgbClr val="DE5D09"/>
                </a:solidFill>
              </a:rPr>
              <a:t>This is not simply a matter of personal choices.  </a:t>
            </a:r>
          </a:p>
        </p:txBody>
      </p:sp>
      <p:sp>
        <p:nvSpPr>
          <p:cNvPr id="13" name="Text Placeholder 4">
            <a:extLst>
              <a:ext uri="{FF2B5EF4-FFF2-40B4-BE49-F238E27FC236}">
                <a16:creationId xmlns:a16="http://schemas.microsoft.com/office/drawing/2014/main" id="{651DBE91-AD9A-4180-AED6-8932A19BF27A}"/>
              </a:ext>
            </a:extLst>
          </p:cNvPr>
          <p:cNvSpPr txBox="1">
            <a:spLocks/>
          </p:cNvSpPr>
          <p:nvPr/>
        </p:nvSpPr>
        <p:spPr>
          <a:xfrm>
            <a:off x="609600" y="370112"/>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Nutrition equity: our defining opportunity</a:t>
            </a:r>
          </a:p>
        </p:txBody>
      </p:sp>
      <p:pic>
        <p:nvPicPr>
          <p:cNvPr id="48" name="Picture 47">
            <a:extLst>
              <a:ext uri="{FF2B5EF4-FFF2-40B4-BE49-F238E27FC236}">
                <a16:creationId xmlns:a16="http://schemas.microsoft.com/office/drawing/2014/main" id="{0E7577DE-63E7-47E2-8B67-116B43ED4CE1}"/>
              </a:ext>
            </a:extLst>
          </p:cNvPr>
          <p:cNvPicPr>
            <a:picLocks noChangeAspect="1"/>
          </p:cNvPicPr>
          <p:nvPr/>
        </p:nvPicPr>
        <p:blipFill>
          <a:blip r:embed="rId3"/>
          <a:stretch>
            <a:fillRect/>
          </a:stretch>
        </p:blipFill>
        <p:spPr>
          <a:xfrm>
            <a:off x="10932105" y="5884126"/>
            <a:ext cx="741600" cy="741600"/>
          </a:xfrm>
          <a:prstGeom prst="rect">
            <a:avLst/>
          </a:prstGeom>
        </p:spPr>
      </p:pic>
      <p:sp>
        <p:nvSpPr>
          <p:cNvPr id="38" name="Footer Placeholder 2">
            <a:extLst>
              <a:ext uri="{FF2B5EF4-FFF2-40B4-BE49-F238E27FC236}">
                <a16:creationId xmlns:a16="http://schemas.microsoft.com/office/drawing/2014/main" id="{5FF6728E-FDB2-4B8D-86A5-234F4F4CB575}"/>
              </a:ext>
            </a:extLst>
          </p:cNvPr>
          <p:cNvSpPr>
            <a:spLocks noGrp="1"/>
          </p:cNvSpPr>
          <p:nvPr>
            <p:ph type="ftr" sz="quarter" idx="3"/>
          </p:nvPr>
        </p:nvSpPr>
        <p:spPr>
          <a:xfrm>
            <a:off x="609601" y="6356351"/>
            <a:ext cx="8780234" cy="365125"/>
          </a:xfrm>
        </p:spPr>
        <p:txBody>
          <a:bodyPr/>
          <a:lstStyle/>
          <a:p>
            <a:pPr algn="l"/>
            <a:r>
              <a:rPr lang="en-US" dirty="0"/>
              <a:t>2020 Global Nutrition Report</a:t>
            </a:r>
          </a:p>
        </p:txBody>
      </p:sp>
      <p:grpSp>
        <p:nvGrpSpPr>
          <p:cNvPr id="10" name="Group 9">
            <a:extLst>
              <a:ext uri="{FF2B5EF4-FFF2-40B4-BE49-F238E27FC236}">
                <a16:creationId xmlns:a16="http://schemas.microsoft.com/office/drawing/2014/main" id="{3552F4A9-DDD4-4962-AD1C-697BA5106459}"/>
              </a:ext>
            </a:extLst>
          </p:cNvPr>
          <p:cNvGrpSpPr/>
          <p:nvPr/>
        </p:nvGrpSpPr>
        <p:grpSpPr>
          <a:xfrm>
            <a:off x="1973945" y="2959453"/>
            <a:ext cx="7212170" cy="2945937"/>
            <a:chOff x="722290" y="1708955"/>
            <a:chExt cx="7212170" cy="2945937"/>
          </a:xfrm>
        </p:grpSpPr>
        <p:pic>
          <p:nvPicPr>
            <p:cNvPr id="20" name="Graphic 19">
              <a:extLst>
                <a:ext uri="{FF2B5EF4-FFF2-40B4-BE49-F238E27FC236}">
                  <a16:creationId xmlns:a16="http://schemas.microsoft.com/office/drawing/2014/main" id="{CC9D2B6E-DC20-4AE6-87D2-83AA711725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5185" y="1708955"/>
              <a:ext cx="1280160" cy="1280160"/>
            </a:xfrm>
            <a:prstGeom prst="rect">
              <a:avLst/>
            </a:prstGeom>
          </p:spPr>
        </p:pic>
        <p:sp>
          <p:nvSpPr>
            <p:cNvPr id="28" name="Rectangle 27">
              <a:extLst>
                <a:ext uri="{FF2B5EF4-FFF2-40B4-BE49-F238E27FC236}">
                  <a16:creationId xmlns:a16="http://schemas.microsoft.com/office/drawing/2014/main" id="{0BA2F95F-D853-44B3-B834-AC8463085415}"/>
                </a:ext>
              </a:extLst>
            </p:cNvPr>
            <p:cNvSpPr/>
            <p:nvPr/>
          </p:nvSpPr>
          <p:spPr>
            <a:xfrm>
              <a:off x="722290" y="3100641"/>
              <a:ext cx="3983134" cy="149754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US" sz="2000" b="1" dirty="0">
                  <a:solidFill>
                    <a:schemeClr val="tx1"/>
                  </a:solidFill>
                </a:rPr>
                <a:t>Address inequities in </a:t>
              </a:r>
              <a:br>
                <a:rPr lang="en-US" sz="2000" b="1" dirty="0">
                  <a:solidFill>
                    <a:schemeClr val="tx1"/>
                  </a:solidFill>
                </a:rPr>
              </a:br>
              <a:r>
                <a:rPr lang="en-US" sz="2000" b="1" dirty="0">
                  <a:solidFill>
                    <a:srgbClr val="DE5D09"/>
                  </a:solidFill>
                </a:rPr>
                <a:t>food systems </a:t>
              </a:r>
              <a:r>
                <a:rPr lang="en-US" sz="2000" b="1" dirty="0">
                  <a:solidFill>
                    <a:schemeClr val="tx1"/>
                  </a:solidFill>
                </a:rPr>
                <a:t>and make healthy, sustainable food the most accessible and affordable choice for all</a:t>
              </a:r>
              <a:endParaRPr lang="pt-PT" sz="2000" b="1" dirty="0">
                <a:solidFill>
                  <a:schemeClr val="tx1"/>
                </a:solidFill>
              </a:endParaRPr>
            </a:p>
          </p:txBody>
        </p:sp>
        <p:grpSp>
          <p:nvGrpSpPr>
            <p:cNvPr id="3" name="Group 2">
              <a:extLst>
                <a:ext uri="{FF2B5EF4-FFF2-40B4-BE49-F238E27FC236}">
                  <a16:creationId xmlns:a16="http://schemas.microsoft.com/office/drawing/2014/main" id="{864250AA-CBEF-4019-9E0F-AB8704D57920}"/>
                </a:ext>
              </a:extLst>
            </p:cNvPr>
            <p:cNvGrpSpPr/>
            <p:nvPr/>
          </p:nvGrpSpPr>
          <p:grpSpPr>
            <a:xfrm>
              <a:off x="4560927" y="1708955"/>
              <a:ext cx="3373533" cy="2945937"/>
              <a:chOff x="268363" y="3099986"/>
              <a:chExt cx="3373533" cy="2945937"/>
            </a:xfrm>
          </p:grpSpPr>
          <p:pic>
            <p:nvPicPr>
              <p:cNvPr id="21" name="Graphic 20">
                <a:extLst>
                  <a:ext uri="{FF2B5EF4-FFF2-40B4-BE49-F238E27FC236}">
                    <a16:creationId xmlns:a16="http://schemas.microsoft.com/office/drawing/2014/main" id="{90604C3B-5F9A-4598-BB22-C198D66FC2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05203" y="3099986"/>
                <a:ext cx="1280160" cy="1280160"/>
              </a:xfrm>
              <a:prstGeom prst="rect">
                <a:avLst/>
              </a:prstGeom>
            </p:spPr>
          </p:pic>
          <p:sp>
            <p:nvSpPr>
              <p:cNvPr id="31" name="Rectangle 30">
                <a:extLst>
                  <a:ext uri="{FF2B5EF4-FFF2-40B4-BE49-F238E27FC236}">
                    <a16:creationId xmlns:a16="http://schemas.microsoft.com/office/drawing/2014/main" id="{B4BEABA3-3B49-4AC0-A45C-B3A0CA109917}"/>
                  </a:ext>
                </a:extLst>
              </p:cNvPr>
              <p:cNvSpPr/>
              <p:nvPr/>
            </p:nvSpPr>
            <p:spPr>
              <a:xfrm>
                <a:off x="268363" y="4548377"/>
                <a:ext cx="3373533" cy="14975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US" sz="2000" b="1" dirty="0">
                    <a:solidFill>
                      <a:schemeClr val="tx1"/>
                    </a:solidFill>
                  </a:rPr>
                  <a:t>Fully integrate nutrition in </a:t>
                </a:r>
                <a:r>
                  <a:rPr lang="en-US" sz="2000" b="1" dirty="0">
                    <a:solidFill>
                      <a:srgbClr val="DE5D09"/>
                    </a:solidFill>
                  </a:rPr>
                  <a:t>health systems </a:t>
                </a:r>
                <a:r>
                  <a:rPr lang="en-US" sz="2000" b="1" dirty="0">
                    <a:solidFill>
                      <a:schemeClr val="tx1"/>
                    </a:solidFill>
                  </a:rPr>
                  <a:t>and make nutrition care, preventive and curative, universally available </a:t>
                </a:r>
                <a:endParaRPr lang="pt-PT" sz="2000" b="1" dirty="0">
                  <a:solidFill>
                    <a:schemeClr val="tx1"/>
                  </a:solidFill>
                </a:endParaRPr>
              </a:p>
            </p:txBody>
          </p:sp>
        </p:grpSp>
      </p:grpSp>
      <p:sp>
        <p:nvSpPr>
          <p:cNvPr id="19" name="Rectangle 18">
            <a:extLst>
              <a:ext uri="{FF2B5EF4-FFF2-40B4-BE49-F238E27FC236}">
                <a16:creationId xmlns:a16="http://schemas.microsoft.com/office/drawing/2014/main" id="{106D03C1-DA76-4A9B-8A1C-988D7BF7352F}"/>
              </a:ext>
            </a:extLst>
          </p:cNvPr>
          <p:cNvSpPr/>
          <p:nvPr/>
        </p:nvSpPr>
        <p:spPr>
          <a:xfrm>
            <a:off x="1921729" y="2044489"/>
            <a:ext cx="7468106" cy="679590"/>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gn="ctr">
              <a:lnSpc>
                <a:spcPct val="90000"/>
              </a:lnSpc>
            </a:pPr>
            <a:r>
              <a:rPr lang="en-US" sz="2200" b="1" dirty="0">
                <a:solidFill>
                  <a:schemeClr val="tx1"/>
                </a:solidFill>
              </a:rPr>
              <a:t>Food and health systems need to be transformed</a:t>
            </a:r>
            <a:endParaRPr lang="pt-PT" sz="2200" b="1" dirty="0">
              <a:solidFill>
                <a:schemeClr val="tx1"/>
              </a:solidFill>
            </a:endParaRPr>
          </a:p>
        </p:txBody>
      </p:sp>
      <p:grpSp>
        <p:nvGrpSpPr>
          <p:cNvPr id="14" name="Group 13">
            <a:extLst>
              <a:ext uri="{FF2B5EF4-FFF2-40B4-BE49-F238E27FC236}">
                <a16:creationId xmlns:a16="http://schemas.microsoft.com/office/drawing/2014/main" id="{A48B0711-654F-4EF0-B38B-B198A4F6324F}"/>
              </a:ext>
            </a:extLst>
          </p:cNvPr>
          <p:cNvGrpSpPr/>
          <p:nvPr/>
        </p:nvGrpSpPr>
        <p:grpSpPr>
          <a:xfrm>
            <a:off x="2423772" y="2724079"/>
            <a:ext cx="502075" cy="1391686"/>
            <a:chOff x="1256520" y="2803001"/>
            <a:chExt cx="506794" cy="1251671"/>
          </a:xfrm>
        </p:grpSpPr>
        <p:sp>
          <p:nvSpPr>
            <p:cNvPr id="24" name="Freeform: Shape 23">
              <a:extLst>
                <a:ext uri="{FF2B5EF4-FFF2-40B4-BE49-F238E27FC236}">
                  <a16:creationId xmlns:a16="http://schemas.microsoft.com/office/drawing/2014/main" id="{3D73C6D4-E63D-4D79-88E8-2DFCF0C8907F}"/>
                </a:ext>
              </a:extLst>
            </p:cNvPr>
            <p:cNvSpPr/>
            <p:nvPr/>
          </p:nvSpPr>
          <p:spPr>
            <a:xfrm>
              <a:off x="1256520" y="2803001"/>
              <a:ext cx="502075" cy="1067605"/>
            </a:xfrm>
            <a:custGeom>
              <a:avLst/>
              <a:gdLst>
                <a:gd name="connsiteX0" fmla="*/ 366903 w 366903"/>
                <a:gd name="connsiteY0" fmla="*/ 2337149 h 2337149"/>
                <a:gd name="connsiteX1" fmla="*/ 0 w 366903"/>
                <a:gd name="connsiteY1" fmla="*/ 1970246 h 2337149"/>
                <a:gd name="connsiteX2" fmla="*/ 0 w 366903"/>
                <a:gd name="connsiteY2" fmla="*/ 0 h 2337149"/>
              </a:gdLst>
              <a:ahLst/>
              <a:cxnLst>
                <a:cxn ang="0">
                  <a:pos x="connsiteX0" y="connsiteY0"/>
                </a:cxn>
                <a:cxn ang="0">
                  <a:pos x="connsiteX1" y="connsiteY1"/>
                </a:cxn>
                <a:cxn ang="0">
                  <a:pos x="connsiteX2" y="connsiteY2"/>
                </a:cxn>
              </a:cxnLst>
              <a:rect l="l" t="t" r="r" b="b"/>
              <a:pathLst>
                <a:path w="366903" h="2337149">
                  <a:moveTo>
                    <a:pt x="366903" y="2337149"/>
                  </a:moveTo>
                  <a:cubicBezTo>
                    <a:pt x="164211" y="2337149"/>
                    <a:pt x="0" y="2172843"/>
                    <a:pt x="0" y="1970246"/>
                  </a:cubicBezTo>
                  <a:lnTo>
                    <a:pt x="0" y="0"/>
                  </a:lnTo>
                </a:path>
              </a:pathLst>
            </a:custGeom>
            <a:noFill/>
            <a:ln w="76200" cap="flat">
              <a:solidFill>
                <a:srgbClr val="445B6B"/>
              </a:solidFill>
              <a:prstDash val="solid"/>
              <a:miter/>
            </a:ln>
          </p:spPr>
          <p:txBody>
            <a:bodyPr rtlCol="0" anchor="ctr"/>
            <a:lstStyle/>
            <a:p>
              <a:endParaRPr lang="pt-PT"/>
            </a:p>
          </p:txBody>
        </p:sp>
        <p:sp>
          <p:nvSpPr>
            <p:cNvPr id="26" name="Freeform: Shape 25">
              <a:extLst>
                <a:ext uri="{FF2B5EF4-FFF2-40B4-BE49-F238E27FC236}">
                  <a16:creationId xmlns:a16="http://schemas.microsoft.com/office/drawing/2014/main" id="{564963F0-7D90-4371-BAA3-54B1045034BA}"/>
                </a:ext>
              </a:extLst>
            </p:cNvPr>
            <p:cNvSpPr/>
            <p:nvPr/>
          </p:nvSpPr>
          <p:spPr>
            <a:xfrm>
              <a:off x="1597351" y="3665931"/>
              <a:ext cx="165963" cy="388741"/>
            </a:xfrm>
            <a:custGeom>
              <a:avLst/>
              <a:gdLst>
                <a:gd name="connsiteX0" fmla="*/ 0 w 95630"/>
                <a:gd name="connsiteY0" fmla="*/ 0 h 191357"/>
                <a:gd name="connsiteX1" fmla="*/ 95631 w 95630"/>
                <a:gd name="connsiteY1" fmla="*/ 95726 h 191357"/>
                <a:gd name="connsiteX2" fmla="*/ 0 w 95630"/>
                <a:gd name="connsiteY2" fmla="*/ 191357 h 191357"/>
              </a:gdLst>
              <a:ahLst/>
              <a:cxnLst>
                <a:cxn ang="0">
                  <a:pos x="connsiteX0" y="connsiteY0"/>
                </a:cxn>
                <a:cxn ang="0">
                  <a:pos x="connsiteX1" y="connsiteY1"/>
                </a:cxn>
                <a:cxn ang="0">
                  <a:pos x="connsiteX2" y="connsiteY2"/>
                </a:cxn>
              </a:cxnLst>
              <a:rect l="l" t="t" r="r" b="b"/>
              <a:pathLst>
                <a:path w="95630" h="191357">
                  <a:moveTo>
                    <a:pt x="0" y="0"/>
                  </a:moveTo>
                  <a:lnTo>
                    <a:pt x="95631" y="95726"/>
                  </a:lnTo>
                  <a:lnTo>
                    <a:pt x="0" y="191357"/>
                  </a:lnTo>
                </a:path>
              </a:pathLst>
            </a:custGeom>
            <a:noFill/>
            <a:ln w="76200" cap="flat">
              <a:solidFill>
                <a:srgbClr val="445B6B"/>
              </a:solidFill>
              <a:prstDash val="solid"/>
              <a:miter/>
            </a:ln>
          </p:spPr>
          <p:txBody>
            <a:bodyPr rtlCol="0" anchor="ctr"/>
            <a:lstStyle/>
            <a:p>
              <a:endParaRPr lang="pt-PT"/>
            </a:p>
          </p:txBody>
        </p:sp>
      </p:grpSp>
      <p:grpSp>
        <p:nvGrpSpPr>
          <p:cNvPr id="22" name="Group 21">
            <a:extLst>
              <a:ext uri="{FF2B5EF4-FFF2-40B4-BE49-F238E27FC236}">
                <a16:creationId xmlns:a16="http://schemas.microsoft.com/office/drawing/2014/main" id="{CC135951-26D3-42E6-A0EF-7DA8F15109E1}"/>
              </a:ext>
            </a:extLst>
          </p:cNvPr>
          <p:cNvGrpSpPr/>
          <p:nvPr/>
        </p:nvGrpSpPr>
        <p:grpSpPr>
          <a:xfrm>
            <a:off x="6190103" y="2726147"/>
            <a:ext cx="502075" cy="1391686"/>
            <a:chOff x="1256520" y="2803001"/>
            <a:chExt cx="506794" cy="1251671"/>
          </a:xfrm>
        </p:grpSpPr>
        <p:sp>
          <p:nvSpPr>
            <p:cNvPr id="23" name="Freeform: Shape 22">
              <a:extLst>
                <a:ext uri="{FF2B5EF4-FFF2-40B4-BE49-F238E27FC236}">
                  <a16:creationId xmlns:a16="http://schemas.microsoft.com/office/drawing/2014/main" id="{FE0B040C-061D-4992-A60C-FD2DBC88E0DA}"/>
                </a:ext>
              </a:extLst>
            </p:cNvPr>
            <p:cNvSpPr/>
            <p:nvPr/>
          </p:nvSpPr>
          <p:spPr>
            <a:xfrm>
              <a:off x="1256520" y="2803001"/>
              <a:ext cx="502075" cy="1067605"/>
            </a:xfrm>
            <a:custGeom>
              <a:avLst/>
              <a:gdLst>
                <a:gd name="connsiteX0" fmla="*/ 366903 w 366903"/>
                <a:gd name="connsiteY0" fmla="*/ 2337149 h 2337149"/>
                <a:gd name="connsiteX1" fmla="*/ 0 w 366903"/>
                <a:gd name="connsiteY1" fmla="*/ 1970246 h 2337149"/>
                <a:gd name="connsiteX2" fmla="*/ 0 w 366903"/>
                <a:gd name="connsiteY2" fmla="*/ 0 h 2337149"/>
              </a:gdLst>
              <a:ahLst/>
              <a:cxnLst>
                <a:cxn ang="0">
                  <a:pos x="connsiteX0" y="connsiteY0"/>
                </a:cxn>
                <a:cxn ang="0">
                  <a:pos x="connsiteX1" y="connsiteY1"/>
                </a:cxn>
                <a:cxn ang="0">
                  <a:pos x="connsiteX2" y="connsiteY2"/>
                </a:cxn>
              </a:cxnLst>
              <a:rect l="l" t="t" r="r" b="b"/>
              <a:pathLst>
                <a:path w="366903" h="2337149">
                  <a:moveTo>
                    <a:pt x="366903" y="2337149"/>
                  </a:moveTo>
                  <a:cubicBezTo>
                    <a:pt x="164211" y="2337149"/>
                    <a:pt x="0" y="2172843"/>
                    <a:pt x="0" y="1970246"/>
                  </a:cubicBezTo>
                  <a:lnTo>
                    <a:pt x="0" y="0"/>
                  </a:lnTo>
                </a:path>
              </a:pathLst>
            </a:custGeom>
            <a:noFill/>
            <a:ln w="76200" cap="flat">
              <a:solidFill>
                <a:srgbClr val="445B6B"/>
              </a:solidFill>
              <a:prstDash val="solid"/>
              <a:miter/>
            </a:ln>
          </p:spPr>
          <p:txBody>
            <a:bodyPr rtlCol="0" anchor="ctr"/>
            <a:lstStyle/>
            <a:p>
              <a:endParaRPr lang="pt-PT"/>
            </a:p>
          </p:txBody>
        </p:sp>
        <p:sp>
          <p:nvSpPr>
            <p:cNvPr id="25" name="Freeform: Shape 24">
              <a:extLst>
                <a:ext uri="{FF2B5EF4-FFF2-40B4-BE49-F238E27FC236}">
                  <a16:creationId xmlns:a16="http://schemas.microsoft.com/office/drawing/2014/main" id="{9CBB53C0-C400-4A11-8CB4-C6A030CE8216}"/>
                </a:ext>
              </a:extLst>
            </p:cNvPr>
            <p:cNvSpPr/>
            <p:nvPr/>
          </p:nvSpPr>
          <p:spPr>
            <a:xfrm>
              <a:off x="1597351" y="3665931"/>
              <a:ext cx="165963" cy="388741"/>
            </a:xfrm>
            <a:custGeom>
              <a:avLst/>
              <a:gdLst>
                <a:gd name="connsiteX0" fmla="*/ 0 w 95630"/>
                <a:gd name="connsiteY0" fmla="*/ 0 h 191357"/>
                <a:gd name="connsiteX1" fmla="*/ 95631 w 95630"/>
                <a:gd name="connsiteY1" fmla="*/ 95726 h 191357"/>
                <a:gd name="connsiteX2" fmla="*/ 0 w 95630"/>
                <a:gd name="connsiteY2" fmla="*/ 191357 h 191357"/>
              </a:gdLst>
              <a:ahLst/>
              <a:cxnLst>
                <a:cxn ang="0">
                  <a:pos x="connsiteX0" y="connsiteY0"/>
                </a:cxn>
                <a:cxn ang="0">
                  <a:pos x="connsiteX1" y="connsiteY1"/>
                </a:cxn>
                <a:cxn ang="0">
                  <a:pos x="connsiteX2" y="connsiteY2"/>
                </a:cxn>
              </a:cxnLst>
              <a:rect l="l" t="t" r="r" b="b"/>
              <a:pathLst>
                <a:path w="95630" h="191357">
                  <a:moveTo>
                    <a:pt x="0" y="0"/>
                  </a:moveTo>
                  <a:lnTo>
                    <a:pt x="95631" y="95726"/>
                  </a:lnTo>
                  <a:lnTo>
                    <a:pt x="0" y="191357"/>
                  </a:lnTo>
                </a:path>
              </a:pathLst>
            </a:custGeom>
            <a:noFill/>
            <a:ln w="76200" cap="flat">
              <a:solidFill>
                <a:srgbClr val="445B6B"/>
              </a:solidFill>
              <a:prstDash val="solid"/>
              <a:miter/>
            </a:ln>
          </p:spPr>
          <p:txBody>
            <a:bodyPr rtlCol="0" anchor="ctr"/>
            <a:lstStyle/>
            <a:p>
              <a:endParaRPr lang="pt-PT"/>
            </a:p>
          </p:txBody>
        </p:sp>
      </p:grpSp>
    </p:spTree>
    <p:extLst>
      <p:ext uri="{BB962C8B-B14F-4D97-AF65-F5344CB8AC3E}">
        <p14:creationId xmlns:p14="http://schemas.microsoft.com/office/powerpoint/2010/main" val="1877788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7D10F-DB9A-6C40-BBAF-EDA7F38A4111}"/>
              </a:ext>
            </a:extLst>
          </p:cNvPr>
          <p:cNvSpPr>
            <a:spLocks noGrp="1"/>
          </p:cNvSpPr>
          <p:nvPr>
            <p:ph type="body" sz="quarter" idx="13"/>
          </p:nvPr>
        </p:nvSpPr>
        <p:spPr>
          <a:xfrm>
            <a:off x="1772054" y="3055983"/>
            <a:ext cx="7742060" cy="1231106"/>
          </a:xfrm>
          <a:solidFill>
            <a:schemeClr val="accent3"/>
          </a:solidFill>
        </p:spPr>
        <p:txBody>
          <a:bodyPr/>
          <a:lstStyle/>
          <a:p>
            <a:r>
              <a:rPr lang="en-GB" dirty="0"/>
              <a:t>How can we make our health systems more equitable? </a:t>
            </a:r>
          </a:p>
        </p:txBody>
      </p:sp>
    </p:spTree>
    <p:extLst>
      <p:ext uri="{BB962C8B-B14F-4D97-AF65-F5344CB8AC3E}">
        <p14:creationId xmlns:p14="http://schemas.microsoft.com/office/powerpoint/2010/main" val="3910559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D16A8C1-F3A7-4FC4-AFB9-1C2A9F2B33EE}"/>
              </a:ext>
            </a:extLst>
          </p:cNvPr>
          <p:cNvSpPr>
            <a:spLocks noGrp="1"/>
          </p:cNvSpPr>
          <p:nvPr>
            <p:ph type="body" sz="quarter" idx="14"/>
          </p:nvPr>
        </p:nvSpPr>
        <p:spPr>
          <a:xfrm>
            <a:off x="612000" y="1038904"/>
            <a:ext cx="11161487" cy="596722"/>
          </a:xfrm>
        </p:spPr>
        <p:txBody>
          <a:bodyPr/>
          <a:lstStyle/>
          <a:p>
            <a:r>
              <a:rPr lang="en-US" dirty="0">
                <a:solidFill>
                  <a:srgbClr val="DE5D09"/>
                </a:solidFill>
              </a:rPr>
              <a:t>Countries are not prepared to fight both sides of malnutrition at the same time</a:t>
            </a:r>
          </a:p>
        </p:txBody>
      </p:sp>
      <p:sp>
        <p:nvSpPr>
          <p:cNvPr id="13" name="Text Placeholder 4">
            <a:extLst>
              <a:ext uri="{FF2B5EF4-FFF2-40B4-BE49-F238E27FC236}">
                <a16:creationId xmlns:a16="http://schemas.microsoft.com/office/drawing/2014/main" id="{651DBE91-AD9A-4180-AED6-8932A19BF27A}"/>
              </a:ext>
            </a:extLst>
          </p:cNvPr>
          <p:cNvSpPr txBox="1">
            <a:spLocks/>
          </p:cNvSpPr>
          <p:nvPr/>
        </p:nvSpPr>
        <p:spPr>
          <a:xfrm>
            <a:off x="612000" y="354798"/>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Leadership and governance</a:t>
            </a:r>
          </a:p>
        </p:txBody>
      </p:sp>
      <p:grpSp>
        <p:nvGrpSpPr>
          <p:cNvPr id="343" name="Group 342">
            <a:extLst>
              <a:ext uri="{FF2B5EF4-FFF2-40B4-BE49-F238E27FC236}">
                <a16:creationId xmlns:a16="http://schemas.microsoft.com/office/drawing/2014/main" id="{E6FD7183-A0F1-4042-B259-83F7B40D1B83}"/>
              </a:ext>
            </a:extLst>
          </p:cNvPr>
          <p:cNvGrpSpPr/>
          <p:nvPr/>
        </p:nvGrpSpPr>
        <p:grpSpPr>
          <a:xfrm>
            <a:off x="1286554" y="1762433"/>
            <a:ext cx="8136274" cy="3945304"/>
            <a:chOff x="988298" y="1762433"/>
            <a:chExt cx="6552687" cy="3945304"/>
          </a:xfrm>
        </p:grpSpPr>
        <p:sp>
          <p:nvSpPr>
            <p:cNvPr id="194" name="Freeform: Shape 193">
              <a:extLst>
                <a:ext uri="{FF2B5EF4-FFF2-40B4-BE49-F238E27FC236}">
                  <a16:creationId xmlns:a16="http://schemas.microsoft.com/office/drawing/2014/main" id="{0307C943-A414-464E-AB96-2FDCEDE23147}"/>
                </a:ext>
              </a:extLst>
            </p:cNvPr>
            <p:cNvSpPr/>
            <p:nvPr/>
          </p:nvSpPr>
          <p:spPr>
            <a:xfrm>
              <a:off x="988298" y="1762433"/>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269" name="Freeform: Shape 268">
              <a:extLst>
                <a:ext uri="{FF2B5EF4-FFF2-40B4-BE49-F238E27FC236}">
                  <a16:creationId xmlns:a16="http://schemas.microsoft.com/office/drawing/2014/main" id="{B5DFD852-355B-47E7-A42A-13A6F3725305}"/>
                </a:ext>
              </a:extLst>
            </p:cNvPr>
            <p:cNvSpPr/>
            <p:nvPr/>
          </p:nvSpPr>
          <p:spPr>
            <a:xfrm>
              <a:off x="988298" y="2246275"/>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270" name="Freeform: Shape 269">
              <a:extLst>
                <a:ext uri="{FF2B5EF4-FFF2-40B4-BE49-F238E27FC236}">
                  <a16:creationId xmlns:a16="http://schemas.microsoft.com/office/drawing/2014/main" id="{408FF5E7-F65B-42BD-BC62-E6D7D8361576}"/>
                </a:ext>
              </a:extLst>
            </p:cNvPr>
            <p:cNvSpPr/>
            <p:nvPr/>
          </p:nvSpPr>
          <p:spPr>
            <a:xfrm>
              <a:off x="988298" y="2737763"/>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271" name="Freeform: Shape 270">
              <a:extLst>
                <a:ext uri="{FF2B5EF4-FFF2-40B4-BE49-F238E27FC236}">
                  <a16:creationId xmlns:a16="http://schemas.microsoft.com/office/drawing/2014/main" id="{FC6200D7-1C79-462C-9252-2D7703F34FA5}"/>
                </a:ext>
              </a:extLst>
            </p:cNvPr>
            <p:cNvSpPr/>
            <p:nvPr/>
          </p:nvSpPr>
          <p:spPr>
            <a:xfrm>
              <a:off x="988298" y="3229191"/>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272" name="Freeform: Shape 271">
              <a:extLst>
                <a:ext uri="{FF2B5EF4-FFF2-40B4-BE49-F238E27FC236}">
                  <a16:creationId xmlns:a16="http://schemas.microsoft.com/office/drawing/2014/main" id="{1089D6F8-E620-43B4-B0ED-BBC42CEE4B22}"/>
                </a:ext>
              </a:extLst>
            </p:cNvPr>
            <p:cNvSpPr/>
            <p:nvPr/>
          </p:nvSpPr>
          <p:spPr>
            <a:xfrm>
              <a:off x="988298" y="3720679"/>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273" name="Freeform: Shape 272">
              <a:extLst>
                <a:ext uri="{FF2B5EF4-FFF2-40B4-BE49-F238E27FC236}">
                  <a16:creationId xmlns:a16="http://schemas.microsoft.com/office/drawing/2014/main" id="{1FA80A7F-C613-430F-8FE1-D1F5F0D73E98}"/>
                </a:ext>
              </a:extLst>
            </p:cNvPr>
            <p:cNvSpPr/>
            <p:nvPr/>
          </p:nvSpPr>
          <p:spPr>
            <a:xfrm>
              <a:off x="988298" y="4222569"/>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274" name="Freeform: Shape 273">
              <a:extLst>
                <a:ext uri="{FF2B5EF4-FFF2-40B4-BE49-F238E27FC236}">
                  <a16:creationId xmlns:a16="http://schemas.microsoft.com/office/drawing/2014/main" id="{8D196EB3-CF8A-40AE-907C-E1A6DD53963E}"/>
                </a:ext>
              </a:extLst>
            </p:cNvPr>
            <p:cNvSpPr/>
            <p:nvPr/>
          </p:nvSpPr>
          <p:spPr>
            <a:xfrm>
              <a:off x="988298" y="4713997"/>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275" name="Freeform: Shape 274">
              <a:extLst>
                <a:ext uri="{FF2B5EF4-FFF2-40B4-BE49-F238E27FC236}">
                  <a16:creationId xmlns:a16="http://schemas.microsoft.com/office/drawing/2014/main" id="{1418E787-81F1-4D74-807A-AAFC66B6273B}"/>
                </a:ext>
              </a:extLst>
            </p:cNvPr>
            <p:cNvSpPr/>
            <p:nvPr/>
          </p:nvSpPr>
          <p:spPr>
            <a:xfrm>
              <a:off x="988298" y="5205485"/>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276" name="Freeform: Shape 275">
              <a:extLst>
                <a:ext uri="{FF2B5EF4-FFF2-40B4-BE49-F238E27FC236}">
                  <a16:creationId xmlns:a16="http://schemas.microsoft.com/office/drawing/2014/main" id="{15607756-5203-49CD-8D4C-A77F32630709}"/>
                </a:ext>
              </a:extLst>
            </p:cNvPr>
            <p:cNvSpPr/>
            <p:nvPr/>
          </p:nvSpPr>
          <p:spPr>
            <a:xfrm>
              <a:off x="988298" y="5701690"/>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3D5567"/>
              </a:solidFill>
              <a:prstDash val="solid"/>
              <a:round/>
            </a:ln>
          </p:spPr>
          <p:txBody>
            <a:bodyPr rtlCol="0" anchor="ctr"/>
            <a:lstStyle/>
            <a:p>
              <a:endParaRPr lang="pt-PT" sz="900"/>
            </a:p>
          </p:txBody>
        </p:sp>
      </p:grpSp>
      <p:grpSp>
        <p:nvGrpSpPr>
          <p:cNvPr id="4" name="Group 3">
            <a:extLst>
              <a:ext uri="{FF2B5EF4-FFF2-40B4-BE49-F238E27FC236}">
                <a16:creationId xmlns:a16="http://schemas.microsoft.com/office/drawing/2014/main" id="{F1F1F5EA-65EB-4F99-8ABE-E96238C7C04B}"/>
              </a:ext>
            </a:extLst>
          </p:cNvPr>
          <p:cNvGrpSpPr/>
          <p:nvPr/>
        </p:nvGrpSpPr>
        <p:grpSpPr>
          <a:xfrm>
            <a:off x="1331447" y="2720806"/>
            <a:ext cx="1267515" cy="3299369"/>
            <a:chOff x="1331447" y="2720806"/>
            <a:chExt cx="1267515" cy="3299369"/>
          </a:xfrm>
        </p:grpSpPr>
        <p:sp>
          <p:nvSpPr>
            <p:cNvPr id="292" name="TextBox 291">
              <a:extLst>
                <a:ext uri="{FF2B5EF4-FFF2-40B4-BE49-F238E27FC236}">
                  <a16:creationId xmlns:a16="http://schemas.microsoft.com/office/drawing/2014/main" id="{FCD873EB-51B2-493F-AB6A-AB422791252C}"/>
                </a:ext>
              </a:extLst>
            </p:cNvPr>
            <p:cNvSpPr txBox="1"/>
            <p:nvPr/>
          </p:nvSpPr>
          <p:spPr>
            <a:xfrm>
              <a:off x="2151404" y="5276477"/>
              <a:ext cx="447558"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4.0%</a:t>
              </a:r>
            </a:p>
          </p:txBody>
        </p:sp>
        <p:grpSp>
          <p:nvGrpSpPr>
            <p:cNvPr id="413" name="Group 412">
              <a:extLst>
                <a:ext uri="{FF2B5EF4-FFF2-40B4-BE49-F238E27FC236}">
                  <a16:creationId xmlns:a16="http://schemas.microsoft.com/office/drawing/2014/main" id="{E7CB7D3E-65E3-46B1-9ADD-073447B5A3C9}"/>
                </a:ext>
              </a:extLst>
            </p:cNvPr>
            <p:cNvGrpSpPr/>
            <p:nvPr/>
          </p:nvGrpSpPr>
          <p:grpSpPr>
            <a:xfrm>
              <a:off x="1331447" y="2720806"/>
              <a:ext cx="1076028" cy="3299369"/>
              <a:chOff x="1139865" y="2720806"/>
              <a:chExt cx="1076028" cy="3299369"/>
            </a:xfrm>
          </p:grpSpPr>
          <p:sp>
            <p:nvSpPr>
              <p:cNvPr id="285" name="Freeform: Shape 284">
                <a:extLst>
                  <a:ext uri="{FF2B5EF4-FFF2-40B4-BE49-F238E27FC236}">
                    <a16:creationId xmlns:a16="http://schemas.microsoft.com/office/drawing/2014/main" id="{E322D0E9-A4C5-4640-87A7-63003C8D797F}"/>
                  </a:ext>
                </a:extLst>
              </p:cNvPr>
              <p:cNvSpPr/>
              <p:nvPr/>
            </p:nvSpPr>
            <p:spPr>
              <a:xfrm>
                <a:off x="1306941" y="4154594"/>
                <a:ext cx="186749" cy="1547579"/>
              </a:xfrm>
              <a:custGeom>
                <a:avLst/>
                <a:gdLst>
                  <a:gd name="connsiteX0" fmla="*/ 0 w 186749"/>
                  <a:gd name="connsiteY0" fmla="*/ 0 h 1547579"/>
                  <a:gd name="connsiteX1" fmla="*/ 186750 w 186749"/>
                  <a:gd name="connsiteY1" fmla="*/ 0 h 1547579"/>
                  <a:gd name="connsiteX2" fmla="*/ 186750 w 186749"/>
                  <a:gd name="connsiteY2" fmla="*/ 1547580 h 1547579"/>
                  <a:gd name="connsiteX3" fmla="*/ 0 w 186749"/>
                  <a:gd name="connsiteY3" fmla="*/ 1547580 h 1547579"/>
                </a:gdLst>
                <a:ahLst/>
                <a:cxnLst>
                  <a:cxn ang="0">
                    <a:pos x="connsiteX0" y="connsiteY0"/>
                  </a:cxn>
                  <a:cxn ang="0">
                    <a:pos x="connsiteX1" y="connsiteY1"/>
                  </a:cxn>
                  <a:cxn ang="0">
                    <a:pos x="connsiteX2" y="connsiteY2"/>
                  </a:cxn>
                  <a:cxn ang="0">
                    <a:pos x="connsiteX3" y="connsiteY3"/>
                  </a:cxn>
                </a:cxnLst>
                <a:rect l="l" t="t" r="r" b="b"/>
                <a:pathLst>
                  <a:path w="186749" h="1547579">
                    <a:moveTo>
                      <a:pt x="0" y="0"/>
                    </a:moveTo>
                    <a:lnTo>
                      <a:pt x="186750" y="0"/>
                    </a:lnTo>
                    <a:lnTo>
                      <a:pt x="186750" y="1547580"/>
                    </a:lnTo>
                    <a:lnTo>
                      <a:pt x="0" y="1547580"/>
                    </a:lnTo>
                    <a:close/>
                  </a:path>
                </a:pathLst>
              </a:custGeom>
              <a:solidFill>
                <a:srgbClr val="F79222"/>
              </a:solidFill>
              <a:ln w="9069" cap="flat">
                <a:solidFill>
                  <a:srgbClr val="3D5567"/>
                </a:solidFill>
                <a:prstDash val="solid"/>
                <a:miter/>
              </a:ln>
            </p:spPr>
            <p:txBody>
              <a:bodyPr rtlCol="0" anchor="ctr"/>
              <a:lstStyle/>
              <a:p>
                <a:endParaRPr lang="pt-PT" sz="900"/>
              </a:p>
            </p:txBody>
          </p:sp>
          <p:sp>
            <p:nvSpPr>
              <p:cNvPr id="286" name="Freeform: Shape 285">
                <a:extLst>
                  <a:ext uri="{FF2B5EF4-FFF2-40B4-BE49-F238E27FC236}">
                    <a16:creationId xmlns:a16="http://schemas.microsoft.com/office/drawing/2014/main" id="{547A308E-55FF-4CE5-A1DB-D074066AAE25}"/>
                  </a:ext>
                </a:extLst>
              </p:cNvPr>
              <p:cNvSpPr/>
              <p:nvPr/>
            </p:nvSpPr>
            <p:spPr>
              <a:xfrm>
                <a:off x="1549389" y="2952090"/>
                <a:ext cx="186749" cy="2750022"/>
              </a:xfrm>
              <a:custGeom>
                <a:avLst/>
                <a:gdLst>
                  <a:gd name="connsiteX0" fmla="*/ 0 w 186749"/>
                  <a:gd name="connsiteY0" fmla="*/ 0 h 2750022"/>
                  <a:gd name="connsiteX1" fmla="*/ 186750 w 186749"/>
                  <a:gd name="connsiteY1" fmla="*/ 0 h 2750022"/>
                  <a:gd name="connsiteX2" fmla="*/ 186750 w 186749"/>
                  <a:gd name="connsiteY2" fmla="*/ 2750023 h 2750022"/>
                  <a:gd name="connsiteX3" fmla="*/ 0 w 186749"/>
                  <a:gd name="connsiteY3" fmla="*/ 2750023 h 2750022"/>
                </a:gdLst>
                <a:ahLst/>
                <a:cxnLst>
                  <a:cxn ang="0">
                    <a:pos x="connsiteX0" y="connsiteY0"/>
                  </a:cxn>
                  <a:cxn ang="0">
                    <a:pos x="connsiteX1" y="connsiteY1"/>
                  </a:cxn>
                  <a:cxn ang="0">
                    <a:pos x="connsiteX2" y="connsiteY2"/>
                  </a:cxn>
                  <a:cxn ang="0">
                    <a:pos x="connsiteX3" y="connsiteY3"/>
                  </a:cxn>
                </a:cxnLst>
                <a:rect l="l" t="t" r="r" b="b"/>
                <a:pathLst>
                  <a:path w="186749" h="2750022">
                    <a:moveTo>
                      <a:pt x="0" y="0"/>
                    </a:moveTo>
                    <a:lnTo>
                      <a:pt x="186750" y="0"/>
                    </a:lnTo>
                    <a:lnTo>
                      <a:pt x="186750" y="2750023"/>
                    </a:lnTo>
                    <a:lnTo>
                      <a:pt x="0" y="2750023"/>
                    </a:lnTo>
                    <a:close/>
                  </a:path>
                </a:pathLst>
              </a:custGeom>
              <a:solidFill>
                <a:srgbClr val="85C7C5"/>
              </a:solidFill>
              <a:ln w="9069" cap="flat">
                <a:solidFill>
                  <a:srgbClr val="3D5567"/>
                </a:solidFill>
                <a:prstDash val="solid"/>
                <a:miter/>
              </a:ln>
            </p:spPr>
            <p:txBody>
              <a:bodyPr rtlCol="0" anchor="ctr"/>
              <a:lstStyle/>
              <a:p>
                <a:endParaRPr lang="pt-PT" sz="900"/>
              </a:p>
            </p:txBody>
          </p:sp>
          <p:sp>
            <p:nvSpPr>
              <p:cNvPr id="287" name="Freeform: Shape 286">
                <a:extLst>
                  <a:ext uri="{FF2B5EF4-FFF2-40B4-BE49-F238E27FC236}">
                    <a16:creationId xmlns:a16="http://schemas.microsoft.com/office/drawing/2014/main" id="{1CD766DA-0168-4D12-B50D-C626CE80CF75}"/>
                  </a:ext>
                </a:extLst>
              </p:cNvPr>
              <p:cNvSpPr/>
              <p:nvPr/>
            </p:nvSpPr>
            <p:spPr>
              <a:xfrm>
                <a:off x="1792804" y="4374182"/>
                <a:ext cx="186749" cy="1327991"/>
              </a:xfrm>
              <a:custGeom>
                <a:avLst/>
                <a:gdLst>
                  <a:gd name="connsiteX0" fmla="*/ 0 w 186749"/>
                  <a:gd name="connsiteY0" fmla="*/ 0 h 1327991"/>
                  <a:gd name="connsiteX1" fmla="*/ 186750 w 186749"/>
                  <a:gd name="connsiteY1" fmla="*/ 0 h 1327991"/>
                  <a:gd name="connsiteX2" fmla="*/ 186750 w 186749"/>
                  <a:gd name="connsiteY2" fmla="*/ 1327992 h 1327991"/>
                  <a:gd name="connsiteX3" fmla="*/ 0 w 186749"/>
                  <a:gd name="connsiteY3" fmla="*/ 1327992 h 1327991"/>
                </a:gdLst>
                <a:ahLst/>
                <a:cxnLst>
                  <a:cxn ang="0">
                    <a:pos x="connsiteX0" y="connsiteY0"/>
                  </a:cxn>
                  <a:cxn ang="0">
                    <a:pos x="connsiteX1" y="connsiteY1"/>
                  </a:cxn>
                  <a:cxn ang="0">
                    <a:pos x="connsiteX2" y="connsiteY2"/>
                  </a:cxn>
                  <a:cxn ang="0">
                    <a:pos x="connsiteX3" y="connsiteY3"/>
                  </a:cxn>
                </a:cxnLst>
                <a:rect l="l" t="t" r="r" b="b"/>
                <a:pathLst>
                  <a:path w="186749" h="1327991">
                    <a:moveTo>
                      <a:pt x="0" y="0"/>
                    </a:moveTo>
                    <a:lnTo>
                      <a:pt x="186750" y="0"/>
                    </a:lnTo>
                    <a:lnTo>
                      <a:pt x="186750" y="1327992"/>
                    </a:lnTo>
                    <a:lnTo>
                      <a:pt x="0" y="1327992"/>
                    </a:lnTo>
                    <a:close/>
                  </a:path>
                </a:pathLst>
              </a:custGeom>
              <a:solidFill>
                <a:srgbClr val="94A4B3"/>
              </a:solidFill>
              <a:ln w="9069" cap="flat">
                <a:solidFill>
                  <a:srgbClr val="3D5567"/>
                </a:solidFill>
                <a:prstDash val="solid"/>
                <a:miter/>
              </a:ln>
            </p:spPr>
            <p:txBody>
              <a:bodyPr rtlCol="0" anchor="ctr"/>
              <a:lstStyle/>
              <a:p>
                <a:endParaRPr lang="pt-PT" sz="900"/>
              </a:p>
            </p:txBody>
          </p:sp>
          <p:sp>
            <p:nvSpPr>
              <p:cNvPr id="288" name="Freeform: Shape 287">
                <a:extLst>
                  <a:ext uri="{FF2B5EF4-FFF2-40B4-BE49-F238E27FC236}">
                    <a16:creationId xmlns:a16="http://schemas.microsoft.com/office/drawing/2014/main" id="{79A01DA4-4BB7-4859-80F6-122CE45BDBFC}"/>
                  </a:ext>
                </a:extLst>
              </p:cNvPr>
              <p:cNvSpPr/>
              <p:nvPr/>
            </p:nvSpPr>
            <p:spPr>
              <a:xfrm>
                <a:off x="2029144" y="5503510"/>
                <a:ext cx="186749" cy="198663"/>
              </a:xfrm>
              <a:custGeom>
                <a:avLst/>
                <a:gdLst>
                  <a:gd name="connsiteX0" fmla="*/ 0 w 186749"/>
                  <a:gd name="connsiteY0" fmla="*/ 0 h 198663"/>
                  <a:gd name="connsiteX1" fmla="*/ 186750 w 186749"/>
                  <a:gd name="connsiteY1" fmla="*/ 0 h 198663"/>
                  <a:gd name="connsiteX2" fmla="*/ 186750 w 186749"/>
                  <a:gd name="connsiteY2" fmla="*/ 198663 h 198663"/>
                  <a:gd name="connsiteX3" fmla="*/ 0 w 186749"/>
                  <a:gd name="connsiteY3" fmla="*/ 198663 h 198663"/>
                </a:gdLst>
                <a:ahLst/>
                <a:cxnLst>
                  <a:cxn ang="0">
                    <a:pos x="connsiteX0" y="connsiteY0"/>
                  </a:cxn>
                  <a:cxn ang="0">
                    <a:pos x="connsiteX1" y="connsiteY1"/>
                  </a:cxn>
                  <a:cxn ang="0">
                    <a:pos x="connsiteX2" y="connsiteY2"/>
                  </a:cxn>
                  <a:cxn ang="0">
                    <a:pos x="connsiteX3" y="connsiteY3"/>
                  </a:cxn>
                </a:cxnLst>
                <a:rect l="l" t="t" r="r" b="b"/>
                <a:pathLst>
                  <a:path w="186749" h="198663">
                    <a:moveTo>
                      <a:pt x="0" y="0"/>
                    </a:moveTo>
                    <a:lnTo>
                      <a:pt x="186750" y="0"/>
                    </a:lnTo>
                    <a:lnTo>
                      <a:pt x="186750" y="198663"/>
                    </a:lnTo>
                    <a:lnTo>
                      <a:pt x="0" y="198663"/>
                    </a:lnTo>
                    <a:close/>
                  </a:path>
                </a:pathLst>
              </a:custGeom>
              <a:solidFill>
                <a:srgbClr val="00AEEF"/>
              </a:solidFill>
              <a:ln w="9069" cap="flat">
                <a:solidFill>
                  <a:srgbClr val="3D5567"/>
                </a:solidFill>
                <a:prstDash val="solid"/>
                <a:miter/>
              </a:ln>
            </p:spPr>
            <p:txBody>
              <a:bodyPr rtlCol="0" anchor="ctr"/>
              <a:lstStyle/>
              <a:p>
                <a:endParaRPr lang="pt-PT" sz="900"/>
              </a:p>
            </p:txBody>
          </p:sp>
          <p:sp>
            <p:nvSpPr>
              <p:cNvPr id="289" name="TextBox 288">
                <a:extLst>
                  <a:ext uri="{FF2B5EF4-FFF2-40B4-BE49-F238E27FC236}">
                    <a16:creationId xmlns:a16="http://schemas.microsoft.com/office/drawing/2014/main" id="{F57DB045-B55F-4888-8D6E-3D97C0682959}"/>
                  </a:ext>
                </a:extLst>
              </p:cNvPr>
              <p:cNvSpPr txBox="1"/>
              <p:nvPr/>
            </p:nvSpPr>
            <p:spPr>
              <a:xfrm>
                <a:off x="1139865" y="3923303"/>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31.3%</a:t>
                </a:r>
              </a:p>
            </p:txBody>
          </p:sp>
          <p:sp>
            <p:nvSpPr>
              <p:cNvPr id="290" name="TextBox 289">
                <a:extLst>
                  <a:ext uri="{FF2B5EF4-FFF2-40B4-BE49-F238E27FC236}">
                    <a16:creationId xmlns:a16="http://schemas.microsoft.com/office/drawing/2014/main" id="{76C1C416-B478-452F-B0DD-1ACE60F6498C}"/>
                  </a:ext>
                </a:extLst>
              </p:cNvPr>
              <p:cNvSpPr txBox="1"/>
              <p:nvPr/>
            </p:nvSpPr>
            <p:spPr>
              <a:xfrm>
                <a:off x="1334287" y="2720806"/>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55.6%</a:t>
                </a:r>
              </a:p>
            </p:txBody>
          </p:sp>
          <p:sp>
            <p:nvSpPr>
              <p:cNvPr id="291" name="TextBox 290">
                <a:extLst>
                  <a:ext uri="{FF2B5EF4-FFF2-40B4-BE49-F238E27FC236}">
                    <a16:creationId xmlns:a16="http://schemas.microsoft.com/office/drawing/2014/main" id="{079AE098-3366-4A68-B2C9-E3C2130FC7CF}"/>
                  </a:ext>
                </a:extLst>
              </p:cNvPr>
              <p:cNvSpPr txBox="1"/>
              <p:nvPr/>
            </p:nvSpPr>
            <p:spPr>
              <a:xfrm>
                <a:off x="1688150" y="4143805"/>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26.9%</a:t>
                </a:r>
              </a:p>
            </p:txBody>
          </p:sp>
          <p:sp>
            <p:nvSpPr>
              <p:cNvPr id="293" name="TextBox 292">
                <a:extLst>
                  <a:ext uri="{FF2B5EF4-FFF2-40B4-BE49-F238E27FC236}">
                    <a16:creationId xmlns:a16="http://schemas.microsoft.com/office/drawing/2014/main" id="{A80DB3F6-5500-40EB-9E37-701097D5EB3F}"/>
                  </a:ext>
                </a:extLst>
              </p:cNvPr>
              <p:cNvSpPr txBox="1"/>
              <p:nvPr/>
            </p:nvSpPr>
            <p:spPr>
              <a:xfrm>
                <a:off x="1325486" y="5743176"/>
                <a:ext cx="788999" cy="276999"/>
              </a:xfrm>
              <a:prstGeom prst="rect">
                <a:avLst/>
              </a:prstGeom>
              <a:noFill/>
            </p:spPr>
            <p:txBody>
              <a:bodyPr wrap="none" rtlCol="0">
                <a:spAutoFit/>
              </a:bodyPr>
              <a:lstStyle/>
              <a:p>
                <a:pPr algn="ctr"/>
                <a:r>
                  <a:rPr lang="pt-PT" sz="1200" spc="0" baseline="0" dirty="0" err="1">
                    <a:solidFill>
                      <a:srgbClr val="3D5567"/>
                    </a:solidFill>
                    <a:latin typeface="Arial"/>
                    <a:cs typeface="Arial"/>
                    <a:sym typeface="Arial"/>
                    <a:rtl val="0"/>
                  </a:rPr>
                  <a:t>Anaemia</a:t>
                </a:r>
                <a:endParaRPr lang="pt-PT" sz="1200" spc="0" baseline="0" dirty="0">
                  <a:solidFill>
                    <a:srgbClr val="3D5567"/>
                  </a:solidFill>
                  <a:latin typeface="Arial"/>
                  <a:cs typeface="Arial"/>
                  <a:sym typeface="Arial"/>
                  <a:rtl val="0"/>
                </a:endParaRPr>
              </a:p>
            </p:txBody>
          </p:sp>
        </p:grpSp>
      </p:grpSp>
      <p:grpSp>
        <p:nvGrpSpPr>
          <p:cNvPr id="412" name="Group 411">
            <a:extLst>
              <a:ext uri="{FF2B5EF4-FFF2-40B4-BE49-F238E27FC236}">
                <a16:creationId xmlns:a16="http://schemas.microsoft.com/office/drawing/2014/main" id="{65D4314F-EDF7-4367-8CDB-04CFA2C6E00C}"/>
              </a:ext>
            </a:extLst>
          </p:cNvPr>
          <p:cNvGrpSpPr/>
          <p:nvPr/>
        </p:nvGrpSpPr>
        <p:grpSpPr>
          <a:xfrm>
            <a:off x="2735318" y="2183684"/>
            <a:ext cx="1299447" cy="4021157"/>
            <a:chOff x="2215274" y="2183684"/>
            <a:chExt cx="1299447" cy="4021157"/>
          </a:xfrm>
        </p:grpSpPr>
        <p:sp>
          <p:nvSpPr>
            <p:cNvPr id="304" name="Freeform: Shape 303">
              <a:extLst>
                <a:ext uri="{FF2B5EF4-FFF2-40B4-BE49-F238E27FC236}">
                  <a16:creationId xmlns:a16="http://schemas.microsoft.com/office/drawing/2014/main" id="{2E52F8DC-A02A-4290-888D-E0B86AFCE2F0}"/>
                </a:ext>
              </a:extLst>
            </p:cNvPr>
            <p:cNvSpPr/>
            <p:nvPr/>
          </p:nvSpPr>
          <p:spPr>
            <a:xfrm>
              <a:off x="2393754" y="2920764"/>
              <a:ext cx="186749" cy="2781409"/>
            </a:xfrm>
            <a:custGeom>
              <a:avLst/>
              <a:gdLst>
                <a:gd name="connsiteX0" fmla="*/ 0 w 186749"/>
                <a:gd name="connsiteY0" fmla="*/ 0 h 2781409"/>
                <a:gd name="connsiteX1" fmla="*/ 186750 w 186749"/>
                <a:gd name="connsiteY1" fmla="*/ 0 h 2781409"/>
                <a:gd name="connsiteX2" fmla="*/ 186750 w 186749"/>
                <a:gd name="connsiteY2" fmla="*/ 2781410 h 2781409"/>
                <a:gd name="connsiteX3" fmla="*/ 0 w 186749"/>
                <a:gd name="connsiteY3" fmla="*/ 2781410 h 2781409"/>
              </a:gdLst>
              <a:ahLst/>
              <a:cxnLst>
                <a:cxn ang="0">
                  <a:pos x="connsiteX0" y="connsiteY0"/>
                </a:cxn>
                <a:cxn ang="0">
                  <a:pos x="connsiteX1" y="connsiteY1"/>
                </a:cxn>
                <a:cxn ang="0">
                  <a:pos x="connsiteX2" y="connsiteY2"/>
                </a:cxn>
                <a:cxn ang="0">
                  <a:pos x="connsiteX3" y="connsiteY3"/>
                </a:cxn>
              </a:cxnLst>
              <a:rect l="l" t="t" r="r" b="b"/>
              <a:pathLst>
                <a:path w="186749" h="2781409">
                  <a:moveTo>
                    <a:pt x="0" y="0"/>
                  </a:moveTo>
                  <a:lnTo>
                    <a:pt x="186750" y="0"/>
                  </a:lnTo>
                  <a:lnTo>
                    <a:pt x="186750" y="2781410"/>
                  </a:lnTo>
                  <a:lnTo>
                    <a:pt x="0" y="2781410"/>
                  </a:lnTo>
                  <a:close/>
                </a:path>
              </a:pathLst>
            </a:custGeom>
            <a:solidFill>
              <a:srgbClr val="F79222"/>
            </a:solidFill>
            <a:ln w="9069" cap="flat">
              <a:solidFill>
                <a:srgbClr val="3D5567"/>
              </a:solidFill>
              <a:prstDash val="solid"/>
              <a:miter/>
            </a:ln>
          </p:spPr>
          <p:txBody>
            <a:bodyPr rtlCol="0" anchor="ctr"/>
            <a:lstStyle/>
            <a:p>
              <a:endParaRPr lang="pt-PT" sz="900"/>
            </a:p>
          </p:txBody>
        </p:sp>
        <p:sp>
          <p:nvSpPr>
            <p:cNvPr id="305" name="Freeform: Shape 304">
              <a:extLst>
                <a:ext uri="{FF2B5EF4-FFF2-40B4-BE49-F238E27FC236}">
                  <a16:creationId xmlns:a16="http://schemas.microsoft.com/office/drawing/2014/main" id="{7A00CCD1-D63B-48A9-B308-D242EA09CD02}"/>
                </a:ext>
              </a:extLst>
            </p:cNvPr>
            <p:cNvSpPr/>
            <p:nvPr/>
          </p:nvSpPr>
          <p:spPr>
            <a:xfrm>
              <a:off x="2631122" y="2408351"/>
              <a:ext cx="186749" cy="3293762"/>
            </a:xfrm>
            <a:custGeom>
              <a:avLst/>
              <a:gdLst>
                <a:gd name="connsiteX0" fmla="*/ 0 w 186749"/>
                <a:gd name="connsiteY0" fmla="*/ 0 h 3293762"/>
                <a:gd name="connsiteX1" fmla="*/ 186750 w 186749"/>
                <a:gd name="connsiteY1" fmla="*/ 0 h 3293762"/>
                <a:gd name="connsiteX2" fmla="*/ 186750 w 186749"/>
                <a:gd name="connsiteY2" fmla="*/ 3293762 h 3293762"/>
                <a:gd name="connsiteX3" fmla="*/ 0 w 186749"/>
                <a:gd name="connsiteY3" fmla="*/ 3293762 h 3293762"/>
              </a:gdLst>
              <a:ahLst/>
              <a:cxnLst>
                <a:cxn ang="0">
                  <a:pos x="connsiteX0" y="connsiteY0"/>
                </a:cxn>
                <a:cxn ang="0">
                  <a:pos x="connsiteX1" y="connsiteY1"/>
                </a:cxn>
                <a:cxn ang="0">
                  <a:pos x="connsiteX2" y="connsiteY2"/>
                </a:cxn>
                <a:cxn ang="0">
                  <a:pos x="connsiteX3" y="connsiteY3"/>
                </a:cxn>
              </a:cxnLst>
              <a:rect l="l" t="t" r="r" b="b"/>
              <a:pathLst>
                <a:path w="186749" h="3293762">
                  <a:moveTo>
                    <a:pt x="0" y="0"/>
                  </a:moveTo>
                  <a:lnTo>
                    <a:pt x="186750" y="0"/>
                  </a:lnTo>
                  <a:lnTo>
                    <a:pt x="186750" y="3293762"/>
                  </a:lnTo>
                  <a:lnTo>
                    <a:pt x="0" y="3293762"/>
                  </a:lnTo>
                  <a:close/>
                </a:path>
              </a:pathLst>
            </a:custGeom>
            <a:solidFill>
              <a:srgbClr val="85C7C5"/>
            </a:solidFill>
            <a:ln w="9069" cap="flat">
              <a:solidFill>
                <a:srgbClr val="3D5567"/>
              </a:solidFill>
              <a:prstDash val="solid"/>
              <a:miter/>
            </a:ln>
          </p:spPr>
          <p:txBody>
            <a:bodyPr rtlCol="0" anchor="ctr"/>
            <a:lstStyle/>
            <a:p>
              <a:endParaRPr lang="pt-PT" sz="900"/>
            </a:p>
          </p:txBody>
        </p:sp>
        <p:sp>
          <p:nvSpPr>
            <p:cNvPr id="306" name="Freeform: Shape 305">
              <a:extLst>
                <a:ext uri="{FF2B5EF4-FFF2-40B4-BE49-F238E27FC236}">
                  <a16:creationId xmlns:a16="http://schemas.microsoft.com/office/drawing/2014/main" id="{0FD70B4F-C86E-4204-83DD-35DDC8186F0C}"/>
                </a:ext>
              </a:extLst>
            </p:cNvPr>
            <p:cNvSpPr/>
            <p:nvPr/>
          </p:nvSpPr>
          <p:spPr>
            <a:xfrm>
              <a:off x="2873509" y="3422654"/>
              <a:ext cx="186749" cy="2279520"/>
            </a:xfrm>
            <a:custGeom>
              <a:avLst/>
              <a:gdLst>
                <a:gd name="connsiteX0" fmla="*/ 0 w 186749"/>
                <a:gd name="connsiteY0" fmla="*/ 0 h 2279520"/>
                <a:gd name="connsiteX1" fmla="*/ 186750 w 186749"/>
                <a:gd name="connsiteY1" fmla="*/ 0 h 2279520"/>
                <a:gd name="connsiteX2" fmla="*/ 186750 w 186749"/>
                <a:gd name="connsiteY2" fmla="*/ 2279520 h 2279520"/>
                <a:gd name="connsiteX3" fmla="*/ 0 w 186749"/>
                <a:gd name="connsiteY3" fmla="*/ 2279520 h 2279520"/>
              </a:gdLst>
              <a:ahLst/>
              <a:cxnLst>
                <a:cxn ang="0">
                  <a:pos x="connsiteX0" y="connsiteY0"/>
                </a:cxn>
                <a:cxn ang="0">
                  <a:pos x="connsiteX1" y="connsiteY1"/>
                </a:cxn>
                <a:cxn ang="0">
                  <a:pos x="connsiteX2" y="connsiteY2"/>
                </a:cxn>
                <a:cxn ang="0">
                  <a:pos x="connsiteX3" y="connsiteY3"/>
                </a:cxn>
              </a:cxnLst>
              <a:rect l="l" t="t" r="r" b="b"/>
              <a:pathLst>
                <a:path w="186749" h="2279520">
                  <a:moveTo>
                    <a:pt x="0" y="0"/>
                  </a:moveTo>
                  <a:lnTo>
                    <a:pt x="186750" y="0"/>
                  </a:lnTo>
                  <a:lnTo>
                    <a:pt x="186750" y="2279520"/>
                  </a:lnTo>
                  <a:lnTo>
                    <a:pt x="0" y="2279520"/>
                  </a:lnTo>
                  <a:close/>
                </a:path>
              </a:pathLst>
            </a:custGeom>
            <a:solidFill>
              <a:srgbClr val="94A4B3"/>
            </a:solidFill>
            <a:ln w="9069" cap="flat">
              <a:solidFill>
                <a:srgbClr val="3D5567"/>
              </a:solidFill>
              <a:prstDash val="solid"/>
              <a:miter/>
            </a:ln>
          </p:spPr>
          <p:txBody>
            <a:bodyPr rtlCol="0" anchor="ctr"/>
            <a:lstStyle/>
            <a:p>
              <a:endParaRPr lang="pt-PT" sz="900"/>
            </a:p>
          </p:txBody>
        </p:sp>
        <p:sp>
          <p:nvSpPr>
            <p:cNvPr id="307" name="Freeform: Shape 306">
              <a:extLst>
                <a:ext uri="{FF2B5EF4-FFF2-40B4-BE49-F238E27FC236}">
                  <a16:creationId xmlns:a16="http://schemas.microsoft.com/office/drawing/2014/main" id="{D23C10A8-1667-4649-95DF-F3D8024B9959}"/>
                </a:ext>
              </a:extLst>
            </p:cNvPr>
            <p:cNvSpPr/>
            <p:nvPr/>
          </p:nvSpPr>
          <p:spPr>
            <a:xfrm>
              <a:off x="3115957" y="5114105"/>
              <a:ext cx="186749" cy="588007"/>
            </a:xfrm>
            <a:custGeom>
              <a:avLst/>
              <a:gdLst>
                <a:gd name="connsiteX0" fmla="*/ 0 w 186749"/>
                <a:gd name="connsiteY0" fmla="*/ 0 h 588007"/>
                <a:gd name="connsiteX1" fmla="*/ 186750 w 186749"/>
                <a:gd name="connsiteY1" fmla="*/ 0 h 588007"/>
                <a:gd name="connsiteX2" fmla="*/ 186750 w 186749"/>
                <a:gd name="connsiteY2" fmla="*/ 588008 h 588007"/>
                <a:gd name="connsiteX3" fmla="*/ 0 w 186749"/>
                <a:gd name="connsiteY3" fmla="*/ 588008 h 588007"/>
              </a:gdLst>
              <a:ahLst/>
              <a:cxnLst>
                <a:cxn ang="0">
                  <a:pos x="connsiteX0" y="connsiteY0"/>
                </a:cxn>
                <a:cxn ang="0">
                  <a:pos x="connsiteX1" y="connsiteY1"/>
                </a:cxn>
                <a:cxn ang="0">
                  <a:pos x="connsiteX2" y="connsiteY2"/>
                </a:cxn>
                <a:cxn ang="0">
                  <a:pos x="connsiteX3" y="connsiteY3"/>
                </a:cxn>
              </a:cxnLst>
              <a:rect l="l" t="t" r="r" b="b"/>
              <a:pathLst>
                <a:path w="186749" h="588007">
                  <a:moveTo>
                    <a:pt x="0" y="0"/>
                  </a:moveTo>
                  <a:lnTo>
                    <a:pt x="186750" y="0"/>
                  </a:lnTo>
                  <a:lnTo>
                    <a:pt x="186750" y="588008"/>
                  </a:lnTo>
                  <a:lnTo>
                    <a:pt x="0" y="588008"/>
                  </a:lnTo>
                  <a:close/>
                </a:path>
              </a:pathLst>
            </a:custGeom>
            <a:solidFill>
              <a:srgbClr val="00AEEF"/>
            </a:solidFill>
            <a:ln w="9069" cap="flat">
              <a:solidFill>
                <a:srgbClr val="3D5567"/>
              </a:solidFill>
              <a:prstDash val="solid"/>
              <a:miter/>
            </a:ln>
          </p:spPr>
          <p:txBody>
            <a:bodyPr rtlCol="0" anchor="ctr"/>
            <a:lstStyle/>
            <a:p>
              <a:endParaRPr lang="pt-PT" sz="900"/>
            </a:p>
          </p:txBody>
        </p:sp>
        <p:sp>
          <p:nvSpPr>
            <p:cNvPr id="308" name="TextBox 307">
              <a:extLst>
                <a:ext uri="{FF2B5EF4-FFF2-40B4-BE49-F238E27FC236}">
                  <a16:creationId xmlns:a16="http://schemas.microsoft.com/office/drawing/2014/main" id="{DD331D93-BC15-44B3-9093-6F27F5205097}"/>
                </a:ext>
              </a:extLst>
            </p:cNvPr>
            <p:cNvSpPr txBox="1"/>
            <p:nvPr/>
          </p:nvSpPr>
          <p:spPr>
            <a:xfrm>
              <a:off x="2215274" y="2686504"/>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56.3%</a:t>
              </a:r>
            </a:p>
          </p:txBody>
        </p:sp>
        <p:sp>
          <p:nvSpPr>
            <p:cNvPr id="309" name="TextBox 308">
              <a:extLst>
                <a:ext uri="{FF2B5EF4-FFF2-40B4-BE49-F238E27FC236}">
                  <a16:creationId xmlns:a16="http://schemas.microsoft.com/office/drawing/2014/main" id="{6BA57201-2024-47F9-93DE-9DD54F609A66}"/>
                </a:ext>
              </a:extLst>
            </p:cNvPr>
            <p:cNvSpPr txBox="1"/>
            <p:nvPr/>
          </p:nvSpPr>
          <p:spPr>
            <a:xfrm>
              <a:off x="2409797" y="2183684"/>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66.7%</a:t>
              </a:r>
            </a:p>
          </p:txBody>
        </p:sp>
        <p:sp>
          <p:nvSpPr>
            <p:cNvPr id="310" name="TextBox 309">
              <a:extLst>
                <a:ext uri="{FF2B5EF4-FFF2-40B4-BE49-F238E27FC236}">
                  <a16:creationId xmlns:a16="http://schemas.microsoft.com/office/drawing/2014/main" id="{38BA87A4-8119-4A82-9A74-1A59D0055258}"/>
                </a:ext>
              </a:extLst>
            </p:cNvPr>
            <p:cNvSpPr txBox="1"/>
            <p:nvPr/>
          </p:nvSpPr>
          <p:spPr>
            <a:xfrm>
              <a:off x="2759989" y="3180895"/>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46.2%</a:t>
              </a:r>
            </a:p>
          </p:txBody>
        </p:sp>
        <p:sp>
          <p:nvSpPr>
            <p:cNvPr id="311" name="TextBox 310">
              <a:extLst>
                <a:ext uri="{FF2B5EF4-FFF2-40B4-BE49-F238E27FC236}">
                  <a16:creationId xmlns:a16="http://schemas.microsoft.com/office/drawing/2014/main" id="{D3C451A3-0DCD-4A7E-AD7D-E983D7626210}"/>
                </a:ext>
              </a:extLst>
            </p:cNvPr>
            <p:cNvSpPr txBox="1"/>
            <p:nvPr/>
          </p:nvSpPr>
          <p:spPr>
            <a:xfrm>
              <a:off x="3003042" y="4883934"/>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12.0%</a:t>
              </a:r>
            </a:p>
          </p:txBody>
        </p:sp>
        <p:sp>
          <p:nvSpPr>
            <p:cNvPr id="312" name="TextBox 311">
              <a:extLst>
                <a:ext uri="{FF2B5EF4-FFF2-40B4-BE49-F238E27FC236}">
                  <a16:creationId xmlns:a16="http://schemas.microsoft.com/office/drawing/2014/main" id="{233EF635-38F3-473C-817A-F44E16B2AB89}"/>
                </a:ext>
              </a:extLst>
            </p:cNvPr>
            <p:cNvSpPr txBox="1"/>
            <p:nvPr/>
          </p:nvSpPr>
          <p:spPr>
            <a:xfrm>
              <a:off x="2254262" y="5743176"/>
              <a:ext cx="1156087" cy="461665"/>
            </a:xfrm>
            <a:prstGeom prst="rect">
              <a:avLst/>
            </a:prstGeom>
            <a:noFill/>
          </p:spPr>
          <p:txBody>
            <a:bodyPr wrap="none" rtlCol="0">
              <a:spAutoFit/>
            </a:bodyPr>
            <a:lstStyle/>
            <a:p>
              <a:pPr algn="ctr"/>
              <a:r>
                <a:rPr lang="pt-PT" sz="1200" spc="0" baseline="0" dirty="0">
                  <a:solidFill>
                    <a:srgbClr val="3D5567"/>
                  </a:solidFill>
                  <a:latin typeface="Arial"/>
                  <a:cs typeface="Arial"/>
                  <a:sym typeface="Arial"/>
                  <a:rtl val="0"/>
                </a:rPr>
                <a:t>Exclusive</a:t>
              </a:r>
              <a:br>
                <a:rPr lang="pt-PT" sz="1200" spc="0" baseline="0" dirty="0">
                  <a:solidFill>
                    <a:srgbClr val="3D5567"/>
                  </a:solidFill>
                  <a:latin typeface="Arial"/>
                  <a:cs typeface="Arial"/>
                  <a:sym typeface="Arial"/>
                  <a:rtl val="0"/>
                </a:rPr>
              </a:br>
              <a:r>
                <a:rPr lang="pt-PT" sz="1200" dirty="0" err="1">
                  <a:solidFill>
                    <a:srgbClr val="3D5567"/>
                  </a:solidFill>
                  <a:cs typeface="Arial"/>
                  <a:sym typeface="Arial"/>
                  <a:rtl val="0"/>
                </a:rPr>
                <a:t>breastfeeding</a:t>
              </a:r>
              <a:r>
                <a:rPr lang="pt-PT" sz="1200" spc="0" baseline="0" dirty="0">
                  <a:solidFill>
                    <a:srgbClr val="3D5567"/>
                  </a:solidFill>
                  <a:latin typeface="Arial"/>
                  <a:cs typeface="Arial"/>
                  <a:sym typeface="Arial"/>
                  <a:rtl val="0"/>
                </a:rPr>
                <a:t> </a:t>
              </a:r>
            </a:p>
          </p:txBody>
        </p:sp>
      </p:grpSp>
      <p:grpSp>
        <p:nvGrpSpPr>
          <p:cNvPr id="414" name="Group 413">
            <a:extLst>
              <a:ext uri="{FF2B5EF4-FFF2-40B4-BE49-F238E27FC236}">
                <a16:creationId xmlns:a16="http://schemas.microsoft.com/office/drawing/2014/main" id="{BD2E9B7E-ABB0-4CD4-898A-7165AD952C70}"/>
              </a:ext>
            </a:extLst>
          </p:cNvPr>
          <p:cNvGrpSpPr/>
          <p:nvPr/>
        </p:nvGrpSpPr>
        <p:grpSpPr>
          <a:xfrm>
            <a:off x="4049908" y="2692358"/>
            <a:ext cx="1261306" cy="3512483"/>
            <a:chOff x="4177227" y="2692358"/>
            <a:chExt cx="1261306" cy="3512483"/>
          </a:xfrm>
        </p:grpSpPr>
        <p:sp>
          <p:nvSpPr>
            <p:cNvPr id="314" name="Freeform: Shape 313">
              <a:extLst>
                <a:ext uri="{FF2B5EF4-FFF2-40B4-BE49-F238E27FC236}">
                  <a16:creationId xmlns:a16="http://schemas.microsoft.com/office/drawing/2014/main" id="{F6871887-B402-4DDB-A3B1-44FB5FC549AB}"/>
                </a:ext>
              </a:extLst>
            </p:cNvPr>
            <p:cNvSpPr/>
            <p:nvPr/>
          </p:nvSpPr>
          <p:spPr>
            <a:xfrm>
              <a:off x="4353300" y="3537679"/>
              <a:ext cx="186749" cy="2164494"/>
            </a:xfrm>
            <a:custGeom>
              <a:avLst/>
              <a:gdLst>
                <a:gd name="connsiteX0" fmla="*/ 0 w 186749"/>
                <a:gd name="connsiteY0" fmla="*/ 0 h 2164494"/>
                <a:gd name="connsiteX1" fmla="*/ 186750 w 186749"/>
                <a:gd name="connsiteY1" fmla="*/ 0 h 2164494"/>
                <a:gd name="connsiteX2" fmla="*/ 186750 w 186749"/>
                <a:gd name="connsiteY2" fmla="*/ 2164495 h 2164494"/>
                <a:gd name="connsiteX3" fmla="*/ 0 w 186749"/>
                <a:gd name="connsiteY3" fmla="*/ 2164495 h 2164494"/>
              </a:gdLst>
              <a:ahLst/>
              <a:cxnLst>
                <a:cxn ang="0">
                  <a:pos x="connsiteX0" y="connsiteY0"/>
                </a:cxn>
                <a:cxn ang="0">
                  <a:pos x="connsiteX1" y="connsiteY1"/>
                </a:cxn>
                <a:cxn ang="0">
                  <a:pos x="connsiteX2" y="connsiteY2"/>
                </a:cxn>
                <a:cxn ang="0">
                  <a:pos x="connsiteX3" y="connsiteY3"/>
                </a:cxn>
              </a:cxnLst>
              <a:rect l="l" t="t" r="r" b="b"/>
              <a:pathLst>
                <a:path w="186749" h="2164494">
                  <a:moveTo>
                    <a:pt x="0" y="0"/>
                  </a:moveTo>
                  <a:lnTo>
                    <a:pt x="186750" y="0"/>
                  </a:lnTo>
                  <a:lnTo>
                    <a:pt x="186750" y="2164495"/>
                  </a:lnTo>
                  <a:lnTo>
                    <a:pt x="0" y="2164495"/>
                  </a:lnTo>
                  <a:close/>
                </a:path>
              </a:pathLst>
            </a:custGeom>
            <a:solidFill>
              <a:srgbClr val="F79222"/>
            </a:solidFill>
            <a:ln w="9069" cap="flat">
              <a:solidFill>
                <a:srgbClr val="3D5567"/>
              </a:solidFill>
              <a:prstDash val="solid"/>
              <a:miter/>
            </a:ln>
          </p:spPr>
          <p:txBody>
            <a:bodyPr rtlCol="0" anchor="ctr"/>
            <a:lstStyle/>
            <a:p>
              <a:endParaRPr lang="pt-PT" sz="900"/>
            </a:p>
          </p:txBody>
        </p:sp>
        <p:sp>
          <p:nvSpPr>
            <p:cNvPr id="315" name="Freeform: Shape 314">
              <a:extLst>
                <a:ext uri="{FF2B5EF4-FFF2-40B4-BE49-F238E27FC236}">
                  <a16:creationId xmlns:a16="http://schemas.microsoft.com/office/drawing/2014/main" id="{53424895-BC5F-49C9-B005-00F7EF73F1D6}"/>
                </a:ext>
              </a:extLst>
            </p:cNvPr>
            <p:cNvSpPr/>
            <p:nvPr/>
          </p:nvSpPr>
          <p:spPr>
            <a:xfrm>
              <a:off x="4595748" y="2952090"/>
              <a:ext cx="186749" cy="2750022"/>
            </a:xfrm>
            <a:custGeom>
              <a:avLst/>
              <a:gdLst>
                <a:gd name="connsiteX0" fmla="*/ 0 w 186749"/>
                <a:gd name="connsiteY0" fmla="*/ 0 h 2750022"/>
                <a:gd name="connsiteX1" fmla="*/ 186750 w 186749"/>
                <a:gd name="connsiteY1" fmla="*/ 0 h 2750022"/>
                <a:gd name="connsiteX2" fmla="*/ 186750 w 186749"/>
                <a:gd name="connsiteY2" fmla="*/ 2750023 h 2750022"/>
                <a:gd name="connsiteX3" fmla="*/ 0 w 186749"/>
                <a:gd name="connsiteY3" fmla="*/ 2750023 h 2750022"/>
              </a:gdLst>
              <a:ahLst/>
              <a:cxnLst>
                <a:cxn ang="0">
                  <a:pos x="connsiteX0" y="connsiteY0"/>
                </a:cxn>
                <a:cxn ang="0">
                  <a:pos x="connsiteX1" y="connsiteY1"/>
                </a:cxn>
                <a:cxn ang="0">
                  <a:pos x="connsiteX2" y="connsiteY2"/>
                </a:cxn>
                <a:cxn ang="0">
                  <a:pos x="connsiteX3" y="connsiteY3"/>
                </a:cxn>
              </a:cxnLst>
              <a:rect l="l" t="t" r="r" b="b"/>
              <a:pathLst>
                <a:path w="186749" h="2750022">
                  <a:moveTo>
                    <a:pt x="0" y="0"/>
                  </a:moveTo>
                  <a:lnTo>
                    <a:pt x="186750" y="0"/>
                  </a:lnTo>
                  <a:lnTo>
                    <a:pt x="186750" y="2750023"/>
                  </a:lnTo>
                  <a:lnTo>
                    <a:pt x="0" y="2750023"/>
                  </a:lnTo>
                  <a:close/>
                </a:path>
              </a:pathLst>
            </a:custGeom>
            <a:solidFill>
              <a:srgbClr val="85C7C5"/>
            </a:solidFill>
            <a:ln w="9069" cap="flat">
              <a:solidFill>
                <a:srgbClr val="3D5567"/>
              </a:solidFill>
              <a:prstDash val="solid"/>
              <a:miter/>
            </a:ln>
          </p:spPr>
          <p:txBody>
            <a:bodyPr rtlCol="0" anchor="ctr"/>
            <a:lstStyle/>
            <a:p>
              <a:endParaRPr lang="pt-PT" sz="900"/>
            </a:p>
          </p:txBody>
        </p:sp>
        <p:sp>
          <p:nvSpPr>
            <p:cNvPr id="316" name="Freeform: Shape 315">
              <a:extLst>
                <a:ext uri="{FF2B5EF4-FFF2-40B4-BE49-F238E27FC236}">
                  <a16:creationId xmlns:a16="http://schemas.microsoft.com/office/drawing/2014/main" id="{6787E8BB-116C-49CD-AD5F-47FC0803F408}"/>
                </a:ext>
              </a:extLst>
            </p:cNvPr>
            <p:cNvSpPr/>
            <p:nvPr/>
          </p:nvSpPr>
          <p:spPr>
            <a:xfrm>
              <a:off x="4838135" y="3035789"/>
              <a:ext cx="186749" cy="2666384"/>
            </a:xfrm>
            <a:custGeom>
              <a:avLst/>
              <a:gdLst>
                <a:gd name="connsiteX0" fmla="*/ 0 w 186749"/>
                <a:gd name="connsiteY0" fmla="*/ 0 h 2666384"/>
                <a:gd name="connsiteX1" fmla="*/ 186750 w 186749"/>
                <a:gd name="connsiteY1" fmla="*/ 0 h 2666384"/>
                <a:gd name="connsiteX2" fmla="*/ 186750 w 186749"/>
                <a:gd name="connsiteY2" fmla="*/ 2666385 h 2666384"/>
                <a:gd name="connsiteX3" fmla="*/ 0 w 186749"/>
                <a:gd name="connsiteY3" fmla="*/ 2666385 h 2666384"/>
              </a:gdLst>
              <a:ahLst/>
              <a:cxnLst>
                <a:cxn ang="0">
                  <a:pos x="connsiteX0" y="connsiteY0"/>
                </a:cxn>
                <a:cxn ang="0">
                  <a:pos x="connsiteX1" y="connsiteY1"/>
                </a:cxn>
                <a:cxn ang="0">
                  <a:pos x="connsiteX2" y="connsiteY2"/>
                </a:cxn>
                <a:cxn ang="0">
                  <a:pos x="connsiteX3" y="connsiteY3"/>
                </a:cxn>
              </a:cxnLst>
              <a:rect l="l" t="t" r="r" b="b"/>
              <a:pathLst>
                <a:path w="186749" h="2666384">
                  <a:moveTo>
                    <a:pt x="0" y="0"/>
                  </a:moveTo>
                  <a:lnTo>
                    <a:pt x="186750" y="0"/>
                  </a:lnTo>
                  <a:lnTo>
                    <a:pt x="186750" y="2666385"/>
                  </a:lnTo>
                  <a:lnTo>
                    <a:pt x="0" y="2666385"/>
                  </a:lnTo>
                  <a:close/>
                </a:path>
              </a:pathLst>
            </a:custGeom>
            <a:solidFill>
              <a:srgbClr val="94A4B3"/>
            </a:solidFill>
            <a:ln w="9069" cap="flat">
              <a:solidFill>
                <a:srgbClr val="3D5567"/>
              </a:solidFill>
              <a:prstDash val="solid"/>
              <a:miter/>
            </a:ln>
          </p:spPr>
          <p:txBody>
            <a:bodyPr rtlCol="0" anchor="ctr"/>
            <a:lstStyle/>
            <a:p>
              <a:endParaRPr lang="pt-PT" sz="900"/>
            </a:p>
          </p:txBody>
        </p:sp>
        <p:sp>
          <p:nvSpPr>
            <p:cNvPr id="317" name="Freeform: Shape 316">
              <a:extLst>
                <a:ext uri="{FF2B5EF4-FFF2-40B4-BE49-F238E27FC236}">
                  <a16:creationId xmlns:a16="http://schemas.microsoft.com/office/drawing/2014/main" id="{B3EEDC3C-252B-4BFC-A74D-FC54ECC5B51B}"/>
                </a:ext>
              </a:extLst>
            </p:cNvPr>
            <p:cNvSpPr/>
            <p:nvPr/>
          </p:nvSpPr>
          <p:spPr>
            <a:xfrm>
              <a:off x="5080583" y="5503510"/>
              <a:ext cx="186749" cy="198663"/>
            </a:xfrm>
            <a:custGeom>
              <a:avLst/>
              <a:gdLst>
                <a:gd name="connsiteX0" fmla="*/ 0 w 186749"/>
                <a:gd name="connsiteY0" fmla="*/ 0 h 198663"/>
                <a:gd name="connsiteX1" fmla="*/ 186750 w 186749"/>
                <a:gd name="connsiteY1" fmla="*/ 0 h 198663"/>
                <a:gd name="connsiteX2" fmla="*/ 186750 w 186749"/>
                <a:gd name="connsiteY2" fmla="*/ 198663 h 198663"/>
                <a:gd name="connsiteX3" fmla="*/ 0 w 186749"/>
                <a:gd name="connsiteY3" fmla="*/ 198663 h 198663"/>
              </a:gdLst>
              <a:ahLst/>
              <a:cxnLst>
                <a:cxn ang="0">
                  <a:pos x="connsiteX0" y="connsiteY0"/>
                </a:cxn>
                <a:cxn ang="0">
                  <a:pos x="connsiteX1" y="connsiteY1"/>
                </a:cxn>
                <a:cxn ang="0">
                  <a:pos x="connsiteX2" y="connsiteY2"/>
                </a:cxn>
                <a:cxn ang="0">
                  <a:pos x="connsiteX3" y="connsiteY3"/>
                </a:cxn>
              </a:cxnLst>
              <a:rect l="l" t="t" r="r" b="b"/>
              <a:pathLst>
                <a:path w="186749" h="198663">
                  <a:moveTo>
                    <a:pt x="0" y="0"/>
                  </a:moveTo>
                  <a:lnTo>
                    <a:pt x="186750" y="0"/>
                  </a:lnTo>
                  <a:lnTo>
                    <a:pt x="186750" y="198663"/>
                  </a:lnTo>
                  <a:lnTo>
                    <a:pt x="0" y="198663"/>
                  </a:lnTo>
                  <a:close/>
                </a:path>
              </a:pathLst>
            </a:custGeom>
            <a:solidFill>
              <a:srgbClr val="00AEEF"/>
            </a:solidFill>
            <a:ln w="9069" cap="flat">
              <a:solidFill>
                <a:srgbClr val="3D5567"/>
              </a:solidFill>
              <a:prstDash val="solid"/>
              <a:miter/>
            </a:ln>
          </p:spPr>
          <p:txBody>
            <a:bodyPr rtlCol="0" anchor="ctr"/>
            <a:lstStyle/>
            <a:p>
              <a:endParaRPr lang="pt-PT" sz="900"/>
            </a:p>
          </p:txBody>
        </p:sp>
        <p:sp>
          <p:nvSpPr>
            <p:cNvPr id="318" name="TextBox 317">
              <a:extLst>
                <a:ext uri="{FF2B5EF4-FFF2-40B4-BE49-F238E27FC236}">
                  <a16:creationId xmlns:a16="http://schemas.microsoft.com/office/drawing/2014/main" id="{1E335768-D145-4D3F-A269-DBDE2DC4603C}"/>
                </a:ext>
              </a:extLst>
            </p:cNvPr>
            <p:cNvSpPr txBox="1"/>
            <p:nvPr/>
          </p:nvSpPr>
          <p:spPr>
            <a:xfrm>
              <a:off x="4177227" y="3306370"/>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43.8%</a:t>
              </a:r>
            </a:p>
          </p:txBody>
        </p:sp>
        <p:sp>
          <p:nvSpPr>
            <p:cNvPr id="319" name="TextBox 318">
              <a:extLst>
                <a:ext uri="{FF2B5EF4-FFF2-40B4-BE49-F238E27FC236}">
                  <a16:creationId xmlns:a16="http://schemas.microsoft.com/office/drawing/2014/main" id="{098B06C0-EF8F-4D3E-A497-B6F1311B735D}"/>
                </a:ext>
              </a:extLst>
            </p:cNvPr>
            <p:cNvSpPr txBox="1"/>
            <p:nvPr/>
          </p:nvSpPr>
          <p:spPr>
            <a:xfrm>
              <a:off x="4374653" y="2692358"/>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55.6%</a:t>
              </a:r>
            </a:p>
          </p:txBody>
        </p:sp>
        <p:sp>
          <p:nvSpPr>
            <p:cNvPr id="320" name="TextBox 319">
              <a:extLst>
                <a:ext uri="{FF2B5EF4-FFF2-40B4-BE49-F238E27FC236}">
                  <a16:creationId xmlns:a16="http://schemas.microsoft.com/office/drawing/2014/main" id="{056C670B-B7F5-4E0A-83BC-32E758F4F7BA}"/>
                </a:ext>
              </a:extLst>
            </p:cNvPr>
            <p:cNvSpPr txBox="1"/>
            <p:nvPr/>
          </p:nvSpPr>
          <p:spPr>
            <a:xfrm>
              <a:off x="4728752" y="2804462"/>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53.8%</a:t>
              </a:r>
            </a:p>
          </p:txBody>
        </p:sp>
        <p:sp>
          <p:nvSpPr>
            <p:cNvPr id="321" name="TextBox 320">
              <a:extLst>
                <a:ext uri="{FF2B5EF4-FFF2-40B4-BE49-F238E27FC236}">
                  <a16:creationId xmlns:a16="http://schemas.microsoft.com/office/drawing/2014/main" id="{A7FE3884-15F7-422F-8EDE-C577DE83423D}"/>
                </a:ext>
              </a:extLst>
            </p:cNvPr>
            <p:cNvSpPr txBox="1"/>
            <p:nvPr/>
          </p:nvSpPr>
          <p:spPr>
            <a:xfrm>
              <a:off x="4990975" y="5272189"/>
              <a:ext cx="447558"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4.0%</a:t>
              </a:r>
            </a:p>
          </p:txBody>
        </p:sp>
        <p:sp>
          <p:nvSpPr>
            <p:cNvPr id="322" name="TextBox 321">
              <a:extLst>
                <a:ext uri="{FF2B5EF4-FFF2-40B4-BE49-F238E27FC236}">
                  <a16:creationId xmlns:a16="http://schemas.microsoft.com/office/drawing/2014/main" id="{ED17FC98-7A27-4444-B20A-4F978096ED88}"/>
                </a:ext>
              </a:extLst>
            </p:cNvPr>
            <p:cNvSpPr txBox="1"/>
            <p:nvPr/>
          </p:nvSpPr>
          <p:spPr>
            <a:xfrm>
              <a:off x="4392222" y="5743176"/>
              <a:ext cx="872355" cy="461665"/>
            </a:xfrm>
            <a:prstGeom prst="rect">
              <a:avLst/>
            </a:prstGeom>
            <a:noFill/>
          </p:spPr>
          <p:txBody>
            <a:bodyPr wrap="none" rtlCol="0">
              <a:spAutoFit/>
            </a:bodyPr>
            <a:lstStyle/>
            <a:p>
              <a:pPr algn="ctr"/>
              <a:r>
                <a:rPr lang="pt-PT" sz="1200" spc="0" baseline="0" dirty="0" err="1">
                  <a:solidFill>
                    <a:srgbClr val="3D5567"/>
                  </a:solidFill>
                  <a:latin typeface="Arial"/>
                  <a:cs typeface="Arial"/>
                  <a:sym typeface="Arial"/>
                  <a:rtl val="0"/>
                </a:rPr>
                <a:t>Childhood</a:t>
              </a:r>
              <a:br>
                <a:rPr lang="pt-PT" sz="1200" dirty="0">
                  <a:solidFill>
                    <a:srgbClr val="3D5567"/>
                  </a:solidFill>
                  <a:latin typeface="Arial"/>
                  <a:cs typeface="Arial"/>
                  <a:sym typeface="Arial"/>
                  <a:rtl val="0"/>
                </a:rPr>
              </a:br>
              <a:r>
                <a:rPr lang="pt-PT" sz="1200" dirty="0" err="1">
                  <a:solidFill>
                    <a:srgbClr val="3D5567"/>
                  </a:solidFill>
                  <a:cs typeface="Arial"/>
                  <a:sym typeface="Arial"/>
                  <a:rtl val="0"/>
                </a:rPr>
                <a:t>stunting</a:t>
              </a:r>
              <a:r>
                <a:rPr lang="pt-PT" sz="1200" spc="0" baseline="0" dirty="0">
                  <a:solidFill>
                    <a:srgbClr val="3D5567"/>
                  </a:solidFill>
                  <a:latin typeface="Arial"/>
                  <a:cs typeface="Arial"/>
                  <a:sym typeface="Arial"/>
                  <a:rtl val="0"/>
                </a:rPr>
                <a:t> </a:t>
              </a:r>
            </a:p>
          </p:txBody>
        </p:sp>
      </p:grpSp>
      <p:grpSp>
        <p:nvGrpSpPr>
          <p:cNvPr id="350" name="Group 349">
            <a:extLst>
              <a:ext uri="{FF2B5EF4-FFF2-40B4-BE49-F238E27FC236}">
                <a16:creationId xmlns:a16="http://schemas.microsoft.com/office/drawing/2014/main" id="{B34E5C99-AD02-4C6D-A611-83DA20607801}"/>
              </a:ext>
            </a:extLst>
          </p:cNvPr>
          <p:cNvGrpSpPr/>
          <p:nvPr/>
        </p:nvGrpSpPr>
        <p:grpSpPr>
          <a:xfrm>
            <a:off x="5326357" y="2507205"/>
            <a:ext cx="1168930" cy="3697636"/>
            <a:chOff x="6373495" y="2507205"/>
            <a:chExt cx="1168930" cy="3697636"/>
          </a:xfrm>
        </p:grpSpPr>
        <p:sp>
          <p:nvSpPr>
            <p:cNvPr id="324" name="Freeform: Shape 323">
              <a:extLst>
                <a:ext uri="{FF2B5EF4-FFF2-40B4-BE49-F238E27FC236}">
                  <a16:creationId xmlns:a16="http://schemas.microsoft.com/office/drawing/2014/main" id="{183E2EC7-742B-4149-98CB-C53C50E50ACD}"/>
                </a:ext>
              </a:extLst>
            </p:cNvPr>
            <p:cNvSpPr/>
            <p:nvPr/>
          </p:nvSpPr>
          <p:spPr>
            <a:xfrm>
              <a:off x="6540049" y="4771509"/>
              <a:ext cx="186749" cy="930603"/>
            </a:xfrm>
            <a:custGeom>
              <a:avLst/>
              <a:gdLst>
                <a:gd name="connsiteX0" fmla="*/ 0 w 186749"/>
                <a:gd name="connsiteY0" fmla="*/ 0 h 930603"/>
                <a:gd name="connsiteX1" fmla="*/ 186750 w 186749"/>
                <a:gd name="connsiteY1" fmla="*/ 0 h 930603"/>
                <a:gd name="connsiteX2" fmla="*/ 186750 w 186749"/>
                <a:gd name="connsiteY2" fmla="*/ 930604 h 930603"/>
                <a:gd name="connsiteX3" fmla="*/ 0 w 186749"/>
                <a:gd name="connsiteY3" fmla="*/ 930604 h 930603"/>
              </a:gdLst>
              <a:ahLst/>
              <a:cxnLst>
                <a:cxn ang="0">
                  <a:pos x="connsiteX0" y="connsiteY0"/>
                </a:cxn>
                <a:cxn ang="0">
                  <a:pos x="connsiteX1" y="connsiteY1"/>
                </a:cxn>
                <a:cxn ang="0">
                  <a:pos x="connsiteX2" y="connsiteY2"/>
                </a:cxn>
                <a:cxn ang="0">
                  <a:pos x="connsiteX3" y="connsiteY3"/>
                </a:cxn>
              </a:cxnLst>
              <a:rect l="l" t="t" r="r" b="b"/>
              <a:pathLst>
                <a:path w="186749" h="930603">
                  <a:moveTo>
                    <a:pt x="0" y="0"/>
                  </a:moveTo>
                  <a:lnTo>
                    <a:pt x="186750" y="0"/>
                  </a:lnTo>
                  <a:lnTo>
                    <a:pt x="186750" y="930604"/>
                  </a:lnTo>
                  <a:lnTo>
                    <a:pt x="0" y="930604"/>
                  </a:lnTo>
                  <a:close/>
                </a:path>
              </a:pathLst>
            </a:custGeom>
            <a:solidFill>
              <a:srgbClr val="F79222"/>
            </a:solidFill>
            <a:ln w="9069" cap="flat">
              <a:solidFill>
                <a:srgbClr val="3D5567"/>
              </a:solidFill>
              <a:prstDash val="solid"/>
              <a:miter/>
            </a:ln>
          </p:spPr>
          <p:txBody>
            <a:bodyPr rtlCol="0" anchor="ctr"/>
            <a:lstStyle/>
            <a:p>
              <a:endParaRPr lang="pt-PT" sz="900"/>
            </a:p>
          </p:txBody>
        </p:sp>
        <p:sp>
          <p:nvSpPr>
            <p:cNvPr id="325" name="Freeform: Shape 324">
              <a:extLst>
                <a:ext uri="{FF2B5EF4-FFF2-40B4-BE49-F238E27FC236}">
                  <a16:creationId xmlns:a16="http://schemas.microsoft.com/office/drawing/2014/main" id="{A2374205-E3FC-4FA8-846B-1F6F33C266A2}"/>
                </a:ext>
              </a:extLst>
            </p:cNvPr>
            <p:cNvSpPr/>
            <p:nvPr/>
          </p:nvSpPr>
          <p:spPr>
            <a:xfrm>
              <a:off x="6777417" y="4238232"/>
              <a:ext cx="186749" cy="1463880"/>
            </a:xfrm>
            <a:custGeom>
              <a:avLst/>
              <a:gdLst>
                <a:gd name="connsiteX0" fmla="*/ 0 w 186749"/>
                <a:gd name="connsiteY0" fmla="*/ 0 h 1463880"/>
                <a:gd name="connsiteX1" fmla="*/ 186749 w 186749"/>
                <a:gd name="connsiteY1" fmla="*/ 0 h 1463880"/>
                <a:gd name="connsiteX2" fmla="*/ 186749 w 186749"/>
                <a:gd name="connsiteY2" fmla="*/ 1463881 h 1463880"/>
                <a:gd name="connsiteX3" fmla="*/ 0 w 186749"/>
                <a:gd name="connsiteY3" fmla="*/ 1463881 h 1463880"/>
              </a:gdLst>
              <a:ahLst/>
              <a:cxnLst>
                <a:cxn ang="0">
                  <a:pos x="connsiteX0" y="connsiteY0"/>
                </a:cxn>
                <a:cxn ang="0">
                  <a:pos x="connsiteX1" y="connsiteY1"/>
                </a:cxn>
                <a:cxn ang="0">
                  <a:pos x="connsiteX2" y="connsiteY2"/>
                </a:cxn>
                <a:cxn ang="0">
                  <a:pos x="connsiteX3" y="connsiteY3"/>
                </a:cxn>
              </a:cxnLst>
              <a:rect l="l" t="t" r="r" b="b"/>
              <a:pathLst>
                <a:path w="186749" h="1463880">
                  <a:moveTo>
                    <a:pt x="0" y="0"/>
                  </a:moveTo>
                  <a:lnTo>
                    <a:pt x="186749" y="0"/>
                  </a:lnTo>
                  <a:lnTo>
                    <a:pt x="186749" y="1463881"/>
                  </a:lnTo>
                  <a:lnTo>
                    <a:pt x="0" y="1463881"/>
                  </a:lnTo>
                  <a:close/>
                </a:path>
              </a:pathLst>
            </a:custGeom>
            <a:solidFill>
              <a:srgbClr val="85C7C5"/>
            </a:solidFill>
            <a:ln w="9069" cap="flat">
              <a:solidFill>
                <a:srgbClr val="3D5567"/>
              </a:solidFill>
              <a:prstDash val="solid"/>
              <a:miter/>
            </a:ln>
          </p:spPr>
          <p:txBody>
            <a:bodyPr rtlCol="0" anchor="ctr"/>
            <a:lstStyle/>
            <a:p>
              <a:endParaRPr lang="pt-PT" sz="900"/>
            </a:p>
          </p:txBody>
        </p:sp>
        <p:sp>
          <p:nvSpPr>
            <p:cNvPr id="326" name="Freeform: Shape 325">
              <a:extLst>
                <a:ext uri="{FF2B5EF4-FFF2-40B4-BE49-F238E27FC236}">
                  <a16:creationId xmlns:a16="http://schemas.microsoft.com/office/drawing/2014/main" id="{B07ABBAF-012C-4E0F-8274-AD8E14DEB2E6}"/>
                </a:ext>
              </a:extLst>
            </p:cNvPr>
            <p:cNvSpPr/>
            <p:nvPr/>
          </p:nvSpPr>
          <p:spPr>
            <a:xfrm>
              <a:off x="7019804" y="3422654"/>
              <a:ext cx="186749" cy="2279520"/>
            </a:xfrm>
            <a:custGeom>
              <a:avLst/>
              <a:gdLst>
                <a:gd name="connsiteX0" fmla="*/ 0 w 186749"/>
                <a:gd name="connsiteY0" fmla="*/ 0 h 2279520"/>
                <a:gd name="connsiteX1" fmla="*/ 186750 w 186749"/>
                <a:gd name="connsiteY1" fmla="*/ 0 h 2279520"/>
                <a:gd name="connsiteX2" fmla="*/ 186750 w 186749"/>
                <a:gd name="connsiteY2" fmla="*/ 2279520 h 2279520"/>
                <a:gd name="connsiteX3" fmla="*/ 0 w 186749"/>
                <a:gd name="connsiteY3" fmla="*/ 2279520 h 2279520"/>
              </a:gdLst>
              <a:ahLst/>
              <a:cxnLst>
                <a:cxn ang="0">
                  <a:pos x="connsiteX0" y="connsiteY0"/>
                </a:cxn>
                <a:cxn ang="0">
                  <a:pos x="connsiteX1" y="connsiteY1"/>
                </a:cxn>
                <a:cxn ang="0">
                  <a:pos x="connsiteX2" y="connsiteY2"/>
                </a:cxn>
                <a:cxn ang="0">
                  <a:pos x="connsiteX3" y="connsiteY3"/>
                </a:cxn>
              </a:cxnLst>
              <a:rect l="l" t="t" r="r" b="b"/>
              <a:pathLst>
                <a:path w="186749" h="2279520">
                  <a:moveTo>
                    <a:pt x="0" y="0"/>
                  </a:moveTo>
                  <a:lnTo>
                    <a:pt x="186750" y="0"/>
                  </a:lnTo>
                  <a:lnTo>
                    <a:pt x="186750" y="2279520"/>
                  </a:lnTo>
                  <a:lnTo>
                    <a:pt x="0" y="2279520"/>
                  </a:lnTo>
                  <a:close/>
                </a:path>
              </a:pathLst>
            </a:custGeom>
            <a:solidFill>
              <a:srgbClr val="94A4B3"/>
            </a:solidFill>
            <a:ln w="9069" cap="flat">
              <a:solidFill>
                <a:srgbClr val="3D5567"/>
              </a:solidFill>
              <a:prstDash val="solid"/>
              <a:miter/>
            </a:ln>
          </p:spPr>
          <p:txBody>
            <a:bodyPr rtlCol="0" anchor="ctr"/>
            <a:lstStyle/>
            <a:p>
              <a:endParaRPr lang="pt-PT" sz="900"/>
            </a:p>
          </p:txBody>
        </p:sp>
        <p:sp>
          <p:nvSpPr>
            <p:cNvPr id="327" name="Freeform: Shape 326">
              <a:extLst>
                <a:ext uri="{FF2B5EF4-FFF2-40B4-BE49-F238E27FC236}">
                  <a16:creationId xmlns:a16="http://schemas.microsoft.com/office/drawing/2014/main" id="{36FEFA80-7045-44A2-96DC-B3742E244FA2}"/>
                </a:ext>
              </a:extLst>
            </p:cNvPr>
            <p:cNvSpPr/>
            <p:nvPr/>
          </p:nvSpPr>
          <p:spPr>
            <a:xfrm>
              <a:off x="7262252" y="2732502"/>
              <a:ext cx="186749" cy="2969611"/>
            </a:xfrm>
            <a:custGeom>
              <a:avLst/>
              <a:gdLst>
                <a:gd name="connsiteX0" fmla="*/ 0 w 186749"/>
                <a:gd name="connsiteY0" fmla="*/ 0 h 2969611"/>
                <a:gd name="connsiteX1" fmla="*/ 186750 w 186749"/>
                <a:gd name="connsiteY1" fmla="*/ 0 h 2969611"/>
                <a:gd name="connsiteX2" fmla="*/ 186750 w 186749"/>
                <a:gd name="connsiteY2" fmla="*/ 2969611 h 2969611"/>
                <a:gd name="connsiteX3" fmla="*/ 0 w 186749"/>
                <a:gd name="connsiteY3" fmla="*/ 2969611 h 2969611"/>
              </a:gdLst>
              <a:ahLst/>
              <a:cxnLst>
                <a:cxn ang="0">
                  <a:pos x="connsiteX0" y="connsiteY0"/>
                </a:cxn>
                <a:cxn ang="0">
                  <a:pos x="connsiteX1" y="connsiteY1"/>
                </a:cxn>
                <a:cxn ang="0">
                  <a:pos x="connsiteX2" y="connsiteY2"/>
                </a:cxn>
                <a:cxn ang="0">
                  <a:pos x="connsiteX3" y="connsiteY3"/>
                </a:cxn>
              </a:cxnLst>
              <a:rect l="l" t="t" r="r" b="b"/>
              <a:pathLst>
                <a:path w="186749" h="2969611">
                  <a:moveTo>
                    <a:pt x="0" y="0"/>
                  </a:moveTo>
                  <a:lnTo>
                    <a:pt x="186750" y="0"/>
                  </a:lnTo>
                  <a:lnTo>
                    <a:pt x="186750" y="2969611"/>
                  </a:lnTo>
                  <a:lnTo>
                    <a:pt x="0" y="2969611"/>
                  </a:lnTo>
                  <a:close/>
                </a:path>
              </a:pathLst>
            </a:custGeom>
            <a:solidFill>
              <a:srgbClr val="00AEEF"/>
            </a:solidFill>
            <a:ln w="9069" cap="flat">
              <a:solidFill>
                <a:srgbClr val="3D5567"/>
              </a:solidFill>
              <a:prstDash val="solid"/>
              <a:miter/>
            </a:ln>
          </p:spPr>
          <p:txBody>
            <a:bodyPr rtlCol="0" anchor="ctr"/>
            <a:lstStyle/>
            <a:p>
              <a:endParaRPr lang="pt-PT" sz="900"/>
            </a:p>
          </p:txBody>
        </p:sp>
        <p:sp>
          <p:nvSpPr>
            <p:cNvPr id="328" name="TextBox 327">
              <a:extLst>
                <a:ext uri="{FF2B5EF4-FFF2-40B4-BE49-F238E27FC236}">
                  <a16:creationId xmlns:a16="http://schemas.microsoft.com/office/drawing/2014/main" id="{6151FF5D-F7DE-45A4-AE55-646B38550322}"/>
                </a:ext>
              </a:extLst>
            </p:cNvPr>
            <p:cNvSpPr txBox="1"/>
            <p:nvPr/>
          </p:nvSpPr>
          <p:spPr>
            <a:xfrm>
              <a:off x="6373495" y="4528849"/>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18.8%</a:t>
              </a:r>
            </a:p>
          </p:txBody>
        </p:sp>
        <p:sp>
          <p:nvSpPr>
            <p:cNvPr id="329" name="TextBox 328">
              <a:extLst>
                <a:ext uri="{FF2B5EF4-FFF2-40B4-BE49-F238E27FC236}">
                  <a16:creationId xmlns:a16="http://schemas.microsoft.com/office/drawing/2014/main" id="{5EF872CA-710D-4040-884D-484D7067727F}"/>
                </a:ext>
              </a:extLst>
            </p:cNvPr>
            <p:cNvSpPr txBox="1"/>
            <p:nvPr/>
          </p:nvSpPr>
          <p:spPr>
            <a:xfrm>
              <a:off x="6537919" y="3996491"/>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29.6%</a:t>
              </a:r>
            </a:p>
          </p:txBody>
        </p:sp>
        <p:sp>
          <p:nvSpPr>
            <p:cNvPr id="330" name="TextBox 329">
              <a:extLst>
                <a:ext uri="{FF2B5EF4-FFF2-40B4-BE49-F238E27FC236}">
                  <a16:creationId xmlns:a16="http://schemas.microsoft.com/office/drawing/2014/main" id="{9753C5BB-1CA2-4A11-B6C3-38069A575944}"/>
                </a:ext>
              </a:extLst>
            </p:cNvPr>
            <p:cNvSpPr txBox="1"/>
            <p:nvPr/>
          </p:nvSpPr>
          <p:spPr>
            <a:xfrm>
              <a:off x="6802206" y="3180895"/>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46.2%</a:t>
              </a:r>
            </a:p>
          </p:txBody>
        </p:sp>
        <p:sp>
          <p:nvSpPr>
            <p:cNvPr id="331" name="TextBox 330">
              <a:extLst>
                <a:ext uri="{FF2B5EF4-FFF2-40B4-BE49-F238E27FC236}">
                  <a16:creationId xmlns:a16="http://schemas.microsoft.com/office/drawing/2014/main" id="{95C9B0AE-46EE-4D27-AD56-A9E9E4CC9AD2}"/>
                </a:ext>
              </a:extLst>
            </p:cNvPr>
            <p:cNvSpPr txBox="1"/>
            <p:nvPr/>
          </p:nvSpPr>
          <p:spPr>
            <a:xfrm>
              <a:off x="7030746" y="2507205"/>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60.0%</a:t>
              </a:r>
            </a:p>
          </p:txBody>
        </p:sp>
        <p:sp>
          <p:nvSpPr>
            <p:cNvPr id="332" name="TextBox 331">
              <a:extLst>
                <a:ext uri="{FF2B5EF4-FFF2-40B4-BE49-F238E27FC236}">
                  <a16:creationId xmlns:a16="http://schemas.microsoft.com/office/drawing/2014/main" id="{853EDF24-72F8-4F30-8987-149772B9C793}"/>
                </a:ext>
              </a:extLst>
            </p:cNvPr>
            <p:cNvSpPr txBox="1"/>
            <p:nvPr/>
          </p:nvSpPr>
          <p:spPr>
            <a:xfrm>
              <a:off x="6526327" y="5743176"/>
              <a:ext cx="925254" cy="461665"/>
            </a:xfrm>
            <a:prstGeom prst="rect">
              <a:avLst/>
            </a:prstGeom>
            <a:noFill/>
          </p:spPr>
          <p:txBody>
            <a:bodyPr wrap="none" rtlCol="0">
              <a:spAutoFit/>
            </a:bodyPr>
            <a:lstStyle/>
            <a:p>
              <a:pPr algn="ctr"/>
              <a:r>
                <a:rPr lang="pt-PT" sz="1200" spc="0" baseline="0" dirty="0" err="1">
                  <a:solidFill>
                    <a:srgbClr val="3D5567"/>
                  </a:solidFill>
                  <a:latin typeface="Arial"/>
                  <a:cs typeface="Arial"/>
                  <a:sym typeface="Arial"/>
                  <a:rtl val="0"/>
                </a:rPr>
                <a:t>Childhood</a:t>
              </a:r>
              <a:br>
                <a:rPr lang="pt-PT" sz="1200" dirty="0">
                  <a:solidFill>
                    <a:srgbClr val="3D5567"/>
                  </a:solidFill>
                  <a:latin typeface="Arial"/>
                  <a:cs typeface="Arial"/>
                  <a:sym typeface="Arial"/>
                  <a:rtl val="0"/>
                </a:rPr>
              </a:br>
              <a:r>
                <a:rPr lang="pt-PT" sz="1200" dirty="0" err="1">
                  <a:solidFill>
                    <a:srgbClr val="3D5567"/>
                  </a:solidFill>
                  <a:cs typeface="Arial"/>
                  <a:sym typeface="Arial"/>
                  <a:rtl val="0"/>
                </a:rPr>
                <a:t>overweight</a:t>
              </a:r>
              <a:endParaRPr lang="pt-PT" sz="1200" dirty="0">
                <a:solidFill>
                  <a:srgbClr val="3D5567"/>
                </a:solidFill>
                <a:cs typeface="Arial"/>
                <a:sym typeface="Arial"/>
                <a:rtl val="0"/>
              </a:endParaRPr>
            </a:p>
          </p:txBody>
        </p:sp>
      </p:grpSp>
      <p:grpSp>
        <p:nvGrpSpPr>
          <p:cNvPr id="415" name="Group 414">
            <a:extLst>
              <a:ext uri="{FF2B5EF4-FFF2-40B4-BE49-F238E27FC236}">
                <a16:creationId xmlns:a16="http://schemas.microsoft.com/office/drawing/2014/main" id="{E40AB3D8-A415-4E08-8EF5-B51723619FD9}"/>
              </a:ext>
            </a:extLst>
          </p:cNvPr>
          <p:cNvGrpSpPr/>
          <p:nvPr/>
        </p:nvGrpSpPr>
        <p:grpSpPr>
          <a:xfrm>
            <a:off x="6510430" y="1931050"/>
            <a:ext cx="1751179" cy="4273791"/>
            <a:chOff x="7651461" y="1931050"/>
            <a:chExt cx="1751179" cy="4273791"/>
          </a:xfrm>
        </p:grpSpPr>
        <p:sp>
          <p:nvSpPr>
            <p:cNvPr id="370" name="Freeform: Shape 369">
              <a:extLst>
                <a:ext uri="{FF2B5EF4-FFF2-40B4-BE49-F238E27FC236}">
                  <a16:creationId xmlns:a16="http://schemas.microsoft.com/office/drawing/2014/main" id="{86DC47E1-7CEE-40F1-B90A-4AFD46DCA300}"/>
                </a:ext>
              </a:extLst>
            </p:cNvPr>
            <p:cNvSpPr/>
            <p:nvPr/>
          </p:nvSpPr>
          <p:spPr>
            <a:xfrm>
              <a:off x="7950990" y="4476351"/>
              <a:ext cx="204376" cy="1227535"/>
            </a:xfrm>
            <a:custGeom>
              <a:avLst/>
              <a:gdLst>
                <a:gd name="connsiteX0" fmla="*/ 0 w 209354"/>
                <a:gd name="connsiteY0" fmla="*/ 0 h 1383179"/>
                <a:gd name="connsiteX1" fmla="*/ 209355 w 209354"/>
                <a:gd name="connsiteY1" fmla="*/ 0 h 1383179"/>
                <a:gd name="connsiteX2" fmla="*/ 209355 w 209354"/>
                <a:gd name="connsiteY2" fmla="*/ 1383179 h 1383179"/>
                <a:gd name="connsiteX3" fmla="*/ 0 w 209354"/>
                <a:gd name="connsiteY3" fmla="*/ 1383179 h 1383179"/>
              </a:gdLst>
              <a:ahLst/>
              <a:cxnLst>
                <a:cxn ang="0">
                  <a:pos x="connsiteX0" y="connsiteY0"/>
                </a:cxn>
                <a:cxn ang="0">
                  <a:pos x="connsiteX1" y="connsiteY1"/>
                </a:cxn>
                <a:cxn ang="0">
                  <a:pos x="connsiteX2" y="connsiteY2"/>
                </a:cxn>
                <a:cxn ang="0">
                  <a:pos x="connsiteX3" y="connsiteY3"/>
                </a:cxn>
              </a:cxnLst>
              <a:rect l="l" t="t" r="r" b="b"/>
              <a:pathLst>
                <a:path w="209354" h="1383179">
                  <a:moveTo>
                    <a:pt x="0" y="0"/>
                  </a:moveTo>
                  <a:lnTo>
                    <a:pt x="209355" y="0"/>
                  </a:lnTo>
                  <a:lnTo>
                    <a:pt x="209355" y="1383179"/>
                  </a:lnTo>
                  <a:lnTo>
                    <a:pt x="0" y="1383179"/>
                  </a:lnTo>
                  <a:close/>
                </a:path>
              </a:pathLst>
            </a:custGeom>
            <a:solidFill>
              <a:srgbClr val="F79222"/>
            </a:solidFill>
            <a:ln w="10161" cap="flat">
              <a:solidFill>
                <a:srgbClr val="3D5567"/>
              </a:solidFill>
              <a:prstDash val="solid"/>
              <a:miter/>
            </a:ln>
          </p:spPr>
          <p:txBody>
            <a:bodyPr rtlCol="0" anchor="ctr"/>
            <a:lstStyle/>
            <a:p>
              <a:endParaRPr lang="pt-PT" sz="900"/>
            </a:p>
          </p:txBody>
        </p:sp>
        <p:sp>
          <p:nvSpPr>
            <p:cNvPr id="371" name="Freeform: Shape 370">
              <a:extLst>
                <a:ext uri="{FF2B5EF4-FFF2-40B4-BE49-F238E27FC236}">
                  <a16:creationId xmlns:a16="http://schemas.microsoft.com/office/drawing/2014/main" id="{ABB85A13-4141-44B7-A4B8-579795882975}"/>
                </a:ext>
              </a:extLst>
            </p:cNvPr>
            <p:cNvSpPr/>
            <p:nvPr/>
          </p:nvSpPr>
          <p:spPr>
            <a:xfrm>
              <a:off x="8209638" y="3883401"/>
              <a:ext cx="204376" cy="1820545"/>
            </a:xfrm>
            <a:custGeom>
              <a:avLst/>
              <a:gdLst>
                <a:gd name="connsiteX0" fmla="*/ 0 w 209354"/>
                <a:gd name="connsiteY0" fmla="*/ 0 h 2051379"/>
                <a:gd name="connsiteX1" fmla="*/ 209355 w 209354"/>
                <a:gd name="connsiteY1" fmla="*/ 0 h 2051379"/>
                <a:gd name="connsiteX2" fmla="*/ 209355 w 209354"/>
                <a:gd name="connsiteY2" fmla="*/ 2051379 h 2051379"/>
                <a:gd name="connsiteX3" fmla="*/ 0 w 209354"/>
                <a:gd name="connsiteY3" fmla="*/ 2051379 h 2051379"/>
              </a:gdLst>
              <a:ahLst/>
              <a:cxnLst>
                <a:cxn ang="0">
                  <a:pos x="connsiteX0" y="connsiteY0"/>
                </a:cxn>
                <a:cxn ang="0">
                  <a:pos x="connsiteX1" y="connsiteY1"/>
                </a:cxn>
                <a:cxn ang="0">
                  <a:pos x="connsiteX2" y="connsiteY2"/>
                </a:cxn>
                <a:cxn ang="0">
                  <a:pos x="connsiteX3" y="connsiteY3"/>
                </a:cxn>
              </a:cxnLst>
              <a:rect l="l" t="t" r="r" b="b"/>
              <a:pathLst>
                <a:path w="209354" h="2051379">
                  <a:moveTo>
                    <a:pt x="0" y="0"/>
                  </a:moveTo>
                  <a:lnTo>
                    <a:pt x="209355" y="0"/>
                  </a:lnTo>
                  <a:lnTo>
                    <a:pt x="209355" y="2051379"/>
                  </a:lnTo>
                  <a:lnTo>
                    <a:pt x="0" y="2051379"/>
                  </a:lnTo>
                  <a:close/>
                </a:path>
              </a:pathLst>
            </a:custGeom>
            <a:solidFill>
              <a:srgbClr val="85C7C5"/>
            </a:solidFill>
            <a:ln w="10161" cap="flat">
              <a:solidFill>
                <a:srgbClr val="3D5567"/>
              </a:solidFill>
              <a:prstDash val="solid"/>
              <a:miter/>
            </a:ln>
          </p:spPr>
          <p:txBody>
            <a:bodyPr rtlCol="0" anchor="ctr"/>
            <a:lstStyle/>
            <a:p>
              <a:endParaRPr lang="pt-PT" sz="900"/>
            </a:p>
          </p:txBody>
        </p:sp>
        <p:sp>
          <p:nvSpPr>
            <p:cNvPr id="372" name="Freeform: Shape 371">
              <a:extLst>
                <a:ext uri="{FF2B5EF4-FFF2-40B4-BE49-F238E27FC236}">
                  <a16:creationId xmlns:a16="http://schemas.microsoft.com/office/drawing/2014/main" id="{C607DD06-141E-4982-8ABD-E216D7382F48}"/>
                </a:ext>
              </a:extLst>
            </p:cNvPr>
            <p:cNvSpPr/>
            <p:nvPr/>
          </p:nvSpPr>
          <p:spPr>
            <a:xfrm>
              <a:off x="8468352" y="3623297"/>
              <a:ext cx="204376" cy="2080588"/>
            </a:xfrm>
            <a:custGeom>
              <a:avLst/>
              <a:gdLst>
                <a:gd name="connsiteX0" fmla="*/ 0 w 209354"/>
                <a:gd name="connsiteY0" fmla="*/ 0 h 2344394"/>
                <a:gd name="connsiteX1" fmla="*/ 209355 w 209354"/>
                <a:gd name="connsiteY1" fmla="*/ 0 h 2344394"/>
                <a:gd name="connsiteX2" fmla="*/ 209355 w 209354"/>
                <a:gd name="connsiteY2" fmla="*/ 2344395 h 2344394"/>
                <a:gd name="connsiteX3" fmla="*/ 0 w 209354"/>
                <a:gd name="connsiteY3" fmla="*/ 2344395 h 2344394"/>
              </a:gdLst>
              <a:ahLst/>
              <a:cxnLst>
                <a:cxn ang="0">
                  <a:pos x="connsiteX0" y="connsiteY0"/>
                </a:cxn>
                <a:cxn ang="0">
                  <a:pos x="connsiteX1" y="connsiteY1"/>
                </a:cxn>
                <a:cxn ang="0">
                  <a:pos x="connsiteX2" y="connsiteY2"/>
                </a:cxn>
                <a:cxn ang="0">
                  <a:pos x="connsiteX3" y="connsiteY3"/>
                </a:cxn>
              </a:cxnLst>
              <a:rect l="l" t="t" r="r" b="b"/>
              <a:pathLst>
                <a:path w="209354" h="2344394">
                  <a:moveTo>
                    <a:pt x="0" y="0"/>
                  </a:moveTo>
                  <a:lnTo>
                    <a:pt x="209355" y="0"/>
                  </a:lnTo>
                  <a:lnTo>
                    <a:pt x="209355" y="2344395"/>
                  </a:lnTo>
                  <a:lnTo>
                    <a:pt x="0" y="2344395"/>
                  </a:lnTo>
                  <a:close/>
                </a:path>
              </a:pathLst>
            </a:custGeom>
            <a:solidFill>
              <a:srgbClr val="94A4B3"/>
            </a:solidFill>
            <a:ln w="10161" cap="flat">
              <a:solidFill>
                <a:srgbClr val="3D5567"/>
              </a:solidFill>
              <a:prstDash val="solid"/>
              <a:miter/>
            </a:ln>
          </p:spPr>
          <p:txBody>
            <a:bodyPr rtlCol="0" anchor="ctr"/>
            <a:lstStyle/>
            <a:p>
              <a:endParaRPr lang="pt-PT" sz="900"/>
            </a:p>
          </p:txBody>
        </p:sp>
        <p:sp>
          <p:nvSpPr>
            <p:cNvPr id="373" name="Freeform: Shape 372">
              <a:extLst>
                <a:ext uri="{FF2B5EF4-FFF2-40B4-BE49-F238E27FC236}">
                  <a16:creationId xmlns:a16="http://schemas.microsoft.com/office/drawing/2014/main" id="{173C1D7A-15B0-40EF-A841-0D1ACA16FED2}"/>
                </a:ext>
              </a:extLst>
            </p:cNvPr>
            <p:cNvSpPr/>
            <p:nvPr/>
          </p:nvSpPr>
          <p:spPr>
            <a:xfrm>
              <a:off x="8721440" y="2166884"/>
              <a:ext cx="204376" cy="3537061"/>
            </a:xfrm>
            <a:custGeom>
              <a:avLst/>
              <a:gdLst>
                <a:gd name="connsiteX0" fmla="*/ 0 w 209354"/>
                <a:gd name="connsiteY0" fmla="*/ 0 h 3985538"/>
                <a:gd name="connsiteX1" fmla="*/ 209355 w 209354"/>
                <a:gd name="connsiteY1" fmla="*/ 0 h 3985538"/>
                <a:gd name="connsiteX2" fmla="*/ 209355 w 209354"/>
                <a:gd name="connsiteY2" fmla="*/ 3985539 h 3985538"/>
                <a:gd name="connsiteX3" fmla="*/ 0 w 209354"/>
                <a:gd name="connsiteY3" fmla="*/ 3985539 h 3985538"/>
              </a:gdLst>
              <a:ahLst/>
              <a:cxnLst>
                <a:cxn ang="0">
                  <a:pos x="connsiteX0" y="connsiteY0"/>
                </a:cxn>
                <a:cxn ang="0">
                  <a:pos x="connsiteX1" y="connsiteY1"/>
                </a:cxn>
                <a:cxn ang="0">
                  <a:pos x="connsiteX2" y="connsiteY2"/>
                </a:cxn>
                <a:cxn ang="0">
                  <a:pos x="connsiteX3" y="connsiteY3"/>
                </a:cxn>
              </a:cxnLst>
              <a:rect l="l" t="t" r="r" b="b"/>
              <a:pathLst>
                <a:path w="209354" h="3985538">
                  <a:moveTo>
                    <a:pt x="0" y="0"/>
                  </a:moveTo>
                  <a:lnTo>
                    <a:pt x="209355" y="0"/>
                  </a:lnTo>
                  <a:lnTo>
                    <a:pt x="209355" y="3985539"/>
                  </a:lnTo>
                  <a:lnTo>
                    <a:pt x="0" y="3985539"/>
                  </a:lnTo>
                  <a:close/>
                </a:path>
              </a:pathLst>
            </a:custGeom>
            <a:solidFill>
              <a:srgbClr val="00AEEF"/>
            </a:solidFill>
            <a:ln w="10161" cap="flat">
              <a:solidFill>
                <a:srgbClr val="3D5567"/>
              </a:solidFill>
              <a:prstDash val="solid"/>
              <a:miter/>
            </a:ln>
          </p:spPr>
          <p:txBody>
            <a:bodyPr rtlCol="0" anchor="ctr"/>
            <a:lstStyle/>
            <a:p>
              <a:endParaRPr lang="pt-PT" sz="900"/>
            </a:p>
          </p:txBody>
        </p:sp>
        <p:sp>
          <p:nvSpPr>
            <p:cNvPr id="374" name="TextBox 373">
              <a:extLst>
                <a:ext uri="{FF2B5EF4-FFF2-40B4-BE49-F238E27FC236}">
                  <a16:creationId xmlns:a16="http://schemas.microsoft.com/office/drawing/2014/main" id="{404DA34B-4B38-48F5-8EC2-A4CD7A503C7F}"/>
                </a:ext>
              </a:extLst>
            </p:cNvPr>
            <p:cNvSpPr txBox="1"/>
            <p:nvPr/>
          </p:nvSpPr>
          <p:spPr>
            <a:xfrm>
              <a:off x="7768683" y="4246886"/>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25.0%</a:t>
              </a:r>
            </a:p>
          </p:txBody>
        </p:sp>
        <p:sp>
          <p:nvSpPr>
            <p:cNvPr id="375" name="TextBox 374">
              <a:extLst>
                <a:ext uri="{FF2B5EF4-FFF2-40B4-BE49-F238E27FC236}">
                  <a16:creationId xmlns:a16="http://schemas.microsoft.com/office/drawing/2014/main" id="{909944DF-AD56-4DE4-85A4-8FEF35257EA5}"/>
                </a:ext>
              </a:extLst>
            </p:cNvPr>
            <p:cNvSpPr txBox="1"/>
            <p:nvPr/>
          </p:nvSpPr>
          <p:spPr>
            <a:xfrm>
              <a:off x="7972123" y="3656815"/>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37.0%</a:t>
              </a:r>
            </a:p>
          </p:txBody>
        </p:sp>
        <p:sp>
          <p:nvSpPr>
            <p:cNvPr id="376" name="TextBox 375">
              <a:extLst>
                <a:ext uri="{FF2B5EF4-FFF2-40B4-BE49-F238E27FC236}">
                  <a16:creationId xmlns:a16="http://schemas.microsoft.com/office/drawing/2014/main" id="{9A433D7F-B058-4A5F-A352-71227C1421EC}"/>
                </a:ext>
              </a:extLst>
            </p:cNvPr>
            <p:cNvSpPr txBox="1"/>
            <p:nvPr/>
          </p:nvSpPr>
          <p:spPr>
            <a:xfrm>
              <a:off x="8251316" y="3397436"/>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42.3%</a:t>
              </a:r>
            </a:p>
          </p:txBody>
        </p:sp>
        <p:sp>
          <p:nvSpPr>
            <p:cNvPr id="377" name="TextBox 376">
              <a:extLst>
                <a:ext uri="{FF2B5EF4-FFF2-40B4-BE49-F238E27FC236}">
                  <a16:creationId xmlns:a16="http://schemas.microsoft.com/office/drawing/2014/main" id="{1489E301-FCFE-47A0-AD33-999CF680C150}"/>
                </a:ext>
              </a:extLst>
            </p:cNvPr>
            <p:cNvSpPr txBox="1"/>
            <p:nvPr/>
          </p:nvSpPr>
          <p:spPr>
            <a:xfrm>
              <a:off x="8483802" y="1931050"/>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72.0%</a:t>
              </a:r>
            </a:p>
          </p:txBody>
        </p:sp>
        <p:sp>
          <p:nvSpPr>
            <p:cNvPr id="378" name="TextBox 377">
              <a:extLst>
                <a:ext uri="{FF2B5EF4-FFF2-40B4-BE49-F238E27FC236}">
                  <a16:creationId xmlns:a16="http://schemas.microsoft.com/office/drawing/2014/main" id="{45F8B4FA-4B3B-4E12-83C7-54B84DF97E50}"/>
                </a:ext>
              </a:extLst>
            </p:cNvPr>
            <p:cNvSpPr txBox="1"/>
            <p:nvPr/>
          </p:nvSpPr>
          <p:spPr>
            <a:xfrm>
              <a:off x="7651461" y="5743176"/>
              <a:ext cx="1751179" cy="461665"/>
            </a:xfrm>
            <a:prstGeom prst="rect">
              <a:avLst/>
            </a:prstGeom>
            <a:noFill/>
          </p:spPr>
          <p:txBody>
            <a:bodyPr wrap="square" rtlCol="0">
              <a:spAutoFit/>
            </a:bodyPr>
            <a:lstStyle/>
            <a:p>
              <a:pPr algn="ctr"/>
              <a:r>
                <a:rPr lang="pt-PT" sz="1200" spc="0" baseline="0" dirty="0">
                  <a:solidFill>
                    <a:srgbClr val="3D5567"/>
                  </a:solidFill>
                  <a:latin typeface="Arial"/>
                  <a:cs typeface="Arial"/>
                  <a:sym typeface="Arial"/>
                  <a:rtl val="0"/>
                </a:rPr>
                <a:t>Adolescent and adult</a:t>
              </a:r>
              <a:br>
                <a:rPr lang="pt-PT" sz="1200" dirty="0">
                  <a:solidFill>
                    <a:srgbClr val="3D5567"/>
                  </a:solidFill>
                  <a:cs typeface="Arial"/>
                  <a:sym typeface="Arial"/>
                  <a:rtl val="0"/>
                </a:rPr>
              </a:br>
              <a:r>
                <a:rPr lang="pt-PT" sz="1200" dirty="0">
                  <a:solidFill>
                    <a:srgbClr val="3D5567"/>
                  </a:solidFill>
                  <a:cs typeface="Arial"/>
                  <a:sym typeface="Arial"/>
                  <a:rtl val="0"/>
                </a:rPr>
                <a:t>overweight </a:t>
              </a:r>
              <a:endParaRPr lang="pt-PT" sz="1200" spc="0" baseline="0" dirty="0">
                <a:solidFill>
                  <a:srgbClr val="3D5567"/>
                </a:solidFill>
                <a:latin typeface="Arial"/>
                <a:cs typeface="Arial"/>
                <a:sym typeface="Arial"/>
                <a:rtl val="0"/>
              </a:endParaRPr>
            </a:p>
          </p:txBody>
        </p:sp>
      </p:grpSp>
      <p:grpSp>
        <p:nvGrpSpPr>
          <p:cNvPr id="416" name="Group 415">
            <a:extLst>
              <a:ext uri="{FF2B5EF4-FFF2-40B4-BE49-F238E27FC236}">
                <a16:creationId xmlns:a16="http://schemas.microsoft.com/office/drawing/2014/main" id="{E0C2DBC5-28FF-46A1-8583-DBAEAC795C1D}"/>
              </a:ext>
            </a:extLst>
          </p:cNvPr>
          <p:cNvGrpSpPr/>
          <p:nvPr/>
        </p:nvGrpSpPr>
        <p:grpSpPr>
          <a:xfrm>
            <a:off x="8159352" y="2913000"/>
            <a:ext cx="1218584" cy="3107175"/>
            <a:chOff x="9505388" y="2913000"/>
            <a:chExt cx="1218584" cy="3107175"/>
          </a:xfrm>
        </p:grpSpPr>
        <p:sp>
          <p:nvSpPr>
            <p:cNvPr id="381" name="Freeform: Shape 380">
              <a:extLst>
                <a:ext uri="{FF2B5EF4-FFF2-40B4-BE49-F238E27FC236}">
                  <a16:creationId xmlns:a16="http://schemas.microsoft.com/office/drawing/2014/main" id="{529D1AC7-147D-4965-B9E6-D73069B30541}"/>
                </a:ext>
              </a:extLst>
            </p:cNvPr>
            <p:cNvSpPr/>
            <p:nvPr/>
          </p:nvSpPr>
          <p:spPr>
            <a:xfrm>
              <a:off x="9656556" y="5402207"/>
              <a:ext cx="204376" cy="301679"/>
            </a:xfrm>
            <a:custGeom>
              <a:avLst/>
              <a:gdLst>
                <a:gd name="connsiteX0" fmla="*/ 0 w 209354"/>
                <a:gd name="connsiteY0" fmla="*/ 0 h 339930"/>
                <a:gd name="connsiteX1" fmla="*/ 209355 w 209354"/>
                <a:gd name="connsiteY1" fmla="*/ 0 h 339930"/>
                <a:gd name="connsiteX2" fmla="*/ 209355 w 209354"/>
                <a:gd name="connsiteY2" fmla="*/ 339930 h 339930"/>
                <a:gd name="connsiteX3" fmla="*/ 0 w 209354"/>
                <a:gd name="connsiteY3" fmla="*/ 339930 h 339930"/>
              </a:gdLst>
              <a:ahLst/>
              <a:cxnLst>
                <a:cxn ang="0">
                  <a:pos x="connsiteX0" y="connsiteY0"/>
                </a:cxn>
                <a:cxn ang="0">
                  <a:pos x="connsiteX1" y="connsiteY1"/>
                </a:cxn>
                <a:cxn ang="0">
                  <a:pos x="connsiteX2" y="connsiteY2"/>
                </a:cxn>
                <a:cxn ang="0">
                  <a:pos x="connsiteX3" y="connsiteY3"/>
                </a:cxn>
              </a:cxnLst>
              <a:rect l="l" t="t" r="r" b="b"/>
              <a:pathLst>
                <a:path w="209354" h="339930">
                  <a:moveTo>
                    <a:pt x="0" y="0"/>
                  </a:moveTo>
                  <a:lnTo>
                    <a:pt x="209355" y="0"/>
                  </a:lnTo>
                  <a:lnTo>
                    <a:pt x="209355" y="339930"/>
                  </a:lnTo>
                  <a:lnTo>
                    <a:pt x="0" y="339930"/>
                  </a:lnTo>
                  <a:close/>
                </a:path>
              </a:pathLst>
            </a:custGeom>
            <a:solidFill>
              <a:srgbClr val="F79222"/>
            </a:solidFill>
            <a:ln w="10161" cap="flat">
              <a:solidFill>
                <a:srgbClr val="3D5567"/>
              </a:solidFill>
              <a:prstDash val="solid"/>
              <a:miter/>
            </a:ln>
          </p:spPr>
          <p:txBody>
            <a:bodyPr rtlCol="0" anchor="ctr"/>
            <a:lstStyle/>
            <a:p>
              <a:endParaRPr lang="pt-PT" sz="900"/>
            </a:p>
          </p:txBody>
        </p:sp>
        <p:sp>
          <p:nvSpPr>
            <p:cNvPr id="382" name="Freeform: Shape 381">
              <a:extLst>
                <a:ext uri="{FF2B5EF4-FFF2-40B4-BE49-F238E27FC236}">
                  <a16:creationId xmlns:a16="http://schemas.microsoft.com/office/drawing/2014/main" id="{DAF2B375-C710-4FE8-8CFD-4E281873588C}"/>
                </a:ext>
              </a:extLst>
            </p:cNvPr>
            <p:cNvSpPr/>
            <p:nvPr/>
          </p:nvSpPr>
          <p:spPr>
            <a:xfrm>
              <a:off x="9915204" y="3696100"/>
              <a:ext cx="204376" cy="2007786"/>
            </a:xfrm>
            <a:custGeom>
              <a:avLst/>
              <a:gdLst>
                <a:gd name="connsiteX0" fmla="*/ 0 w 209354"/>
                <a:gd name="connsiteY0" fmla="*/ 0 h 2262361"/>
                <a:gd name="connsiteX1" fmla="*/ 209355 w 209354"/>
                <a:gd name="connsiteY1" fmla="*/ 0 h 2262361"/>
                <a:gd name="connsiteX2" fmla="*/ 209355 w 209354"/>
                <a:gd name="connsiteY2" fmla="*/ 2262361 h 2262361"/>
                <a:gd name="connsiteX3" fmla="*/ 0 w 209354"/>
                <a:gd name="connsiteY3" fmla="*/ 2262361 h 2262361"/>
              </a:gdLst>
              <a:ahLst/>
              <a:cxnLst>
                <a:cxn ang="0">
                  <a:pos x="connsiteX0" y="connsiteY0"/>
                </a:cxn>
                <a:cxn ang="0">
                  <a:pos x="connsiteX1" y="connsiteY1"/>
                </a:cxn>
                <a:cxn ang="0">
                  <a:pos x="connsiteX2" y="connsiteY2"/>
                </a:cxn>
                <a:cxn ang="0">
                  <a:pos x="connsiteX3" y="connsiteY3"/>
                </a:cxn>
              </a:cxnLst>
              <a:rect l="l" t="t" r="r" b="b"/>
              <a:pathLst>
                <a:path w="209354" h="2262361">
                  <a:moveTo>
                    <a:pt x="0" y="0"/>
                  </a:moveTo>
                  <a:lnTo>
                    <a:pt x="209355" y="0"/>
                  </a:lnTo>
                  <a:lnTo>
                    <a:pt x="209355" y="2262361"/>
                  </a:lnTo>
                  <a:lnTo>
                    <a:pt x="0" y="2262361"/>
                  </a:lnTo>
                  <a:close/>
                </a:path>
              </a:pathLst>
            </a:custGeom>
            <a:solidFill>
              <a:srgbClr val="85C7C5"/>
            </a:solidFill>
            <a:ln w="10161" cap="flat">
              <a:solidFill>
                <a:srgbClr val="3D5567"/>
              </a:solidFill>
              <a:prstDash val="solid"/>
              <a:miter/>
            </a:ln>
          </p:spPr>
          <p:txBody>
            <a:bodyPr rtlCol="0" anchor="ctr"/>
            <a:lstStyle/>
            <a:p>
              <a:endParaRPr lang="pt-PT" sz="900"/>
            </a:p>
          </p:txBody>
        </p:sp>
        <p:sp>
          <p:nvSpPr>
            <p:cNvPr id="383" name="Freeform: Shape 382">
              <a:extLst>
                <a:ext uri="{FF2B5EF4-FFF2-40B4-BE49-F238E27FC236}">
                  <a16:creationId xmlns:a16="http://schemas.microsoft.com/office/drawing/2014/main" id="{7AE4D180-1DB5-442A-AE05-0C4B6016208C}"/>
                </a:ext>
              </a:extLst>
            </p:cNvPr>
            <p:cNvSpPr/>
            <p:nvPr/>
          </p:nvSpPr>
          <p:spPr>
            <a:xfrm>
              <a:off x="10180535" y="3997779"/>
              <a:ext cx="204376" cy="1706106"/>
            </a:xfrm>
            <a:custGeom>
              <a:avLst/>
              <a:gdLst>
                <a:gd name="connsiteX0" fmla="*/ 0 w 209354"/>
                <a:gd name="connsiteY0" fmla="*/ 0 h 1922430"/>
                <a:gd name="connsiteX1" fmla="*/ 209355 w 209354"/>
                <a:gd name="connsiteY1" fmla="*/ 0 h 1922430"/>
                <a:gd name="connsiteX2" fmla="*/ 209355 w 209354"/>
                <a:gd name="connsiteY2" fmla="*/ 1922431 h 1922430"/>
                <a:gd name="connsiteX3" fmla="*/ 0 w 209354"/>
                <a:gd name="connsiteY3" fmla="*/ 1922431 h 1922430"/>
              </a:gdLst>
              <a:ahLst/>
              <a:cxnLst>
                <a:cxn ang="0">
                  <a:pos x="connsiteX0" y="connsiteY0"/>
                </a:cxn>
                <a:cxn ang="0">
                  <a:pos x="connsiteX1" y="connsiteY1"/>
                </a:cxn>
                <a:cxn ang="0">
                  <a:pos x="connsiteX2" y="connsiteY2"/>
                </a:cxn>
                <a:cxn ang="0">
                  <a:pos x="connsiteX3" y="connsiteY3"/>
                </a:cxn>
              </a:cxnLst>
              <a:rect l="l" t="t" r="r" b="b"/>
              <a:pathLst>
                <a:path w="209354" h="1922430">
                  <a:moveTo>
                    <a:pt x="0" y="0"/>
                  </a:moveTo>
                  <a:lnTo>
                    <a:pt x="209355" y="0"/>
                  </a:lnTo>
                  <a:lnTo>
                    <a:pt x="209355" y="1922431"/>
                  </a:lnTo>
                  <a:lnTo>
                    <a:pt x="0" y="1922431"/>
                  </a:lnTo>
                  <a:close/>
                </a:path>
              </a:pathLst>
            </a:custGeom>
            <a:solidFill>
              <a:srgbClr val="94A4B3"/>
            </a:solidFill>
            <a:ln w="10161" cap="flat">
              <a:solidFill>
                <a:srgbClr val="3D5567"/>
              </a:solidFill>
              <a:prstDash val="solid"/>
              <a:miter/>
            </a:ln>
          </p:spPr>
          <p:txBody>
            <a:bodyPr rtlCol="0" anchor="ctr"/>
            <a:lstStyle/>
            <a:p>
              <a:endParaRPr lang="pt-PT" sz="900"/>
            </a:p>
          </p:txBody>
        </p:sp>
        <p:sp>
          <p:nvSpPr>
            <p:cNvPr id="384" name="Freeform: Shape 383">
              <a:extLst>
                <a:ext uri="{FF2B5EF4-FFF2-40B4-BE49-F238E27FC236}">
                  <a16:creationId xmlns:a16="http://schemas.microsoft.com/office/drawing/2014/main" id="{70B66509-252E-4D13-B7D7-9A3A19C029D0}"/>
                </a:ext>
              </a:extLst>
            </p:cNvPr>
            <p:cNvSpPr/>
            <p:nvPr/>
          </p:nvSpPr>
          <p:spPr>
            <a:xfrm>
              <a:off x="10440242" y="3144725"/>
              <a:ext cx="204376" cy="2559160"/>
            </a:xfrm>
            <a:custGeom>
              <a:avLst/>
              <a:gdLst>
                <a:gd name="connsiteX0" fmla="*/ 0 w 209354"/>
                <a:gd name="connsiteY0" fmla="*/ 0 h 2883646"/>
                <a:gd name="connsiteX1" fmla="*/ 209355 w 209354"/>
                <a:gd name="connsiteY1" fmla="*/ 0 h 2883646"/>
                <a:gd name="connsiteX2" fmla="*/ 209355 w 209354"/>
                <a:gd name="connsiteY2" fmla="*/ 2883646 h 2883646"/>
                <a:gd name="connsiteX3" fmla="*/ 0 w 209354"/>
                <a:gd name="connsiteY3" fmla="*/ 2883646 h 2883646"/>
              </a:gdLst>
              <a:ahLst/>
              <a:cxnLst>
                <a:cxn ang="0">
                  <a:pos x="connsiteX0" y="connsiteY0"/>
                </a:cxn>
                <a:cxn ang="0">
                  <a:pos x="connsiteX1" y="connsiteY1"/>
                </a:cxn>
                <a:cxn ang="0">
                  <a:pos x="connsiteX2" y="connsiteY2"/>
                </a:cxn>
                <a:cxn ang="0">
                  <a:pos x="connsiteX3" y="connsiteY3"/>
                </a:cxn>
              </a:cxnLst>
              <a:rect l="l" t="t" r="r" b="b"/>
              <a:pathLst>
                <a:path w="209354" h="2883646">
                  <a:moveTo>
                    <a:pt x="0" y="0"/>
                  </a:moveTo>
                  <a:lnTo>
                    <a:pt x="209355" y="0"/>
                  </a:lnTo>
                  <a:lnTo>
                    <a:pt x="209355" y="2883646"/>
                  </a:lnTo>
                  <a:lnTo>
                    <a:pt x="0" y="2883646"/>
                  </a:lnTo>
                  <a:close/>
                </a:path>
              </a:pathLst>
            </a:custGeom>
            <a:solidFill>
              <a:srgbClr val="00AEEF"/>
            </a:solidFill>
            <a:ln w="10161" cap="flat">
              <a:solidFill>
                <a:srgbClr val="3D5567"/>
              </a:solidFill>
              <a:prstDash val="solid"/>
              <a:miter/>
            </a:ln>
          </p:spPr>
          <p:txBody>
            <a:bodyPr rtlCol="0" anchor="ctr"/>
            <a:lstStyle/>
            <a:p>
              <a:endParaRPr lang="pt-PT" sz="900"/>
            </a:p>
          </p:txBody>
        </p:sp>
        <p:sp>
          <p:nvSpPr>
            <p:cNvPr id="385" name="TextBox 384">
              <a:extLst>
                <a:ext uri="{FF2B5EF4-FFF2-40B4-BE49-F238E27FC236}">
                  <a16:creationId xmlns:a16="http://schemas.microsoft.com/office/drawing/2014/main" id="{066B72EB-AB83-473E-B16B-820D66F7580F}"/>
                </a:ext>
              </a:extLst>
            </p:cNvPr>
            <p:cNvSpPr txBox="1"/>
            <p:nvPr/>
          </p:nvSpPr>
          <p:spPr>
            <a:xfrm>
              <a:off x="9505388" y="5166422"/>
              <a:ext cx="447558"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6.3%</a:t>
              </a:r>
            </a:p>
          </p:txBody>
        </p:sp>
        <p:sp>
          <p:nvSpPr>
            <p:cNvPr id="386" name="TextBox 385">
              <a:extLst>
                <a:ext uri="{FF2B5EF4-FFF2-40B4-BE49-F238E27FC236}">
                  <a16:creationId xmlns:a16="http://schemas.microsoft.com/office/drawing/2014/main" id="{EA1BCDD3-04F8-4752-8B1F-963572404580}"/>
                </a:ext>
              </a:extLst>
            </p:cNvPr>
            <p:cNvSpPr txBox="1"/>
            <p:nvPr/>
          </p:nvSpPr>
          <p:spPr>
            <a:xfrm>
              <a:off x="9700614" y="3470712"/>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40.7%</a:t>
              </a:r>
            </a:p>
          </p:txBody>
        </p:sp>
        <p:sp>
          <p:nvSpPr>
            <p:cNvPr id="387" name="TextBox 386">
              <a:extLst>
                <a:ext uri="{FF2B5EF4-FFF2-40B4-BE49-F238E27FC236}">
                  <a16:creationId xmlns:a16="http://schemas.microsoft.com/office/drawing/2014/main" id="{156124E4-EACD-4670-ADAA-CD9741521A35}"/>
                </a:ext>
              </a:extLst>
            </p:cNvPr>
            <p:cNvSpPr txBox="1"/>
            <p:nvPr/>
          </p:nvSpPr>
          <p:spPr>
            <a:xfrm>
              <a:off x="10030744" y="3772404"/>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34.6%</a:t>
              </a:r>
            </a:p>
          </p:txBody>
        </p:sp>
        <p:sp>
          <p:nvSpPr>
            <p:cNvPr id="388" name="TextBox 387">
              <a:extLst>
                <a:ext uri="{FF2B5EF4-FFF2-40B4-BE49-F238E27FC236}">
                  <a16:creationId xmlns:a16="http://schemas.microsoft.com/office/drawing/2014/main" id="{896D18A2-FB15-4CE2-BA32-F92428117A20}"/>
                </a:ext>
              </a:extLst>
            </p:cNvPr>
            <p:cNvSpPr txBox="1"/>
            <p:nvPr/>
          </p:nvSpPr>
          <p:spPr>
            <a:xfrm>
              <a:off x="10212293" y="2913000"/>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52.0%</a:t>
              </a:r>
            </a:p>
          </p:txBody>
        </p:sp>
        <p:sp>
          <p:nvSpPr>
            <p:cNvPr id="389" name="TextBox 388">
              <a:extLst>
                <a:ext uri="{FF2B5EF4-FFF2-40B4-BE49-F238E27FC236}">
                  <a16:creationId xmlns:a16="http://schemas.microsoft.com/office/drawing/2014/main" id="{5D65C19A-01DD-49A2-A1E4-E99BDCB84131}"/>
                </a:ext>
              </a:extLst>
            </p:cNvPr>
            <p:cNvSpPr txBox="1"/>
            <p:nvPr/>
          </p:nvSpPr>
          <p:spPr>
            <a:xfrm>
              <a:off x="9742460" y="5743176"/>
              <a:ext cx="788999" cy="276999"/>
            </a:xfrm>
            <a:prstGeom prst="rect">
              <a:avLst/>
            </a:prstGeom>
            <a:noFill/>
          </p:spPr>
          <p:txBody>
            <a:bodyPr wrap="none" rtlCol="0">
              <a:spAutoFit/>
            </a:bodyPr>
            <a:lstStyle/>
            <a:p>
              <a:pPr algn="l"/>
              <a:r>
                <a:rPr lang="pt-PT" sz="1200" spc="0" baseline="0" dirty="0">
                  <a:solidFill>
                    <a:srgbClr val="3D5567"/>
                  </a:solidFill>
                  <a:latin typeface="Arial"/>
                  <a:cs typeface="Arial"/>
                  <a:sym typeface="Arial"/>
                  <a:rtl val="0"/>
                </a:rPr>
                <a:t>Diabetes</a:t>
              </a:r>
              <a:endParaRPr lang="pt-PT" sz="900" spc="0" baseline="0" dirty="0">
                <a:solidFill>
                  <a:srgbClr val="3D5567"/>
                </a:solidFill>
                <a:latin typeface="Arial"/>
                <a:cs typeface="Arial"/>
                <a:sym typeface="Arial"/>
                <a:rtl val="0"/>
              </a:endParaRPr>
            </a:p>
          </p:txBody>
        </p:sp>
      </p:grpSp>
      <p:grpSp>
        <p:nvGrpSpPr>
          <p:cNvPr id="419" name="Group 418">
            <a:extLst>
              <a:ext uri="{FF2B5EF4-FFF2-40B4-BE49-F238E27FC236}">
                <a16:creationId xmlns:a16="http://schemas.microsoft.com/office/drawing/2014/main" id="{EB948894-44AD-40CD-A7BD-2D040EC78C79}"/>
              </a:ext>
            </a:extLst>
          </p:cNvPr>
          <p:cNvGrpSpPr/>
          <p:nvPr/>
        </p:nvGrpSpPr>
        <p:grpSpPr>
          <a:xfrm>
            <a:off x="864966" y="2087973"/>
            <a:ext cx="490842" cy="3741606"/>
            <a:chOff x="569179" y="2087973"/>
            <a:chExt cx="485849" cy="3741606"/>
          </a:xfrm>
        </p:grpSpPr>
        <p:sp>
          <p:nvSpPr>
            <p:cNvPr id="277" name="TextBox 276">
              <a:extLst>
                <a:ext uri="{FF2B5EF4-FFF2-40B4-BE49-F238E27FC236}">
                  <a16:creationId xmlns:a16="http://schemas.microsoft.com/office/drawing/2014/main" id="{4B363EDE-5F9A-49D9-905F-3222DCC613A5}"/>
                </a:ext>
              </a:extLst>
            </p:cNvPr>
            <p:cNvSpPr txBox="1"/>
            <p:nvPr/>
          </p:nvSpPr>
          <p:spPr>
            <a:xfrm>
              <a:off x="569179" y="2087973"/>
              <a:ext cx="485849" cy="276999"/>
            </a:xfrm>
            <a:prstGeom prst="rect">
              <a:avLst/>
            </a:prstGeom>
            <a:noFill/>
          </p:spPr>
          <p:txBody>
            <a:bodyPr wrap="none" rtlCol="0">
              <a:spAutoFit/>
            </a:bodyPr>
            <a:lstStyle/>
            <a:p>
              <a:pPr algn="l"/>
              <a:r>
                <a:rPr lang="pt-PT" sz="1200" spc="0" baseline="0" dirty="0">
                  <a:solidFill>
                    <a:srgbClr val="94A4B3"/>
                  </a:solidFill>
                  <a:latin typeface="Arial"/>
                  <a:cs typeface="Arial"/>
                  <a:sym typeface="Arial"/>
                  <a:rtl val="0"/>
                </a:rPr>
                <a:t>70%</a:t>
              </a:r>
            </a:p>
          </p:txBody>
        </p:sp>
        <p:sp>
          <p:nvSpPr>
            <p:cNvPr id="278" name="TextBox 277">
              <a:extLst>
                <a:ext uri="{FF2B5EF4-FFF2-40B4-BE49-F238E27FC236}">
                  <a16:creationId xmlns:a16="http://schemas.microsoft.com/office/drawing/2014/main" id="{2130688D-9193-4475-B294-BA509EE350DB}"/>
                </a:ext>
              </a:extLst>
            </p:cNvPr>
            <p:cNvSpPr txBox="1"/>
            <p:nvPr/>
          </p:nvSpPr>
          <p:spPr>
            <a:xfrm>
              <a:off x="569179" y="2582908"/>
              <a:ext cx="485849" cy="276999"/>
            </a:xfrm>
            <a:prstGeom prst="rect">
              <a:avLst/>
            </a:prstGeom>
            <a:noFill/>
          </p:spPr>
          <p:txBody>
            <a:bodyPr wrap="none" rtlCol="0">
              <a:spAutoFit/>
            </a:bodyPr>
            <a:lstStyle/>
            <a:p>
              <a:pPr algn="l"/>
              <a:r>
                <a:rPr lang="pt-PT" sz="1200" spc="0" baseline="0">
                  <a:solidFill>
                    <a:srgbClr val="94A4B3"/>
                  </a:solidFill>
                  <a:latin typeface="Arial"/>
                  <a:cs typeface="Arial"/>
                  <a:sym typeface="Arial"/>
                  <a:rtl val="0"/>
                </a:rPr>
                <a:t>60%</a:t>
              </a:r>
            </a:p>
          </p:txBody>
        </p:sp>
        <p:sp>
          <p:nvSpPr>
            <p:cNvPr id="279" name="TextBox 278">
              <a:extLst>
                <a:ext uri="{FF2B5EF4-FFF2-40B4-BE49-F238E27FC236}">
                  <a16:creationId xmlns:a16="http://schemas.microsoft.com/office/drawing/2014/main" id="{8CB4F044-840F-4DDD-BEC7-4E298868FF30}"/>
                </a:ext>
              </a:extLst>
            </p:cNvPr>
            <p:cNvSpPr txBox="1"/>
            <p:nvPr/>
          </p:nvSpPr>
          <p:spPr>
            <a:xfrm>
              <a:off x="569179" y="3077843"/>
              <a:ext cx="485849" cy="276999"/>
            </a:xfrm>
            <a:prstGeom prst="rect">
              <a:avLst/>
            </a:prstGeom>
            <a:noFill/>
          </p:spPr>
          <p:txBody>
            <a:bodyPr wrap="none" rtlCol="0">
              <a:spAutoFit/>
            </a:bodyPr>
            <a:lstStyle/>
            <a:p>
              <a:pPr algn="l"/>
              <a:r>
                <a:rPr lang="pt-PT" sz="1200" spc="0" baseline="0">
                  <a:solidFill>
                    <a:srgbClr val="94A4B3"/>
                  </a:solidFill>
                  <a:latin typeface="Arial"/>
                  <a:cs typeface="Arial"/>
                  <a:sym typeface="Arial"/>
                  <a:rtl val="0"/>
                </a:rPr>
                <a:t>50%</a:t>
              </a:r>
            </a:p>
          </p:txBody>
        </p:sp>
        <p:sp>
          <p:nvSpPr>
            <p:cNvPr id="280" name="TextBox 279">
              <a:extLst>
                <a:ext uri="{FF2B5EF4-FFF2-40B4-BE49-F238E27FC236}">
                  <a16:creationId xmlns:a16="http://schemas.microsoft.com/office/drawing/2014/main" id="{71C7BF7C-1C9F-4000-83AB-CD62540D8F47}"/>
                </a:ext>
              </a:extLst>
            </p:cNvPr>
            <p:cNvSpPr txBox="1"/>
            <p:nvPr/>
          </p:nvSpPr>
          <p:spPr>
            <a:xfrm>
              <a:off x="569179" y="3572778"/>
              <a:ext cx="485849" cy="276999"/>
            </a:xfrm>
            <a:prstGeom prst="rect">
              <a:avLst/>
            </a:prstGeom>
            <a:noFill/>
          </p:spPr>
          <p:txBody>
            <a:bodyPr wrap="none" rtlCol="0">
              <a:spAutoFit/>
            </a:bodyPr>
            <a:lstStyle/>
            <a:p>
              <a:pPr algn="l"/>
              <a:r>
                <a:rPr lang="pt-PT" sz="1200" spc="0" baseline="0">
                  <a:solidFill>
                    <a:srgbClr val="94A4B3"/>
                  </a:solidFill>
                  <a:latin typeface="Arial"/>
                  <a:cs typeface="Arial"/>
                  <a:sym typeface="Arial"/>
                  <a:rtl val="0"/>
                </a:rPr>
                <a:t>40%</a:t>
              </a:r>
            </a:p>
          </p:txBody>
        </p:sp>
        <p:sp>
          <p:nvSpPr>
            <p:cNvPr id="281" name="TextBox 280">
              <a:extLst>
                <a:ext uri="{FF2B5EF4-FFF2-40B4-BE49-F238E27FC236}">
                  <a16:creationId xmlns:a16="http://schemas.microsoft.com/office/drawing/2014/main" id="{414F810D-541D-4A76-9B0A-48793864EF46}"/>
                </a:ext>
              </a:extLst>
            </p:cNvPr>
            <p:cNvSpPr txBox="1"/>
            <p:nvPr/>
          </p:nvSpPr>
          <p:spPr>
            <a:xfrm>
              <a:off x="569179" y="4067713"/>
              <a:ext cx="485849" cy="276999"/>
            </a:xfrm>
            <a:prstGeom prst="rect">
              <a:avLst/>
            </a:prstGeom>
            <a:noFill/>
          </p:spPr>
          <p:txBody>
            <a:bodyPr wrap="none" rtlCol="0">
              <a:spAutoFit/>
            </a:bodyPr>
            <a:lstStyle/>
            <a:p>
              <a:pPr algn="l"/>
              <a:r>
                <a:rPr lang="pt-PT" sz="1200" spc="0" baseline="0" dirty="0">
                  <a:solidFill>
                    <a:srgbClr val="94A4B3"/>
                  </a:solidFill>
                  <a:latin typeface="Arial"/>
                  <a:cs typeface="Arial"/>
                  <a:sym typeface="Arial"/>
                  <a:rtl val="0"/>
                </a:rPr>
                <a:t>30%</a:t>
              </a:r>
            </a:p>
          </p:txBody>
        </p:sp>
        <p:sp>
          <p:nvSpPr>
            <p:cNvPr id="282" name="TextBox 281">
              <a:extLst>
                <a:ext uri="{FF2B5EF4-FFF2-40B4-BE49-F238E27FC236}">
                  <a16:creationId xmlns:a16="http://schemas.microsoft.com/office/drawing/2014/main" id="{417BE975-4773-4C20-99FC-9CF496392F6E}"/>
                </a:ext>
              </a:extLst>
            </p:cNvPr>
            <p:cNvSpPr txBox="1"/>
            <p:nvPr/>
          </p:nvSpPr>
          <p:spPr>
            <a:xfrm>
              <a:off x="569179" y="4562709"/>
              <a:ext cx="485849" cy="276999"/>
            </a:xfrm>
            <a:prstGeom prst="rect">
              <a:avLst/>
            </a:prstGeom>
            <a:noFill/>
          </p:spPr>
          <p:txBody>
            <a:bodyPr wrap="none" rtlCol="0">
              <a:spAutoFit/>
            </a:bodyPr>
            <a:lstStyle/>
            <a:p>
              <a:pPr algn="l"/>
              <a:r>
                <a:rPr lang="pt-PT" sz="1200" spc="0" baseline="0">
                  <a:solidFill>
                    <a:srgbClr val="94A4B3"/>
                  </a:solidFill>
                  <a:latin typeface="Arial"/>
                  <a:cs typeface="Arial"/>
                  <a:sym typeface="Arial"/>
                  <a:rtl val="0"/>
                </a:rPr>
                <a:t>20%</a:t>
              </a:r>
            </a:p>
          </p:txBody>
        </p:sp>
        <p:sp>
          <p:nvSpPr>
            <p:cNvPr id="283" name="TextBox 282">
              <a:extLst>
                <a:ext uri="{FF2B5EF4-FFF2-40B4-BE49-F238E27FC236}">
                  <a16:creationId xmlns:a16="http://schemas.microsoft.com/office/drawing/2014/main" id="{D166A984-830C-44B0-85C6-D1158DF0C614}"/>
                </a:ext>
              </a:extLst>
            </p:cNvPr>
            <p:cNvSpPr txBox="1"/>
            <p:nvPr/>
          </p:nvSpPr>
          <p:spPr>
            <a:xfrm>
              <a:off x="569179" y="5057644"/>
              <a:ext cx="485848" cy="276999"/>
            </a:xfrm>
            <a:prstGeom prst="rect">
              <a:avLst/>
            </a:prstGeom>
            <a:noFill/>
          </p:spPr>
          <p:txBody>
            <a:bodyPr wrap="none" rtlCol="0">
              <a:spAutoFit/>
            </a:bodyPr>
            <a:lstStyle/>
            <a:p>
              <a:pPr algn="l"/>
              <a:r>
                <a:rPr lang="pt-PT" sz="1200" spc="0" baseline="0">
                  <a:solidFill>
                    <a:srgbClr val="94A4B3"/>
                  </a:solidFill>
                  <a:latin typeface="Arial"/>
                  <a:cs typeface="Arial"/>
                  <a:sym typeface="Arial"/>
                  <a:rtl val="0"/>
                </a:rPr>
                <a:t>10%</a:t>
              </a:r>
            </a:p>
          </p:txBody>
        </p:sp>
        <p:sp>
          <p:nvSpPr>
            <p:cNvPr id="284" name="TextBox 283">
              <a:extLst>
                <a:ext uri="{FF2B5EF4-FFF2-40B4-BE49-F238E27FC236}">
                  <a16:creationId xmlns:a16="http://schemas.microsoft.com/office/drawing/2014/main" id="{A5C50616-FFE9-4433-BEFB-6B699F1525A7}"/>
                </a:ext>
              </a:extLst>
            </p:cNvPr>
            <p:cNvSpPr txBox="1"/>
            <p:nvPr/>
          </p:nvSpPr>
          <p:spPr>
            <a:xfrm>
              <a:off x="631225" y="5552580"/>
              <a:ext cx="401752" cy="276999"/>
            </a:xfrm>
            <a:prstGeom prst="rect">
              <a:avLst/>
            </a:prstGeom>
            <a:noFill/>
          </p:spPr>
          <p:txBody>
            <a:bodyPr wrap="none" rtlCol="0">
              <a:spAutoFit/>
            </a:bodyPr>
            <a:lstStyle/>
            <a:p>
              <a:pPr algn="l"/>
              <a:r>
                <a:rPr lang="pt-PT" sz="1200" spc="0" baseline="0" dirty="0">
                  <a:solidFill>
                    <a:srgbClr val="94A4B3"/>
                  </a:solidFill>
                  <a:latin typeface="Arial"/>
                  <a:cs typeface="Arial"/>
                  <a:sym typeface="Arial"/>
                  <a:rtl val="0"/>
                </a:rPr>
                <a:t>0%</a:t>
              </a:r>
            </a:p>
          </p:txBody>
        </p:sp>
      </p:grpSp>
      <p:grpSp>
        <p:nvGrpSpPr>
          <p:cNvPr id="420" name="Group 419">
            <a:extLst>
              <a:ext uri="{FF2B5EF4-FFF2-40B4-BE49-F238E27FC236}">
                <a16:creationId xmlns:a16="http://schemas.microsoft.com/office/drawing/2014/main" id="{1A4475B2-8272-41F8-A88B-B2AB0F1AF094}"/>
              </a:ext>
            </a:extLst>
          </p:cNvPr>
          <p:cNvGrpSpPr/>
          <p:nvPr/>
        </p:nvGrpSpPr>
        <p:grpSpPr>
          <a:xfrm>
            <a:off x="9889614" y="3035789"/>
            <a:ext cx="2243882" cy="1508355"/>
            <a:chOff x="9576861" y="2475290"/>
            <a:chExt cx="2243882" cy="1508355"/>
          </a:xfrm>
        </p:grpSpPr>
        <p:sp>
          <p:nvSpPr>
            <p:cNvPr id="421" name="Freeform: Shape 420">
              <a:extLst>
                <a:ext uri="{FF2B5EF4-FFF2-40B4-BE49-F238E27FC236}">
                  <a16:creationId xmlns:a16="http://schemas.microsoft.com/office/drawing/2014/main" id="{18DA3CAF-4783-4167-AEA2-1507953A1235}"/>
                </a:ext>
              </a:extLst>
            </p:cNvPr>
            <p:cNvSpPr/>
            <p:nvPr/>
          </p:nvSpPr>
          <p:spPr>
            <a:xfrm>
              <a:off x="9576861" y="2530304"/>
              <a:ext cx="195171" cy="195171"/>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F79222"/>
            </a:solidFill>
            <a:ln w="14288" cap="flat">
              <a:solidFill>
                <a:srgbClr val="445B6B"/>
              </a:solidFill>
              <a:prstDash val="solid"/>
              <a:miter/>
            </a:ln>
          </p:spPr>
          <p:txBody>
            <a:bodyPr rtlCol="0" anchor="ctr"/>
            <a:lstStyle/>
            <a:p>
              <a:endParaRPr lang="pt-PT" sz="4000" b="1"/>
            </a:p>
          </p:txBody>
        </p:sp>
        <p:sp>
          <p:nvSpPr>
            <p:cNvPr id="422" name="TextBox 421">
              <a:extLst>
                <a:ext uri="{FF2B5EF4-FFF2-40B4-BE49-F238E27FC236}">
                  <a16:creationId xmlns:a16="http://schemas.microsoft.com/office/drawing/2014/main" id="{F325C6BD-2305-43B1-A875-D9440835782A}"/>
                </a:ext>
              </a:extLst>
            </p:cNvPr>
            <p:cNvSpPr txBox="1"/>
            <p:nvPr/>
          </p:nvSpPr>
          <p:spPr>
            <a:xfrm>
              <a:off x="9786214" y="2475290"/>
              <a:ext cx="1228221" cy="307777"/>
            </a:xfrm>
            <a:prstGeom prst="rect">
              <a:avLst/>
            </a:prstGeom>
            <a:noFill/>
          </p:spPr>
          <p:txBody>
            <a:bodyPr wrap="none" rtlCol="0">
              <a:spAutoFit/>
            </a:bodyPr>
            <a:lstStyle/>
            <a:p>
              <a:pPr algn="l"/>
              <a:r>
                <a:rPr lang="pt-PT" sz="1400" b="1" spc="0" baseline="0" dirty="0" err="1">
                  <a:solidFill>
                    <a:srgbClr val="445B6B"/>
                  </a:solidFill>
                  <a:latin typeface="Arial"/>
                  <a:cs typeface="Arial"/>
                  <a:sym typeface="Arial"/>
                  <a:rtl val="0"/>
                </a:rPr>
                <a:t>Low-income</a:t>
              </a:r>
              <a:endParaRPr lang="pt-PT" sz="1400" b="1" spc="0" baseline="0" dirty="0">
                <a:solidFill>
                  <a:srgbClr val="445B6B"/>
                </a:solidFill>
                <a:latin typeface="Arial"/>
                <a:cs typeface="Arial"/>
                <a:sym typeface="Arial"/>
                <a:rtl val="0"/>
              </a:endParaRPr>
            </a:p>
          </p:txBody>
        </p:sp>
        <p:sp>
          <p:nvSpPr>
            <p:cNvPr id="423" name="TextBox 422">
              <a:extLst>
                <a:ext uri="{FF2B5EF4-FFF2-40B4-BE49-F238E27FC236}">
                  <a16:creationId xmlns:a16="http://schemas.microsoft.com/office/drawing/2014/main" id="{BA49C733-7DFA-44E2-BF4B-154F1DD26D35}"/>
                </a:ext>
              </a:extLst>
            </p:cNvPr>
            <p:cNvSpPr txBox="1"/>
            <p:nvPr/>
          </p:nvSpPr>
          <p:spPr>
            <a:xfrm>
              <a:off x="9786212" y="2842433"/>
              <a:ext cx="2034531" cy="307777"/>
            </a:xfrm>
            <a:prstGeom prst="rect">
              <a:avLst/>
            </a:prstGeom>
            <a:noFill/>
          </p:spPr>
          <p:txBody>
            <a:bodyPr wrap="none" rtlCol="0">
              <a:spAutoFit/>
            </a:bodyPr>
            <a:lstStyle/>
            <a:p>
              <a:pPr algn="l"/>
              <a:r>
                <a:rPr lang="pt-PT" sz="1400" b="1" spc="0" baseline="0" dirty="0" err="1">
                  <a:solidFill>
                    <a:srgbClr val="445B6B"/>
                  </a:solidFill>
                  <a:latin typeface="Arial"/>
                  <a:cs typeface="Arial"/>
                  <a:sym typeface="Arial"/>
                  <a:rtl val="0"/>
                </a:rPr>
                <a:t>Lower-middle-income</a:t>
              </a:r>
              <a:endParaRPr lang="pt-PT" sz="1400" b="1" spc="0" baseline="0" dirty="0">
                <a:solidFill>
                  <a:srgbClr val="445B6B"/>
                </a:solidFill>
                <a:latin typeface="Arial"/>
                <a:cs typeface="Arial"/>
                <a:sym typeface="Arial"/>
                <a:rtl val="0"/>
              </a:endParaRPr>
            </a:p>
          </p:txBody>
        </p:sp>
        <p:sp>
          <p:nvSpPr>
            <p:cNvPr id="424" name="TextBox 423">
              <a:extLst>
                <a:ext uri="{FF2B5EF4-FFF2-40B4-BE49-F238E27FC236}">
                  <a16:creationId xmlns:a16="http://schemas.microsoft.com/office/drawing/2014/main" id="{C1D929F4-F13F-4795-9913-163F50473378}"/>
                </a:ext>
              </a:extLst>
            </p:cNvPr>
            <p:cNvSpPr txBox="1"/>
            <p:nvPr/>
          </p:nvSpPr>
          <p:spPr>
            <a:xfrm>
              <a:off x="9786209" y="3270141"/>
              <a:ext cx="2024913" cy="307777"/>
            </a:xfrm>
            <a:prstGeom prst="rect">
              <a:avLst/>
            </a:prstGeom>
            <a:noFill/>
          </p:spPr>
          <p:txBody>
            <a:bodyPr wrap="none" rtlCol="0">
              <a:spAutoFit/>
            </a:bodyPr>
            <a:lstStyle/>
            <a:p>
              <a:pPr algn="l"/>
              <a:r>
                <a:rPr lang="pt-PT" sz="1400" b="1" spc="0" baseline="0" dirty="0" err="1">
                  <a:solidFill>
                    <a:srgbClr val="445B6B"/>
                  </a:solidFill>
                  <a:latin typeface="Arial"/>
                  <a:cs typeface="Arial"/>
                  <a:sym typeface="Arial"/>
                  <a:rtl val="0"/>
                </a:rPr>
                <a:t>Upper-middle-income</a:t>
              </a:r>
              <a:endParaRPr lang="pt-PT" sz="1400" b="1" spc="0" baseline="0" dirty="0">
                <a:solidFill>
                  <a:srgbClr val="445B6B"/>
                </a:solidFill>
                <a:latin typeface="Arial"/>
                <a:cs typeface="Arial"/>
                <a:sym typeface="Arial"/>
                <a:rtl val="0"/>
              </a:endParaRPr>
            </a:p>
          </p:txBody>
        </p:sp>
        <p:sp>
          <p:nvSpPr>
            <p:cNvPr id="425" name="TextBox 424">
              <a:extLst>
                <a:ext uri="{FF2B5EF4-FFF2-40B4-BE49-F238E27FC236}">
                  <a16:creationId xmlns:a16="http://schemas.microsoft.com/office/drawing/2014/main" id="{7EE44F2A-135C-476D-923F-65D5B7E23ED9}"/>
                </a:ext>
              </a:extLst>
            </p:cNvPr>
            <p:cNvSpPr txBox="1"/>
            <p:nvPr/>
          </p:nvSpPr>
          <p:spPr>
            <a:xfrm>
              <a:off x="9786204" y="3675868"/>
              <a:ext cx="1268296" cy="307777"/>
            </a:xfrm>
            <a:prstGeom prst="rect">
              <a:avLst/>
            </a:prstGeom>
            <a:noFill/>
          </p:spPr>
          <p:txBody>
            <a:bodyPr wrap="none" rtlCol="0">
              <a:spAutoFit/>
            </a:bodyPr>
            <a:lstStyle/>
            <a:p>
              <a:pPr algn="l"/>
              <a:r>
                <a:rPr lang="pt-PT" sz="1400" b="1" spc="0" baseline="0" dirty="0">
                  <a:latin typeface="Arial"/>
                  <a:cs typeface="Arial"/>
                  <a:sym typeface="Arial"/>
                  <a:rtl val="0"/>
                </a:rPr>
                <a:t>High-income</a:t>
              </a:r>
            </a:p>
          </p:txBody>
        </p:sp>
        <p:sp>
          <p:nvSpPr>
            <p:cNvPr id="426" name="Freeform: Shape 425">
              <a:extLst>
                <a:ext uri="{FF2B5EF4-FFF2-40B4-BE49-F238E27FC236}">
                  <a16:creationId xmlns:a16="http://schemas.microsoft.com/office/drawing/2014/main" id="{7E712429-742A-481F-BB8F-29B0325D860D}"/>
                </a:ext>
              </a:extLst>
            </p:cNvPr>
            <p:cNvSpPr/>
            <p:nvPr/>
          </p:nvSpPr>
          <p:spPr>
            <a:xfrm>
              <a:off x="9576861" y="2916829"/>
              <a:ext cx="195171" cy="195171"/>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85C7C5"/>
            </a:solidFill>
            <a:ln w="14288" cap="flat">
              <a:solidFill>
                <a:srgbClr val="445B6B"/>
              </a:solidFill>
              <a:prstDash val="solid"/>
              <a:miter/>
            </a:ln>
          </p:spPr>
          <p:txBody>
            <a:bodyPr rtlCol="0" anchor="ctr"/>
            <a:lstStyle/>
            <a:p>
              <a:endParaRPr lang="pt-PT" sz="4000" b="1"/>
            </a:p>
          </p:txBody>
        </p:sp>
        <p:sp>
          <p:nvSpPr>
            <p:cNvPr id="427" name="Freeform: Shape 426">
              <a:extLst>
                <a:ext uri="{FF2B5EF4-FFF2-40B4-BE49-F238E27FC236}">
                  <a16:creationId xmlns:a16="http://schemas.microsoft.com/office/drawing/2014/main" id="{33C91130-7814-479D-B2DA-611568CB24E5}"/>
                </a:ext>
              </a:extLst>
            </p:cNvPr>
            <p:cNvSpPr/>
            <p:nvPr/>
          </p:nvSpPr>
          <p:spPr>
            <a:xfrm>
              <a:off x="9576861" y="3312211"/>
              <a:ext cx="195171" cy="195171"/>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94A4B3"/>
            </a:solidFill>
            <a:ln w="14288" cap="flat">
              <a:solidFill>
                <a:srgbClr val="445B6B"/>
              </a:solidFill>
              <a:prstDash val="solid"/>
              <a:miter/>
            </a:ln>
          </p:spPr>
          <p:txBody>
            <a:bodyPr rtlCol="0" anchor="ctr"/>
            <a:lstStyle/>
            <a:p>
              <a:endParaRPr lang="pt-PT" sz="4000" b="1"/>
            </a:p>
          </p:txBody>
        </p:sp>
        <p:grpSp>
          <p:nvGrpSpPr>
            <p:cNvPr id="428" name="Graphic 165">
              <a:extLst>
                <a:ext uri="{FF2B5EF4-FFF2-40B4-BE49-F238E27FC236}">
                  <a16:creationId xmlns:a16="http://schemas.microsoft.com/office/drawing/2014/main" id="{321F5DD9-8D64-4D6B-A7E4-B4D93D3B45A0}"/>
                </a:ext>
              </a:extLst>
            </p:cNvPr>
            <p:cNvGrpSpPr/>
            <p:nvPr/>
          </p:nvGrpSpPr>
          <p:grpSpPr>
            <a:xfrm>
              <a:off x="9576861" y="3707594"/>
              <a:ext cx="195171" cy="195171"/>
              <a:chOff x="6873140" y="-3340642"/>
              <a:chExt cx="285750" cy="285750"/>
            </a:xfrm>
          </p:grpSpPr>
          <p:sp>
            <p:nvSpPr>
              <p:cNvPr id="429" name="Freeform: Shape 428">
                <a:extLst>
                  <a:ext uri="{FF2B5EF4-FFF2-40B4-BE49-F238E27FC236}">
                    <a16:creationId xmlns:a16="http://schemas.microsoft.com/office/drawing/2014/main" id="{4EB4B188-C3D5-4659-8735-0710474BF6DF}"/>
                  </a:ext>
                </a:extLst>
              </p:cNvPr>
              <p:cNvSpPr/>
              <p:nvPr/>
            </p:nvSpPr>
            <p:spPr>
              <a:xfrm>
                <a:off x="6873140" y="-3340642"/>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solidFill>
                <a:srgbClr val="00AEEF"/>
              </a:solidFill>
              <a:ln w="9525" cap="flat">
                <a:noFill/>
                <a:prstDash val="solid"/>
                <a:miter/>
              </a:ln>
            </p:spPr>
            <p:txBody>
              <a:bodyPr rtlCol="0" anchor="ctr"/>
              <a:lstStyle/>
              <a:p>
                <a:endParaRPr lang="pt-PT" sz="4000" b="1"/>
              </a:p>
            </p:txBody>
          </p:sp>
          <p:sp>
            <p:nvSpPr>
              <p:cNvPr id="430" name="Freeform: Shape 429">
                <a:extLst>
                  <a:ext uri="{FF2B5EF4-FFF2-40B4-BE49-F238E27FC236}">
                    <a16:creationId xmlns:a16="http://schemas.microsoft.com/office/drawing/2014/main" id="{A17A0D41-D31D-4E88-8B27-7A39C0461F4B}"/>
                  </a:ext>
                </a:extLst>
              </p:cNvPr>
              <p:cNvSpPr/>
              <p:nvPr/>
            </p:nvSpPr>
            <p:spPr>
              <a:xfrm>
                <a:off x="6873140" y="-3340642"/>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ln w="9525" cap="flat">
                <a:noFill/>
                <a:prstDash val="solid"/>
                <a:miter/>
              </a:ln>
            </p:spPr>
            <p:txBody>
              <a:bodyPr rtlCol="0" anchor="ctr"/>
              <a:lstStyle/>
              <a:p>
                <a:endParaRPr lang="pt-PT" sz="4000" b="1"/>
              </a:p>
            </p:txBody>
          </p:sp>
          <p:sp>
            <p:nvSpPr>
              <p:cNvPr id="431" name="Freeform: Shape 430">
                <a:extLst>
                  <a:ext uri="{FF2B5EF4-FFF2-40B4-BE49-F238E27FC236}">
                    <a16:creationId xmlns:a16="http://schemas.microsoft.com/office/drawing/2014/main" id="{A8AFDFDA-75CB-449B-8F3B-12662DCC6C47}"/>
                  </a:ext>
                </a:extLst>
              </p:cNvPr>
              <p:cNvSpPr/>
              <p:nvPr/>
            </p:nvSpPr>
            <p:spPr>
              <a:xfrm>
                <a:off x="6873140" y="-3340642"/>
                <a:ext cx="285750" cy="285750"/>
              </a:xfrm>
              <a:custGeom>
                <a:avLst/>
                <a:gdLst>
                  <a:gd name="connsiteX0" fmla="*/ 285750 w 285750"/>
                  <a:gd name="connsiteY0" fmla="*/ 142875 h 285750"/>
                  <a:gd name="connsiteX1" fmla="*/ 142875 w 285750"/>
                  <a:gd name="connsiteY1" fmla="*/ 285750 h 285750"/>
                  <a:gd name="connsiteX2" fmla="*/ 0 w 285750"/>
                  <a:gd name="connsiteY2" fmla="*/ 142875 h 285750"/>
                  <a:gd name="connsiteX3" fmla="*/ 142875 w 285750"/>
                  <a:gd name="connsiteY3" fmla="*/ 0 h 285750"/>
                  <a:gd name="connsiteX4" fmla="*/ 285750 w 285750"/>
                  <a:gd name="connsiteY4" fmla="*/ 142875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285750">
                    <a:moveTo>
                      <a:pt x="285750" y="142875"/>
                    </a:moveTo>
                    <a:cubicBezTo>
                      <a:pt x="285750" y="221783"/>
                      <a:pt x="221783" y="285750"/>
                      <a:pt x="142875" y="285750"/>
                    </a:cubicBezTo>
                    <a:cubicBezTo>
                      <a:pt x="63967" y="285750"/>
                      <a:pt x="0" y="221783"/>
                      <a:pt x="0" y="142875"/>
                    </a:cubicBezTo>
                    <a:cubicBezTo>
                      <a:pt x="0" y="63967"/>
                      <a:pt x="63967" y="0"/>
                      <a:pt x="142875" y="0"/>
                    </a:cubicBezTo>
                    <a:cubicBezTo>
                      <a:pt x="221783" y="0"/>
                      <a:pt x="285750" y="63967"/>
                      <a:pt x="285750" y="142875"/>
                    </a:cubicBezTo>
                    <a:close/>
                  </a:path>
                </a:pathLst>
              </a:custGeom>
              <a:noFill/>
              <a:ln w="14288" cap="flat">
                <a:solidFill>
                  <a:srgbClr val="445B6B"/>
                </a:solidFill>
                <a:prstDash val="solid"/>
                <a:miter/>
              </a:ln>
            </p:spPr>
            <p:txBody>
              <a:bodyPr rtlCol="0" anchor="ctr"/>
              <a:lstStyle/>
              <a:p>
                <a:endParaRPr lang="pt-PT" sz="4000" b="1"/>
              </a:p>
            </p:txBody>
          </p:sp>
        </p:grpSp>
      </p:grpSp>
      <p:grpSp>
        <p:nvGrpSpPr>
          <p:cNvPr id="6" name="Group 5">
            <a:extLst>
              <a:ext uri="{FF2B5EF4-FFF2-40B4-BE49-F238E27FC236}">
                <a16:creationId xmlns:a16="http://schemas.microsoft.com/office/drawing/2014/main" id="{3796D69B-F8D4-4747-9CBE-2DF0254EDE94}"/>
              </a:ext>
            </a:extLst>
          </p:cNvPr>
          <p:cNvGrpSpPr/>
          <p:nvPr/>
        </p:nvGrpSpPr>
        <p:grpSpPr>
          <a:xfrm>
            <a:off x="1286554" y="1597615"/>
            <a:ext cx="8323790" cy="4106331"/>
            <a:chOff x="1286554" y="1601406"/>
            <a:chExt cx="8323790" cy="4106331"/>
          </a:xfrm>
        </p:grpSpPr>
        <p:sp>
          <p:nvSpPr>
            <p:cNvPr id="111" name="Rectangle 110">
              <a:extLst>
                <a:ext uri="{FF2B5EF4-FFF2-40B4-BE49-F238E27FC236}">
                  <a16:creationId xmlns:a16="http://schemas.microsoft.com/office/drawing/2014/main" id="{06176ACC-FFFF-45B1-8102-A25A0FFB0843}"/>
                </a:ext>
              </a:extLst>
            </p:cNvPr>
            <p:cNvSpPr/>
            <p:nvPr/>
          </p:nvSpPr>
          <p:spPr>
            <a:xfrm>
              <a:off x="1300725" y="1601406"/>
              <a:ext cx="8309619" cy="4102958"/>
            </a:xfrm>
            <a:prstGeom prst="rect">
              <a:avLst/>
            </a:prstGeom>
            <a:solidFill>
              <a:srgbClr val="FFFFFF">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pt-PT" sz="1200" dirty="0">
                <a:solidFill>
                  <a:schemeClr val="tx1"/>
                </a:solidFill>
              </a:endParaRPr>
            </a:p>
          </p:txBody>
        </p:sp>
        <p:grpSp>
          <p:nvGrpSpPr>
            <p:cNvPr id="112" name="Group 111">
              <a:extLst>
                <a:ext uri="{FF2B5EF4-FFF2-40B4-BE49-F238E27FC236}">
                  <a16:creationId xmlns:a16="http://schemas.microsoft.com/office/drawing/2014/main" id="{673885DF-B158-411E-9834-FE260751FDA7}"/>
                </a:ext>
              </a:extLst>
            </p:cNvPr>
            <p:cNvGrpSpPr/>
            <p:nvPr/>
          </p:nvGrpSpPr>
          <p:grpSpPr>
            <a:xfrm>
              <a:off x="1286554" y="1762433"/>
              <a:ext cx="8136274" cy="3945304"/>
              <a:chOff x="988298" y="1762433"/>
              <a:chExt cx="6552687" cy="3945304"/>
            </a:xfrm>
          </p:grpSpPr>
          <p:sp>
            <p:nvSpPr>
              <p:cNvPr id="113" name="Freeform: Shape 112">
                <a:extLst>
                  <a:ext uri="{FF2B5EF4-FFF2-40B4-BE49-F238E27FC236}">
                    <a16:creationId xmlns:a16="http://schemas.microsoft.com/office/drawing/2014/main" id="{4DEA59F5-4318-47D1-B7E6-0A8BD13690F3}"/>
                  </a:ext>
                </a:extLst>
              </p:cNvPr>
              <p:cNvSpPr/>
              <p:nvPr/>
            </p:nvSpPr>
            <p:spPr>
              <a:xfrm>
                <a:off x="988298" y="1762433"/>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114" name="Freeform: Shape 113">
                <a:extLst>
                  <a:ext uri="{FF2B5EF4-FFF2-40B4-BE49-F238E27FC236}">
                    <a16:creationId xmlns:a16="http://schemas.microsoft.com/office/drawing/2014/main" id="{143DCBEA-89BF-4A9A-AF44-0108CD8CE6AC}"/>
                  </a:ext>
                </a:extLst>
              </p:cNvPr>
              <p:cNvSpPr/>
              <p:nvPr/>
            </p:nvSpPr>
            <p:spPr>
              <a:xfrm>
                <a:off x="988298" y="2246275"/>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115" name="Freeform: Shape 114">
                <a:extLst>
                  <a:ext uri="{FF2B5EF4-FFF2-40B4-BE49-F238E27FC236}">
                    <a16:creationId xmlns:a16="http://schemas.microsoft.com/office/drawing/2014/main" id="{80F95683-1AA8-4A1A-806B-23861340FA71}"/>
                  </a:ext>
                </a:extLst>
              </p:cNvPr>
              <p:cNvSpPr/>
              <p:nvPr/>
            </p:nvSpPr>
            <p:spPr>
              <a:xfrm>
                <a:off x="988298" y="2737763"/>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116" name="Freeform: Shape 115">
                <a:extLst>
                  <a:ext uri="{FF2B5EF4-FFF2-40B4-BE49-F238E27FC236}">
                    <a16:creationId xmlns:a16="http://schemas.microsoft.com/office/drawing/2014/main" id="{D3C9C668-CC3B-4381-978B-588B14EC8389}"/>
                  </a:ext>
                </a:extLst>
              </p:cNvPr>
              <p:cNvSpPr/>
              <p:nvPr/>
            </p:nvSpPr>
            <p:spPr>
              <a:xfrm>
                <a:off x="988298" y="3229191"/>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117" name="Freeform: Shape 116">
                <a:extLst>
                  <a:ext uri="{FF2B5EF4-FFF2-40B4-BE49-F238E27FC236}">
                    <a16:creationId xmlns:a16="http://schemas.microsoft.com/office/drawing/2014/main" id="{5C211025-D67A-4BD6-861E-5432FE996157}"/>
                  </a:ext>
                </a:extLst>
              </p:cNvPr>
              <p:cNvSpPr/>
              <p:nvPr/>
            </p:nvSpPr>
            <p:spPr>
              <a:xfrm>
                <a:off x="988298" y="3720679"/>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118" name="Freeform: Shape 117">
                <a:extLst>
                  <a:ext uri="{FF2B5EF4-FFF2-40B4-BE49-F238E27FC236}">
                    <a16:creationId xmlns:a16="http://schemas.microsoft.com/office/drawing/2014/main" id="{F8CD7139-4D8D-4FEC-A6C7-A2795F5A4430}"/>
                  </a:ext>
                </a:extLst>
              </p:cNvPr>
              <p:cNvSpPr/>
              <p:nvPr/>
            </p:nvSpPr>
            <p:spPr>
              <a:xfrm>
                <a:off x="988298" y="4222569"/>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119" name="Freeform: Shape 118">
                <a:extLst>
                  <a:ext uri="{FF2B5EF4-FFF2-40B4-BE49-F238E27FC236}">
                    <a16:creationId xmlns:a16="http://schemas.microsoft.com/office/drawing/2014/main" id="{D9D8189B-9697-4F54-A170-377DEFB6AB71}"/>
                  </a:ext>
                </a:extLst>
              </p:cNvPr>
              <p:cNvSpPr/>
              <p:nvPr/>
            </p:nvSpPr>
            <p:spPr>
              <a:xfrm>
                <a:off x="988298" y="4713997"/>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120" name="Freeform: Shape 119">
                <a:extLst>
                  <a:ext uri="{FF2B5EF4-FFF2-40B4-BE49-F238E27FC236}">
                    <a16:creationId xmlns:a16="http://schemas.microsoft.com/office/drawing/2014/main" id="{063D3543-642D-4FA1-BCF4-F32803FC50A6}"/>
                  </a:ext>
                </a:extLst>
              </p:cNvPr>
              <p:cNvSpPr/>
              <p:nvPr/>
            </p:nvSpPr>
            <p:spPr>
              <a:xfrm>
                <a:off x="988298" y="5205485"/>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C1CEDD"/>
                </a:solidFill>
                <a:prstDash val="solid"/>
                <a:round/>
              </a:ln>
            </p:spPr>
            <p:txBody>
              <a:bodyPr rtlCol="0" anchor="ctr"/>
              <a:lstStyle/>
              <a:p>
                <a:endParaRPr lang="pt-PT" sz="900"/>
              </a:p>
            </p:txBody>
          </p:sp>
          <p:sp>
            <p:nvSpPr>
              <p:cNvPr id="121" name="Freeform: Shape 120">
                <a:extLst>
                  <a:ext uri="{FF2B5EF4-FFF2-40B4-BE49-F238E27FC236}">
                    <a16:creationId xmlns:a16="http://schemas.microsoft.com/office/drawing/2014/main" id="{D6BDCA81-2D83-4A0A-A074-5697A04CD66D}"/>
                  </a:ext>
                </a:extLst>
              </p:cNvPr>
              <p:cNvSpPr/>
              <p:nvPr/>
            </p:nvSpPr>
            <p:spPr>
              <a:xfrm>
                <a:off x="988298" y="5701690"/>
                <a:ext cx="6552687" cy="6047"/>
              </a:xfrm>
              <a:custGeom>
                <a:avLst/>
                <a:gdLst>
                  <a:gd name="connsiteX0" fmla="*/ 0 w 6552687"/>
                  <a:gd name="connsiteY0" fmla="*/ 0 h 6047"/>
                  <a:gd name="connsiteX1" fmla="*/ 6552687 w 6552687"/>
                  <a:gd name="connsiteY1" fmla="*/ 0 h 6047"/>
                </a:gdLst>
                <a:ahLst/>
                <a:cxnLst>
                  <a:cxn ang="0">
                    <a:pos x="connsiteX0" y="connsiteY0"/>
                  </a:cxn>
                  <a:cxn ang="0">
                    <a:pos x="connsiteX1" y="connsiteY1"/>
                  </a:cxn>
                </a:cxnLst>
                <a:rect l="l" t="t" r="r" b="b"/>
                <a:pathLst>
                  <a:path w="6552687" h="6047">
                    <a:moveTo>
                      <a:pt x="0" y="0"/>
                    </a:moveTo>
                    <a:lnTo>
                      <a:pt x="6552687" y="0"/>
                    </a:lnTo>
                  </a:path>
                </a:pathLst>
              </a:custGeom>
              <a:ln w="9069" cap="flat">
                <a:solidFill>
                  <a:srgbClr val="3D5567"/>
                </a:solidFill>
                <a:prstDash val="solid"/>
                <a:round/>
              </a:ln>
            </p:spPr>
            <p:txBody>
              <a:bodyPr rtlCol="0" anchor="ctr"/>
              <a:lstStyle/>
              <a:p>
                <a:endParaRPr lang="pt-PT" sz="900"/>
              </a:p>
            </p:txBody>
          </p:sp>
        </p:grpSp>
      </p:grpSp>
      <p:grpSp>
        <p:nvGrpSpPr>
          <p:cNvPr id="123" name="Group 122">
            <a:extLst>
              <a:ext uri="{FF2B5EF4-FFF2-40B4-BE49-F238E27FC236}">
                <a16:creationId xmlns:a16="http://schemas.microsoft.com/office/drawing/2014/main" id="{B73DA39A-7048-4007-9AE3-34C22B5CD80A}"/>
              </a:ext>
            </a:extLst>
          </p:cNvPr>
          <p:cNvGrpSpPr/>
          <p:nvPr/>
        </p:nvGrpSpPr>
        <p:grpSpPr>
          <a:xfrm>
            <a:off x="1331447" y="2183684"/>
            <a:ext cx="3781665" cy="3518490"/>
            <a:chOff x="1331447" y="2183684"/>
            <a:chExt cx="3781665" cy="3518490"/>
          </a:xfrm>
        </p:grpSpPr>
        <p:sp>
          <p:nvSpPr>
            <p:cNvPr id="124" name="Freeform: Shape 123">
              <a:extLst>
                <a:ext uri="{FF2B5EF4-FFF2-40B4-BE49-F238E27FC236}">
                  <a16:creationId xmlns:a16="http://schemas.microsoft.com/office/drawing/2014/main" id="{FD7068E0-DE09-4B7F-8549-CC56A6661D89}"/>
                </a:ext>
              </a:extLst>
            </p:cNvPr>
            <p:cNvSpPr/>
            <p:nvPr/>
          </p:nvSpPr>
          <p:spPr>
            <a:xfrm>
              <a:off x="1498523" y="4154594"/>
              <a:ext cx="186749" cy="1547579"/>
            </a:xfrm>
            <a:custGeom>
              <a:avLst/>
              <a:gdLst>
                <a:gd name="connsiteX0" fmla="*/ 0 w 186749"/>
                <a:gd name="connsiteY0" fmla="*/ 0 h 1547579"/>
                <a:gd name="connsiteX1" fmla="*/ 186750 w 186749"/>
                <a:gd name="connsiteY1" fmla="*/ 0 h 1547579"/>
                <a:gd name="connsiteX2" fmla="*/ 186750 w 186749"/>
                <a:gd name="connsiteY2" fmla="*/ 1547580 h 1547579"/>
                <a:gd name="connsiteX3" fmla="*/ 0 w 186749"/>
                <a:gd name="connsiteY3" fmla="*/ 1547580 h 1547579"/>
              </a:gdLst>
              <a:ahLst/>
              <a:cxnLst>
                <a:cxn ang="0">
                  <a:pos x="connsiteX0" y="connsiteY0"/>
                </a:cxn>
                <a:cxn ang="0">
                  <a:pos x="connsiteX1" y="connsiteY1"/>
                </a:cxn>
                <a:cxn ang="0">
                  <a:pos x="connsiteX2" y="connsiteY2"/>
                </a:cxn>
                <a:cxn ang="0">
                  <a:pos x="connsiteX3" y="connsiteY3"/>
                </a:cxn>
              </a:cxnLst>
              <a:rect l="l" t="t" r="r" b="b"/>
              <a:pathLst>
                <a:path w="186749" h="1547579">
                  <a:moveTo>
                    <a:pt x="0" y="0"/>
                  </a:moveTo>
                  <a:lnTo>
                    <a:pt x="186750" y="0"/>
                  </a:lnTo>
                  <a:lnTo>
                    <a:pt x="186750" y="1547580"/>
                  </a:lnTo>
                  <a:lnTo>
                    <a:pt x="0" y="1547580"/>
                  </a:lnTo>
                  <a:close/>
                </a:path>
              </a:pathLst>
            </a:custGeom>
            <a:solidFill>
              <a:srgbClr val="F79222"/>
            </a:solidFill>
            <a:ln w="9069" cap="flat">
              <a:solidFill>
                <a:srgbClr val="3D5567"/>
              </a:solidFill>
              <a:prstDash val="solid"/>
              <a:miter/>
            </a:ln>
          </p:spPr>
          <p:txBody>
            <a:bodyPr rtlCol="0" anchor="ctr"/>
            <a:lstStyle/>
            <a:p>
              <a:endParaRPr lang="pt-PT" sz="900"/>
            </a:p>
          </p:txBody>
        </p:sp>
        <p:sp>
          <p:nvSpPr>
            <p:cNvPr id="125" name="Freeform: Shape 124">
              <a:extLst>
                <a:ext uri="{FF2B5EF4-FFF2-40B4-BE49-F238E27FC236}">
                  <a16:creationId xmlns:a16="http://schemas.microsoft.com/office/drawing/2014/main" id="{F286CB78-A41F-4B53-8F15-4A0F5704E140}"/>
                </a:ext>
              </a:extLst>
            </p:cNvPr>
            <p:cNvSpPr/>
            <p:nvPr/>
          </p:nvSpPr>
          <p:spPr>
            <a:xfrm>
              <a:off x="1740971" y="2952090"/>
              <a:ext cx="186749" cy="2750022"/>
            </a:xfrm>
            <a:custGeom>
              <a:avLst/>
              <a:gdLst>
                <a:gd name="connsiteX0" fmla="*/ 0 w 186749"/>
                <a:gd name="connsiteY0" fmla="*/ 0 h 2750022"/>
                <a:gd name="connsiteX1" fmla="*/ 186750 w 186749"/>
                <a:gd name="connsiteY1" fmla="*/ 0 h 2750022"/>
                <a:gd name="connsiteX2" fmla="*/ 186750 w 186749"/>
                <a:gd name="connsiteY2" fmla="*/ 2750023 h 2750022"/>
                <a:gd name="connsiteX3" fmla="*/ 0 w 186749"/>
                <a:gd name="connsiteY3" fmla="*/ 2750023 h 2750022"/>
              </a:gdLst>
              <a:ahLst/>
              <a:cxnLst>
                <a:cxn ang="0">
                  <a:pos x="connsiteX0" y="connsiteY0"/>
                </a:cxn>
                <a:cxn ang="0">
                  <a:pos x="connsiteX1" y="connsiteY1"/>
                </a:cxn>
                <a:cxn ang="0">
                  <a:pos x="connsiteX2" y="connsiteY2"/>
                </a:cxn>
                <a:cxn ang="0">
                  <a:pos x="connsiteX3" y="connsiteY3"/>
                </a:cxn>
              </a:cxnLst>
              <a:rect l="l" t="t" r="r" b="b"/>
              <a:pathLst>
                <a:path w="186749" h="2750022">
                  <a:moveTo>
                    <a:pt x="0" y="0"/>
                  </a:moveTo>
                  <a:lnTo>
                    <a:pt x="186750" y="0"/>
                  </a:lnTo>
                  <a:lnTo>
                    <a:pt x="186750" y="2750023"/>
                  </a:lnTo>
                  <a:lnTo>
                    <a:pt x="0" y="2750023"/>
                  </a:lnTo>
                  <a:close/>
                </a:path>
              </a:pathLst>
            </a:custGeom>
            <a:solidFill>
              <a:srgbClr val="85C7C5"/>
            </a:solidFill>
            <a:ln w="9069" cap="flat">
              <a:solidFill>
                <a:srgbClr val="3D5567"/>
              </a:solidFill>
              <a:prstDash val="solid"/>
              <a:miter/>
            </a:ln>
          </p:spPr>
          <p:txBody>
            <a:bodyPr rtlCol="0" anchor="ctr"/>
            <a:lstStyle/>
            <a:p>
              <a:endParaRPr lang="pt-PT" sz="900"/>
            </a:p>
          </p:txBody>
        </p:sp>
        <p:sp>
          <p:nvSpPr>
            <p:cNvPr id="126" name="Freeform: Shape 125">
              <a:extLst>
                <a:ext uri="{FF2B5EF4-FFF2-40B4-BE49-F238E27FC236}">
                  <a16:creationId xmlns:a16="http://schemas.microsoft.com/office/drawing/2014/main" id="{106355E2-B892-4A62-BC3C-82DD3FB39076}"/>
                </a:ext>
              </a:extLst>
            </p:cNvPr>
            <p:cNvSpPr/>
            <p:nvPr/>
          </p:nvSpPr>
          <p:spPr>
            <a:xfrm>
              <a:off x="1984386" y="4374182"/>
              <a:ext cx="186749" cy="1327991"/>
            </a:xfrm>
            <a:custGeom>
              <a:avLst/>
              <a:gdLst>
                <a:gd name="connsiteX0" fmla="*/ 0 w 186749"/>
                <a:gd name="connsiteY0" fmla="*/ 0 h 1327991"/>
                <a:gd name="connsiteX1" fmla="*/ 186750 w 186749"/>
                <a:gd name="connsiteY1" fmla="*/ 0 h 1327991"/>
                <a:gd name="connsiteX2" fmla="*/ 186750 w 186749"/>
                <a:gd name="connsiteY2" fmla="*/ 1327992 h 1327991"/>
                <a:gd name="connsiteX3" fmla="*/ 0 w 186749"/>
                <a:gd name="connsiteY3" fmla="*/ 1327992 h 1327991"/>
              </a:gdLst>
              <a:ahLst/>
              <a:cxnLst>
                <a:cxn ang="0">
                  <a:pos x="connsiteX0" y="connsiteY0"/>
                </a:cxn>
                <a:cxn ang="0">
                  <a:pos x="connsiteX1" y="connsiteY1"/>
                </a:cxn>
                <a:cxn ang="0">
                  <a:pos x="connsiteX2" y="connsiteY2"/>
                </a:cxn>
                <a:cxn ang="0">
                  <a:pos x="connsiteX3" y="connsiteY3"/>
                </a:cxn>
              </a:cxnLst>
              <a:rect l="l" t="t" r="r" b="b"/>
              <a:pathLst>
                <a:path w="186749" h="1327991">
                  <a:moveTo>
                    <a:pt x="0" y="0"/>
                  </a:moveTo>
                  <a:lnTo>
                    <a:pt x="186750" y="0"/>
                  </a:lnTo>
                  <a:lnTo>
                    <a:pt x="186750" y="1327992"/>
                  </a:lnTo>
                  <a:lnTo>
                    <a:pt x="0" y="1327992"/>
                  </a:lnTo>
                  <a:close/>
                </a:path>
              </a:pathLst>
            </a:custGeom>
            <a:solidFill>
              <a:srgbClr val="94A4B3"/>
            </a:solidFill>
            <a:ln w="9069" cap="flat">
              <a:solidFill>
                <a:srgbClr val="3D5567"/>
              </a:solidFill>
              <a:prstDash val="solid"/>
              <a:miter/>
            </a:ln>
          </p:spPr>
          <p:txBody>
            <a:bodyPr rtlCol="0" anchor="ctr"/>
            <a:lstStyle/>
            <a:p>
              <a:endParaRPr lang="pt-PT" sz="900"/>
            </a:p>
          </p:txBody>
        </p:sp>
        <p:sp>
          <p:nvSpPr>
            <p:cNvPr id="127" name="TextBox 126">
              <a:extLst>
                <a:ext uri="{FF2B5EF4-FFF2-40B4-BE49-F238E27FC236}">
                  <a16:creationId xmlns:a16="http://schemas.microsoft.com/office/drawing/2014/main" id="{834E0244-21F9-49B8-9975-71B7302FC7EC}"/>
                </a:ext>
              </a:extLst>
            </p:cNvPr>
            <p:cNvSpPr txBox="1"/>
            <p:nvPr/>
          </p:nvSpPr>
          <p:spPr>
            <a:xfrm>
              <a:off x="1331447" y="3923303"/>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31.3%</a:t>
              </a:r>
            </a:p>
          </p:txBody>
        </p:sp>
        <p:sp>
          <p:nvSpPr>
            <p:cNvPr id="128" name="TextBox 127">
              <a:extLst>
                <a:ext uri="{FF2B5EF4-FFF2-40B4-BE49-F238E27FC236}">
                  <a16:creationId xmlns:a16="http://schemas.microsoft.com/office/drawing/2014/main" id="{564A2F60-3121-4DB4-9A28-4A6C0C287755}"/>
                </a:ext>
              </a:extLst>
            </p:cNvPr>
            <p:cNvSpPr txBox="1"/>
            <p:nvPr/>
          </p:nvSpPr>
          <p:spPr>
            <a:xfrm>
              <a:off x="1525869" y="2720806"/>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55.6%</a:t>
              </a:r>
            </a:p>
          </p:txBody>
        </p:sp>
        <p:sp>
          <p:nvSpPr>
            <p:cNvPr id="129" name="TextBox 128">
              <a:extLst>
                <a:ext uri="{FF2B5EF4-FFF2-40B4-BE49-F238E27FC236}">
                  <a16:creationId xmlns:a16="http://schemas.microsoft.com/office/drawing/2014/main" id="{80FA3709-C608-4512-BE65-5D3A4EEFAA72}"/>
                </a:ext>
              </a:extLst>
            </p:cNvPr>
            <p:cNvSpPr txBox="1"/>
            <p:nvPr/>
          </p:nvSpPr>
          <p:spPr>
            <a:xfrm>
              <a:off x="1879732" y="4143805"/>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26.9%</a:t>
              </a:r>
            </a:p>
          </p:txBody>
        </p:sp>
        <p:sp>
          <p:nvSpPr>
            <p:cNvPr id="130" name="Freeform: Shape 129">
              <a:extLst>
                <a:ext uri="{FF2B5EF4-FFF2-40B4-BE49-F238E27FC236}">
                  <a16:creationId xmlns:a16="http://schemas.microsoft.com/office/drawing/2014/main" id="{28468AF2-6E80-4E9A-8F71-385A515C69CB}"/>
                </a:ext>
              </a:extLst>
            </p:cNvPr>
            <p:cNvSpPr/>
            <p:nvPr/>
          </p:nvSpPr>
          <p:spPr>
            <a:xfrm>
              <a:off x="2913798" y="2920764"/>
              <a:ext cx="186749" cy="2781409"/>
            </a:xfrm>
            <a:custGeom>
              <a:avLst/>
              <a:gdLst>
                <a:gd name="connsiteX0" fmla="*/ 0 w 186749"/>
                <a:gd name="connsiteY0" fmla="*/ 0 h 2781409"/>
                <a:gd name="connsiteX1" fmla="*/ 186750 w 186749"/>
                <a:gd name="connsiteY1" fmla="*/ 0 h 2781409"/>
                <a:gd name="connsiteX2" fmla="*/ 186750 w 186749"/>
                <a:gd name="connsiteY2" fmla="*/ 2781410 h 2781409"/>
                <a:gd name="connsiteX3" fmla="*/ 0 w 186749"/>
                <a:gd name="connsiteY3" fmla="*/ 2781410 h 2781409"/>
              </a:gdLst>
              <a:ahLst/>
              <a:cxnLst>
                <a:cxn ang="0">
                  <a:pos x="connsiteX0" y="connsiteY0"/>
                </a:cxn>
                <a:cxn ang="0">
                  <a:pos x="connsiteX1" y="connsiteY1"/>
                </a:cxn>
                <a:cxn ang="0">
                  <a:pos x="connsiteX2" y="connsiteY2"/>
                </a:cxn>
                <a:cxn ang="0">
                  <a:pos x="connsiteX3" y="connsiteY3"/>
                </a:cxn>
              </a:cxnLst>
              <a:rect l="l" t="t" r="r" b="b"/>
              <a:pathLst>
                <a:path w="186749" h="2781409">
                  <a:moveTo>
                    <a:pt x="0" y="0"/>
                  </a:moveTo>
                  <a:lnTo>
                    <a:pt x="186750" y="0"/>
                  </a:lnTo>
                  <a:lnTo>
                    <a:pt x="186750" y="2781410"/>
                  </a:lnTo>
                  <a:lnTo>
                    <a:pt x="0" y="2781410"/>
                  </a:lnTo>
                  <a:close/>
                </a:path>
              </a:pathLst>
            </a:custGeom>
            <a:solidFill>
              <a:srgbClr val="F79222"/>
            </a:solidFill>
            <a:ln w="9069" cap="flat">
              <a:solidFill>
                <a:srgbClr val="3D5567"/>
              </a:solidFill>
              <a:prstDash val="solid"/>
              <a:miter/>
            </a:ln>
          </p:spPr>
          <p:txBody>
            <a:bodyPr rtlCol="0" anchor="ctr"/>
            <a:lstStyle/>
            <a:p>
              <a:endParaRPr lang="pt-PT" sz="900"/>
            </a:p>
          </p:txBody>
        </p:sp>
        <p:sp>
          <p:nvSpPr>
            <p:cNvPr id="131" name="Freeform: Shape 130">
              <a:extLst>
                <a:ext uri="{FF2B5EF4-FFF2-40B4-BE49-F238E27FC236}">
                  <a16:creationId xmlns:a16="http://schemas.microsoft.com/office/drawing/2014/main" id="{DCE9D786-D6C7-4188-821B-AC6D83766D0B}"/>
                </a:ext>
              </a:extLst>
            </p:cNvPr>
            <p:cNvSpPr/>
            <p:nvPr/>
          </p:nvSpPr>
          <p:spPr>
            <a:xfrm>
              <a:off x="3151166" y="2408351"/>
              <a:ext cx="186749" cy="3293762"/>
            </a:xfrm>
            <a:custGeom>
              <a:avLst/>
              <a:gdLst>
                <a:gd name="connsiteX0" fmla="*/ 0 w 186749"/>
                <a:gd name="connsiteY0" fmla="*/ 0 h 3293762"/>
                <a:gd name="connsiteX1" fmla="*/ 186750 w 186749"/>
                <a:gd name="connsiteY1" fmla="*/ 0 h 3293762"/>
                <a:gd name="connsiteX2" fmla="*/ 186750 w 186749"/>
                <a:gd name="connsiteY2" fmla="*/ 3293762 h 3293762"/>
                <a:gd name="connsiteX3" fmla="*/ 0 w 186749"/>
                <a:gd name="connsiteY3" fmla="*/ 3293762 h 3293762"/>
              </a:gdLst>
              <a:ahLst/>
              <a:cxnLst>
                <a:cxn ang="0">
                  <a:pos x="connsiteX0" y="connsiteY0"/>
                </a:cxn>
                <a:cxn ang="0">
                  <a:pos x="connsiteX1" y="connsiteY1"/>
                </a:cxn>
                <a:cxn ang="0">
                  <a:pos x="connsiteX2" y="connsiteY2"/>
                </a:cxn>
                <a:cxn ang="0">
                  <a:pos x="connsiteX3" y="connsiteY3"/>
                </a:cxn>
              </a:cxnLst>
              <a:rect l="l" t="t" r="r" b="b"/>
              <a:pathLst>
                <a:path w="186749" h="3293762">
                  <a:moveTo>
                    <a:pt x="0" y="0"/>
                  </a:moveTo>
                  <a:lnTo>
                    <a:pt x="186750" y="0"/>
                  </a:lnTo>
                  <a:lnTo>
                    <a:pt x="186750" y="3293762"/>
                  </a:lnTo>
                  <a:lnTo>
                    <a:pt x="0" y="3293762"/>
                  </a:lnTo>
                  <a:close/>
                </a:path>
              </a:pathLst>
            </a:custGeom>
            <a:solidFill>
              <a:srgbClr val="85C7C5"/>
            </a:solidFill>
            <a:ln w="9069" cap="flat">
              <a:solidFill>
                <a:srgbClr val="3D5567"/>
              </a:solidFill>
              <a:prstDash val="solid"/>
              <a:miter/>
            </a:ln>
          </p:spPr>
          <p:txBody>
            <a:bodyPr rtlCol="0" anchor="ctr"/>
            <a:lstStyle/>
            <a:p>
              <a:endParaRPr lang="pt-PT" sz="900"/>
            </a:p>
          </p:txBody>
        </p:sp>
        <p:sp>
          <p:nvSpPr>
            <p:cNvPr id="132" name="Freeform: Shape 131">
              <a:extLst>
                <a:ext uri="{FF2B5EF4-FFF2-40B4-BE49-F238E27FC236}">
                  <a16:creationId xmlns:a16="http://schemas.microsoft.com/office/drawing/2014/main" id="{629994E3-CBB5-4961-8543-9D3AC04E2E6B}"/>
                </a:ext>
              </a:extLst>
            </p:cNvPr>
            <p:cNvSpPr/>
            <p:nvPr/>
          </p:nvSpPr>
          <p:spPr>
            <a:xfrm>
              <a:off x="3393553" y="3422654"/>
              <a:ext cx="186749" cy="2279520"/>
            </a:xfrm>
            <a:custGeom>
              <a:avLst/>
              <a:gdLst>
                <a:gd name="connsiteX0" fmla="*/ 0 w 186749"/>
                <a:gd name="connsiteY0" fmla="*/ 0 h 2279520"/>
                <a:gd name="connsiteX1" fmla="*/ 186750 w 186749"/>
                <a:gd name="connsiteY1" fmla="*/ 0 h 2279520"/>
                <a:gd name="connsiteX2" fmla="*/ 186750 w 186749"/>
                <a:gd name="connsiteY2" fmla="*/ 2279520 h 2279520"/>
                <a:gd name="connsiteX3" fmla="*/ 0 w 186749"/>
                <a:gd name="connsiteY3" fmla="*/ 2279520 h 2279520"/>
              </a:gdLst>
              <a:ahLst/>
              <a:cxnLst>
                <a:cxn ang="0">
                  <a:pos x="connsiteX0" y="connsiteY0"/>
                </a:cxn>
                <a:cxn ang="0">
                  <a:pos x="connsiteX1" y="connsiteY1"/>
                </a:cxn>
                <a:cxn ang="0">
                  <a:pos x="connsiteX2" y="connsiteY2"/>
                </a:cxn>
                <a:cxn ang="0">
                  <a:pos x="connsiteX3" y="connsiteY3"/>
                </a:cxn>
              </a:cxnLst>
              <a:rect l="l" t="t" r="r" b="b"/>
              <a:pathLst>
                <a:path w="186749" h="2279520">
                  <a:moveTo>
                    <a:pt x="0" y="0"/>
                  </a:moveTo>
                  <a:lnTo>
                    <a:pt x="186750" y="0"/>
                  </a:lnTo>
                  <a:lnTo>
                    <a:pt x="186750" y="2279520"/>
                  </a:lnTo>
                  <a:lnTo>
                    <a:pt x="0" y="2279520"/>
                  </a:lnTo>
                  <a:close/>
                </a:path>
              </a:pathLst>
            </a:custGeom>
            <a:solidFill>
              <a:srgbClr val="94A4B3"/>
            </a:solidFill>
            <a:ln w="9069" cap="flat">
              <a:solidFill>
                <a:srgbClr val="3D5567"/>
              </a:solidFill>
              <a:prstDash val="solid"/>
              <a:miter/>
            </a:ln>
          </p:spPr>
          <p:txBody>
            <a:bodyPr rtlCol="0" anchor="ctr"/>
            <a:lstStyle/>
            <a:p>
              <a:endParaRPr lang="pt-PT" sz="900"/>
            </a:p>
          </p:txBody>
        </p:sp>
        <p:sp>
          <p:nvSpPr>
            <p:cNvPr id="133" name="TextBox 132">
              <a:extLst>
                <a:ext uri="{FF2B5EF4-FFF2-40B4-BE49-F238E27FC236}">
                  <a16:creationId xmlns:a16="http://schemas.microsoft.com/office/drawing/2014/main" id="{3C980DA7-0E5B-473F-B98A-660CC754D968}"/>
                </a:ext>
              </a:extLst>
            </p:cNvPr>
            <p:cNvSpPr txBox="1"/>
            <p:nvPr/>
          </p:nvSpPr>
          <p:spPr>
            <a:xfrm>
              <a:off x="2735318" y="2686504"/>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56.3%</a:t>
              </a:r>
            </a:p>
          </p:txBody>
        </p:sp>
        <p:sp>
          <p:nvSpPr>
            <p:cNvPr id="134" name="TextBox 133">
              <a:extLst>
                <a:ext uri="{FF2B5EF4-FFF2-40B4-BE49-F238E27FC236}">
                  <a16:creationId xmlns:a16="http://schemas.microsoft.com/office/drawing/2014/main" id="{F298A498-651E-4A51-A682-6771AA379FF0}"/>
                </a:ext>
              </a:extLst>
            </p:cNvPr>
            <p:cNvSpPr txBox="1"/>
            <p:nvPr/>
          </p:nvSpPr>
          <p:spPr>
            <a:xfrm>
              <a:off x="2929841" y="2183684"/>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66.7%</a:t>
              </a:r>
            </a:p>
          </p:txBody>
        </p:sp>
        <p:sp>
          <p:nvSpPr>
            <p:cNvPr id="135" name="TextBox 134">
              <a:extLst>
                <a:ext uri="{FF2B5EF4-FFF2-40B4-BE49-F238E27FC236}">
                  <a16:creationId xmlns:a16="http://schemas.microsoft.com/office/drawing/2014/main" id="{51F9F08C-E6B1-48A5-B771-0AA2E6628EF9}"/>
                </a:ext>
              </a:extLst>
            </p:cNvPr>
            <p:cNvSpPr txBox="1"/>
            <p:nvPr/>
          </p:nvSpPr>
          <p:spPr>
            <a:xfrm>
              <a:off x="3280033" y="3180895"/>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46.2%</a:t>
              </a:r>
            </a:p>
          </p:txBody>
        </p:sp>
        <p:sp>
          <p:nvSpPr>
            <p:cNvPr id="136" name="Freeform: Shape 135">
              <a:extLst>
                <a:ext uri="{FF2B5EF4-FFF2-40B4-BE49-F238E27FC236}">
                  <a16:creationId xmlns:a16="http://schemas.microsoft.com/office/drawing/2014/main" id="{C507C7F8-8B6B-44ED-BBFA-8FE75748A5CC}"/>
                </a:ext>
              </a:extLst>
            </p:cNvPr>
            <p:cNvSpPr/>
            <p:nvPr/>
          </p:nvSpPr>
          <p:spPr>
            <a:xfrm>
              <a:off x="4225981" y="3537679"/>
              <a:ext cx="186749" cy="2164494"/>
            </a:xfrm>
            <a:custGeom>
              <a:avLst/>
              <a:gdLst>
                <a:gd name="connsiteX0" fmla="*/ 0 w 186749"/>
                <a:gd name="connsiteY0" fmla="*/ 0 h 2164494"/>
                <a:gd name="connsiteX1" fmla="*/ 186750 w 186749"/>
                <a:gd name="connsiteY1" fmla="*/ 0 h 2164494"/>
                <a:gd name="connsiteX2" fmla="*/ 186750 w 186749"/>
                <a:gd name="connsiteY2" fmla="*/ 2164495 h 2164494"/>
                <a:gd name="connsiteX3" fmla="*/ 0 w 186749"/>
                <a:gd name="connsiteY3" fmla="*/ 2164495 h 2164494"/>
              </a:gdLst>
              <a:ahLst/>
              <a:cxnLst>
                <a:cxn ang="0">
                  <a:pos x="connsiteX0" y="connsiteY0"/>
                </a:cxn>
                <a:cxn ang="0">
                  <a:pos x="connsiteX1" y="connsiteY1"/>
                </a:cxn>
                <a:cxn ang="0">
                  <a:pos x="connsiteX2" y="connsiteY2"/>
                </a:cxn>
                <a:cxn ang="0">
                  <a:pos x="connsiteX3" y="connsiteY3"/>
                </a:cxn>
              </a:cxnLst>
              <a:rect l="l" t="t" r="r" b="b"/>
              <a:pathLst>
                <a:path w="186749" h="2164494">
                  <a:moveTo>
                    <a:pt x="0" y="0"/>
                  </a:moveTo>
                  <a:lnTo>
                    <a:pt x="186750" y="0"/>
                  </a:lnTo>
                  <a:lnTo>
                    <a:pt x="186750" y="2164495"/>
                  </a:lnTo>
                  <a:lnTo>
                    <a:pt x="0" y="2164495"/>
                  </a:lnTo>
                  <a:close/>
                </a:path>
              </a:pathLst>
            </a:custGeom>
            <a:solidFill>
              <a:srgbClr val="F79222"/>
            </a:solidFill>
            <a:ln w="9069" cap="flat">
              <a:solidFill>
                <a:srgbClr val="3D5567"/>
              </a:solidFill>
              <a:prstDash val="solid"/>
              <a:miter/>
            </a:ln>
          </p:spPr>
          <p:txBody>
            <a:bodyPr rtlCol="0" anchor="ctr"/>
            <a:lstStyle/>
            <a:p>
              <a:endParaRPr lang="pt-PT" sz="900"/>
            </a:p>
          </p:txBody>
        </p:sp>
        <p:sp>
          <p:nvSpPr>
            <p:cNvPr id="137" name="Freeform: Shape 136">
              <a:extLst>
                <a:ext uri="{FF2B5EF4-FFF2-40B4-BE49-F238E27FC236}">
                  <a16:creationId xmlns:a16="http://schemas.microsoft.com/office/drawing/2014/main" id="{39C29E2E-40FE-4C0F-868A-8B6642E4A60C}"/>
                </a:ext>
              </a:extLst>
            </p:cNvPr>
            <p:cNvSpPr/>
            <p:nvPr/>
          </p:nvSpPr>
          <p:spPr>
            <a:xfrm>
              <a:off x="4468429" y="2952090"/>
              <a:ext cx="186749" cy="2750022"/>
            </a:xfrm>
            <a:custGeom>
              <a:avLst/>
              <a:gdLst>
                <a:gd name="connsiteX0" fmla="*/ 0 w 186749"/>
                <a:gd name="connsiteY0" fmla="*/ 0 h 2750022"/>
                <a:gd name="connsiteX1" fmla="*/ 186750 w 186749"/>
                <a:gd name="connsiteY1" fmla="*/ 0 h 2750022"/>
                <a:gd name="connsiteX2" fmla="*/ 186750 w 186749"/>
                <a:gd name="connsiteY2" fmla="*/ 2750023 h 2750022"/>
                <a:gd name="connsiteX3" fmla="*/ 0 w 186749"/>
                <a:gd name="connsiteY3" fmla="*/ 2750023 h 2750022"/>
              </a:gdLst>
              <a:ahLst/>
              <a:cxnLst>
                <a:cxn ang="0">
                  <a:pos x="connsiteX0" y="connsiteY0"/>
                </a:cxn>
                <a:cxn ang="0">
                  <a:pos x="connsiteX1" y="connsiteY1"/>
                </a:cxn>
                <a:cxn ang="0">
                  <a:pos x="connsiteX2" y="connsiteY2"/>
                </a:cxn>
                <a:cxn ang="0">
                  <a:pos x="connsiteX3" y="connsiteY3"/>
                </a:cxn>
              </a:cxnLst>
              <a:rect l="l" t="t" r="r" b="b"/>
              <a:pathLst>
                <a:path w="186749" h="2750022">
                  <a:moveTo>
                    <a:pt x="0" y="0"/>
                  </a:moveTo>
                  <a:lnTo>
                    <a:pt x="186750" y="0"/>
                  </a:lnTo>
                  <a:lnTo>
                    <a:pt x="186750" y="2750023"/>
                  </a:lnTo>
                  <a:lnTo>
                    <a:pt x="0" y="2750023"/>
                  </a:lnTo>
                  <a:close/>
                </a:path>
              </a:pathLst>
            </a:custGeom>
            <a:solidFill>
              <a:srgbClr val="85C7C5"/>
            </a:solidFill>
            <a:ln w="9069" cap="flat">
              <a:solidFill>
                <a:srgbClr val="3D5567"/>
              </a:solidFill>
              <a:prstDash val="solid"/>
              <a:miter/>
            </a:ln>
          </p:spPr>
          <p:txBody>
            <a:bodyPr rtlCol="0" anchor="ctr"/>
            <a:lstStyle/>
            <a:p>
              <a:endParaRPr lang="pt-PT" sz="900"/>
            </a:p>
          </p:txBody>
        </p:sp>
        <p:sp>
          <p:nvSpPr>
            <p:cNvPr id="138" name="Freeform: Shape 137">
              <a:extLst>
                <a:ext uri="{FF2B5EF4-FFF2-40B4-BE49-F238E27FC236}">
                  <a16:creationId xmlns:a16="http://schemas.microsoft.com/office/drawing/2014/main" id="{E779243C-211B-4263-9EAA-80207B8B9501}"/>
                </a:ext>
              </a:extLst>
            </p:cNvPr>
            <p:cNvSpPr/>
            <p:nvPr/>
          </p:nvSpPr>
          <p:spPr>
            <a:xfrm>
              <a:off x="4710816" y="3035789"/>
              <a:ext cx="186749" cy="2666384"/>
            </a:xfrm>
            <a:custGeom>
              <a:avLst/>
              <a:gdLst>
                <a:gd name="connsiteX0" fmla="*/ 0 w 186749"/>
                <a:gd name="connsiteY0" fmla="*/ 0 h 2666384"/>
                <a:gd name="connsiteX1" fmla="*/ 186750 w 186749"/>
                <a:gd name="connsiteY1" fmla="*/ 0 h 2666384"/>
                <a:gd name="connsiteX2" fmla="*/ 186750 w 186749"/>
                <a:gd name="connsiteY2" fmla="*/ 2666385 h 2666384"/>
                <a:gd name="connsiteX3" fmla="*/ 0 w 186749"/>
                <a:gd name="connsiteY3" fmla="*/ 2666385 h 2666384"/>
              </a:gdLst>
              <a:ahLst/>
              <a:cxnLst>
                <a:cxn ang="0">
                  <a:pos x="connsiteX0" y="connsiteY0"/>
                </a:cxn>
                <a:cxn ang="0">
                  <a:pos x="connsiteX1" y="connsiteY1"/>
                </a:cxn>
                <a:cxn ang="0">
                  <a:pos x="connsiteX2" y="connsiteY2"/>
                </a:cxn>
                <a:cxn ang="0">
                  <a:pos x="connsiteX3" y="connsiteY3"/>
                </a:cxn>
              </a:cxnLst>
              <a:rect l="l" t="t" r="r" b="b"/>
              <a:pathLst>
                <a:path w="186749" h="2666384">
                  <a:moveTo>
                    <a:pt x="0" y="0"/>
                  </a:moveTo>
                  <a:lnTo>
                    <a:pt x="186750" y="0"/>
                  </a:lnTo>
                  <a:lnTo>
                    <a:pt x="186750" y="2666385"/>
                  </a:lnTo>
                  <a:lnTo>
                    <a:pt x="0" y="2666385"/>
                  </a:lnTo>
                  <a:close/>
                </a:path>
              </a:pathLst>
            </a:custGeom>
            <a:solidFill>
              <a:srgbClr val="94A4B3"/>
            </a:solidFill>
            <a:ln w="9069" cap="flat">
              <a:solidFill>
                <a:srgbClr val="3D5567"/>
              </a:solidFill>
              <a:prstDash val="solid"/>
              <a:miter/>
            </a:ln>
          </p:spPr>
          <p:txBody>
            <a:bodyPr rtlCol="0" anchor="ctr"/>
            <a:lstStyle/>
            <a:p>
              <a:endParaRPr lang="pt-PT" sz="900"/>
            </a:p>
          </p:txBody>
        </p:sp>
        <p:sp>
          <p:nvSpPr>
            <p:cNvPr id="139" name="TextBox 138">
              <a:extLst>
                <a:ext uri="{FF2B5EF4-FFF2-40B4-BE49-F238E27FC236}">
                  <a16:creationId xmlns:a16="http://schemas.microsoft.com/office/drawing/2014/main" id="{3D15463C-C030-47DC-A151-3966B24B4B10}"/>
                </a:ext>
              </a:extLst>
            </p:cNvPr>
            <p:cNvSpPr txBox="1"/>
            <p:nvPr/>
          </p:nvSpPr>
          <p:spPr>
            <a:xfrm>
              <a:off x="4049908" y="3306370"/>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43.8%</a:t>
              </a:r>
            </a:p>
          </p:txBody>
        </p:sp>
        <p:sp>
          <p:nvSpPr>
            <p:cNvPr id="140" name="TextBox 139">
              <a:extLst>
                <a:ext uri="{FF2B5EF4-FFF2-40B4-BE49-F238E27FC236}">
                  <a16:creationId xmlns:a16="http://schemas.microsoft.com/office/drawing/2014/main" id="{7D635C1D-B30A-4EF3-80BC-9AACC3CA5B14}"/>
                </a:ext>
              </a:extLst>
            </p:cNvPr>
            <p:cNvSpPr txBox="1"/>
            <p:nvPr/>
          </p:nvSpPr>
          <p:spPr>
            <a:xfrm>
              <a:off x="4247334" y="2692358"/>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55.6%</a:t>
              </a:r>
            </a:p>
          </p:txBody>
        </p:sp>
        <p:sp>
          <p:nvSpPr>
            <p:cNvPr id="141" name="TextBox 140">
              <a:extLst>
                <a:ext uri="{FF2B5EF4-FFF2-40B4-BE49-F238E27FC236}">
                  <a16:creationId xmlns:a16="http://schemas.microsoft.com/office/drawing/2014/main" id="{77370AC0-732A-4554-8C1B-450BF9ABC32A}"/>
                </a:ext>
              </a:extLst>
            </p:cNvPr>
            <p:cNvSpPr txBox="1"/>
            <p:nvPr/>
          </p:nvSpPr>
          <p:spPr>
            <a:xfrm>
              <a:off x="4601433" y="2804462"/>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53.8%</a:t>
              </a:r>
            </a:p>
          </p:txBody>
        </p:sp>
      </p:grpSp>
      <p:grpSp>
        <p:nvGrpSpPr>
          <p:cNvPr id="142" name="Group 141">
            <a:extLst>
              <a:ext uri="{FF2B5EF4-FFF2-40B4-BE49-F238E27FC236}">
                <a16:creationId xmlns:a16="http://schemas.microsoft.com/office/drawing/2014/main" id="{0DF58C89-F7F9-4BC4-8CF5-4CBFA22AB769}"/>
              </a:ext>
            </a:extLst>
          </p:cNvPr>
          <p:cNvGrpSpPr/>
          <p:nvPr/>
        </p:nvGrpSpPr>
        <p:grpSpPr>
          <a:xfrm>
            <a:off x="5983608" y="1931050"/>
            <a:ext cx="3394328" cy="3772895"/>
            <a:chOff x="5983608" y="1931050"/>
            <a:chExt cx="3394328" cy="3772895"/>
          </a:xfrm>
        </p:grpSpPr>
        <p:sp>
          <p:nvSpPr>
            <p:cNvPr id="143" name="Freeform: Shape 142">
              <a:extLst>
                <a:ext uri="{FF2B5EF4-FFF2-40B4-BE49-F238E27FC236}">
                  <a16:creationId xmlns:a16="http://schemas.microsoft.com/office/drawing/2014/main" id="{C7EC7395-BD30-4129-89E7-C619B03B746F}"/>
                </a:ext>
              </a:extLst>
            </p:cNvPr>
            <p:cNvSpPr/>
            <p:nvPr/>
          </p:nvSpPr>
          <p:spPr>
            <a:xfrm>
              <a:off x="6215114" y="2732502"/>
              <a:ext cx="186749" cy="2969611"/>
            </a:xfrm>
            <a:custGeom>
              <a:avLst/>
              <a:gdLst>
                <a:gd name="connsiteX0" fmla="*/ 0 w 186749"/>
                <a:gd name="connsiteY0" fmla="*/ 0 h 2969611"/>
                <a:gd name="connsiteX1" fmla="*/ 186750 w 186749"/>
                <a:gd name="connsiteY1" fmla="*/ 0 h 2969611"/>
                <a:gd name="connsiteX2" fmla="*/ 186750 w 186749"/>
                <a:gd name="connsiteY2" fmla="*/ 2969611 h 2969611"/>
                <a:gd name="connsiteX3" fmla="*/ 0 w 186749"/>
                <a:gd name="connsiteY3" fmla="*/ 2969611 h 2969611"/>
              </a:gdLst>
              <a:ahLst/>
              <a:cxnLst>
                <a:cxn ang="0">
                  <a:pos x="connsiteX0" y="connsiteY0"/>
                </a:cxn>
                <a:cxn ang="0">
                  <a:pos x="connsiteX1" y="connsiteY1"/>
                </a:cxn>
                <a:cxn ang="0">
                  <a:pos x="connsiteX2" y="connsiteY2"/>
                </a:cxn>
                <a:cxn ang="0">
                  <a:pos x="connsiteX3" y="connsiteY3"/>
                </a:cxn>
              </a:cxnLst>
              <a:rect l="l" t="t" r="r" b="b"/>
              <a:pathLst>
                <a:path w="186749" h="2969611">
                  <a:moveTo>
                    <a:pt x="0" y="0"/>
                  </a:moveTo>
                  <a:lnTo>
                    <a:pt x="186750" y="0"/>
                  </a:lnTo>
                  <a:lnTo>
                    <a:pt x="186750" y="2969611"/>
                  </a:lnTo>
                  <a:lnTo>
                    <a:pt x="0" y="2969611"/>
                  </a:lnTo>
                  <a:close/>
                </a:path>
              </a:pathLst>
            </a:custGeom>
            <a:solidFill>
              <a:srgbClr val="00AEEF"/>
            </a:solidFill>
            <a:ln w="9069" cap="flat">
              <a:solidFill>
                <a:srgbClr val="3D5567"/>
              </a:solidFill>
              <a:prstDash val="solid"/>
              <a:miter/>
            </a:ln>
          </p:spPr>
          <p:txBody>
            <a:bodyPr rtlCol="0" anchor="ctr"/>
            <a:lstStyle/>
            <a:p>
              <a:endParaRPr lang="pt-PT" sz="900"/>
            </a:p>
          </p:txBody>
        </p:sp>
        <p:sp>
          <p:nvSpPr>
            <p:cNvPr id="144" name="TextBox 143">
              <a:extLst>
                <a:ext uri="{FF2B5EF4-FFF2-40B4-BE49-F238E27FC236}">
                  <a16:creationId xmlns:a16="http://schemas.microsoft.com/office/drawing/2014/main" id="{77271D44-EAE6-40CC-B58B-0992E72E362C}"/>
                </a:ext>
              </a:extLst>
            </p:cNvPr>
            <p:cNvSpPr txBox="1"/>
            <p:nvPr/>
          </p:nvSpPr>
          <p:spPr>
            <a:xfrm>
              <a:off x="5983608" y="2507205"/>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60.0%</a:t>
              </a:r>
            </a:p>
          </p:txBody>
        </p:sp>
        <p:sp>
          <p:nvSpPr>
            <p:cNvPr id="145" name="Freeform: Shape 144">
              <a:extLst>
                <a:ext uri="{FF2B5EF4-FFF2-40B4-BE49-F238E27FC236}">
                  <a16:creationId xmlns:a16="http://schemas.microsoft.com/office/drawing/2014/main" id="{DE02097D-4073-4155-913E-12B630B33FD5}"/>
                </a:ext>
              </a:extLst>
            </p:cNvPr>
            <p:cNvSpPr/>
            <p:nvPr/>
          </p:nvSpPr>
          <p:spPr>
            <a:xfrm>
              <a:off x="7580409" y="2166884"/>
              <a:ext cx="204376" cy="3537061"/>
            </a:xfrm>
            <a:custGeom>
              <a:avLst/>
              <a:gdLst>
                <a:gd name="connsiteX0" fmla="*/ 0 w 209354"/>
                <a:gd name="connsiteY0" fmla="*/ 0 h 3985538"/>
                <a:gd name="connsiteX1" fmla="*/ 209355 w 209354"/>
                <a:gd name="connsiteY1" fmla="*/ 0 h 3985538"/>
                <a:gd name="connsiteX2" fmla="*/ 209355 w 209354"/>
                <a:gd name="connsiteY2" fmla="*/ 3985539 h 3985538"/>
                <a:gd name="connsiteX3" fmla="*/ 0 w 209354"/>
                <a:gd name="connsiteY3" fmla="*/ 3985539 h 3985538"/>
              </a:gdLst>
              <a:ahLst/>
              <a:cxnLst>
                <a:cxn ang="0">
                  <a:pos x="connsiteX0" y="connsiteY0"/>
                </a:cxn>
                <a:cxn ang="0">
                  <a:pos x="connsiteX1" y="connsiteY1"/>
                </a:cxn>
                <a:cxn ang="0">
                  <a:pos x="connsiteX2" y="connsiteY2"/>
                </a:cxn>
                <a:cxn ang="0">
                  <a:pos x="connsiteX3" y="connsiteY3"/>
                </a:cxn>
              </a:cxnLst>
              <a:rect l="l" t="t" r="r" b="b"/>
              <a:pathLst>
                <a:path w="209354" h="3985538">
                  <a:moveTo>
                    <a:pt x="0" y="0"/>
                  </a:moveTo>
                  <a:lnTo>
                    <a:pt x="209355" y="0"/>
                  </a:lnTo>
                  <a:lnTo>
                    <a:pt x="209355" y="3985539"/>
                  </a:lnTo>
                  <a:lnTo>
                    <a:pt x="0" y="3985539"/>
                  </a:lnTo>
                  <a:close/>
                </a:path>
              </a:pathLst>
            </a:custGeom>
            <a:solidFill>
              <a:srgbClr val="00AEEF"/>
            </a:solidFill>
            <a:ln w="10161" cap="flat">
              <a:solidFill>
                <a:srgbClr val="3D5567"/>
              </a:solidFill>
              <a:prstDash val="solid"/>
              <a:miter/>
            </a:ln>
          </p:spPr>
          <p:txBody>
            <a:bodyPr rtlCol="0" anchor="ctr"/>
            <a:lstStyle/>
            <a:p>
              <a:endParaRPr lang="pt-PT" sz="900"/>
            </a:p>
          </p:txBody>
        </p:sp>
        <p:sp>
          <p:nvSpPr>
            <p:cNvPr id="146" name="TextBox 145">
              <a:extLst>
                <a:ext uri="{FF2B5EF4-FFF2-40B4-BE49-F238E27FC236}">
                  <a16:creationId xmlns:a16="http://schemas.microsoft.com/office/drawing/2014/main" id="{A056643F-A674-4321-9149-46923E325826}"/>
                </a:ext>
              </a:extLst>
            </p:cNvPr>
            <p:cNvSpPr txBox="1"/>
            <p:nvPr/>
          </p:nvSpPr>
          <p:spPr>
            <a:xfrm>
              <a:off x="7342771" y="1931050"/>
              <a:ext cx="511679" cy="230832"/>
            </a:xfrm>
            <a:prstGeom prst="rect">
              <a:avLst/>
            </a:prstGeom>
            <a:noFill/>
          </p:spPr>
          <p:txBody>
            <a:bodyPr wrap="none" rtlCol="0">
              <a:spAutoFit/>
            </a:bodyPr>
            <a:lstStyle/>
            <a:p>
              <a:pPr algn="l"/>
              <a:r>
                <a:rPr lang="pt-PT" sz="900" spc="0" baseline="0" dirty="0">
                  <a:solidFill>
                    <a:srgbClr val="3D5567"/>
                  </a:solidFill>
                  <a:latin typeface="Arial"/>
                  <a:cs typeface="Arial"/>
                  <a:sym typeface="Arial"/>
                  <a:rtl val="0"/>
                </a:rPr>
                <a:t>72.0%</a:t>
              </a:r>
            </a:p>
          </p:txBody>
        </p:sp>
        <p:sp>
          <p:nvSpPr>
            <p:cNvPr id="147" name="Freeform: Shape 146">
              <a:extLst>
                <a:ext uri="{FF2B5EF4-FFF2-40B4-BE49-F238E27FC236}">
                  <a16:creationId xmlns:a16="http://schemas.microsoft.com/office/drawing/2014/main" id="{59D1FA6C-7AD4-4FCA-BBF6-D13D4A817012}"/>
                </a:ext>
              </a:extLst>
            </p:cNvPr>
            <p:cNvSpPr/>
            <p:nvPr/>
          </p:nvSpPr>
          <p:spPr>
            <a:xfrm>
              <a:off x="9094206" y="3144725"/>
              <a:ext cx="204376" cy="2559160"/>
            </a:xfrm>
            <a:custGeom>
              <a:avLst/>
              <a:gdLst>
                <a:gd name="connsiteX0" fmla="*/ 0 w 209354"/>
                <a:gd name="connsiteY0" fmla="*/ 0 h 2883646"/>
                <a:gd name="connsiteX1" fmla="*/ 209355 w 209354"/>
                <a:gd name="connsiteY1" fmla="*/ 0 h 2883646"/>
                <a:gd name="connsiteX2" fmla="*/ 209355 w 209354"/>
                <a:gd name="connsiteY2" fmla="*/ 2883646 h 2883646"/>
                <a:gd name="connsiteX3" fmla="*/ 0 w 209354"/>
                <a:gd name="connsiteY3" fmla="*/ 2883646 h 2883646"/>
              </a:gdLst>
              <a:ahLst/>
              <a:cxnLst>
                <a:cxn ang="0">
                  <a:pos x="connsiteX0" y="connsiteY0"/>
                </a:cxn>
                <a:cxn ang="0">
                  <a:pos x="connsiteX1" y="connsiteY1"/>
                </a:cxn>
                <a:cxn ang="0">
                  <a:pos x="connsiteX2" y="connsiteY2"/>
                </a:cxn>
                <a:cxn ang="0">
                  <a:pos x="connsiteX3" y="connsiteY3"/>
                </a:cxn>
              </a:cxnLst>
              <a:rect l="l" t="t" r="r" b="b"/>
              <a:pathLst>
                <a:path w="209354" h="2883646">
                  <a:moveTo>
                    <a:pt x="0" y="0"/>
                  </a:moveTo>
                  <a:lnTo>
                    <a:pt x="209355" y="0"/>
                  </a:lnTo>
                  <a:lnTo>
                    <a:pt x="209355" y="2883646"/>
                  </a:lnTo>
                  <a:lnTo>
                    <a:pt x="0" y="2883646"/>
                  </a:lnTo>
                  <a:close/>
                </a:path>
              </a:pathLst>
            </a:custGeom>
            <a:solidFill>
              <a:srgbClr val="00AEEF"/>
            </a:solidFill>
            <a:ln w="10161" cap="flat">
              <a:solidFill>
                <a:srgbClr val="3D5567"/>
              </a:solidFill>
              <a:prstDash val="solid"/>
              <a:miter/>
            </a:ln>
          </p:spPr>
          <p:txBody>
            <a:bodyPr rtlCol="0" anchor="ctr"/>
            <a:lstStyle/>
            <a:p>
              <a:endParaRPr lang="pt-PT" sz="900"/>
            </a:p>
          </p:txBody>
        </p:sp>
        <p:sp>
          <p:nvSpPr>
            <p:cNvPr id="148" name="TextBox 147">
              <a:extLst>
                <a:ext uri="{FF2B5EF4-FFF2-40B4-BE49-F238E27FC236}">
                  <a16:creationId xmlns:a16="http://schemas.microsoft.com/office/drawing/2014/main" id="{D3ADE0A3-15C7-4F4C-BDD4-6AB8EC299BC7}"/>
                </a:ext>
              </a:extLst>
            </p:cNvPr>
            <p:cNvSpPr txBox="1"/>
            <p:nvPr/>
          </p:nvSpPr>
          <p:spPr>
            <a:xfrm>
              <a:off x="8866257" y="2913000"/>
              <a:ext cx="511679" cy="230832"/>
            </a:xfrm>
            <a:prstGeom prst="rect">
              <a:avLst/>
            </a:prstGeom>
            <a:noFill/>
          </p:spPr>
          <p:txBody>
            <a:bodyPr wrap="none" rtlCol="0">
              <a:spAutoFit/>
            </a:bodyPr>
            <a:lstStyle/>
            <a:p>
              <a:pPr algn="l"/>
              <a:r>
                <a:rPr lang="pt-PT" sz="900" spc="0" baseline="0">
                  <a:solidFill>
                    <a:srgbClr val="3D5567"/>
                  </a:solidFill>
                  <a:latin typeface="Arial"/>
                  <a:cs typeface="Arial"/>
                  <a:sym typeface="Arial"/>
                  <a:rtl val="0"/>
                </a:rPr>
                <a:t>52.0%</a:t>
              </a:r>
            </a:p>
          </p:txBody>
        </p:sp>
      </p:grpSp>
      <p:sp>
        <p:nvSpPr>
          <p:cNvPr id="149" name="Footer Placeholder 2">
            <a:extLst>
              <a:ext uri="{FF2B5EF4-FFF2-40B4-BE49-F238E27FC236}">
                <a16:creationId xmlns:a16="http://schemas.microsoft.com/office/drawing/2014/main" id="{7585B210-9B88-4B20-A704-C589A5AEA3FD}"/>
              </a:ext>
            </a:extLst>
          </p:cNvPr>
          <p:cNvSpPr>
            <a:spLocks noGrp="1"/>
          </p:cNvSpPr>
          <p:nvPr>
            <p:ph type="ftr" sz="quarter" idx="3"/>
          </p:nvPr>
        </p:nvSpPr>
        <p:spPr>
          <a:xfrm>
            <a:off x="609601" y="6356351"/>
            <a:ext cx="8780234" cy="365125"/>
          </a:xfrm>
        </p:spPr>
        <p:txBody>
          <a:bodyPr/>
          <a:lstStyle/>
          <a:p>
            <a:pPr algn="l"/>
            <a:r>
              <a:rPr lang="en-US" dirty="0"/>
              <a:t>2020 Global Nutrition Report</a:t>
            </a:r>
          </a:p>
        </p:txBody>
      </p:sp>
      <p:sp>
        <p:nvSpPr>
          <p:cNvPr id="150" name="TextBox 149">
            <a:extLst>
              <a:ext uri="{FF2B5EF4-FFF2-40B4-BE49-F238E27FC236}">
                <a16:creationId xmlns:a16="http://schemas.microsoft.com/office/drawing/2014/main" id="{81DDEF9B-60D9-4F00-8429-6CE4C3CB563F}"/>
              </a:ext>
            </a:extLst>
          </p:cNvPr>
          <p:cNvSpPr txBox="1"/>
          <p:nvPr/>
        </p:nvSpPr>
        <p:spPr>
          <a:xfrm>
            <a:off x="250354" y="1533099"/>
            <a:ext cx="1884337" cy="979167"/>
          </a:xfrm>
          <a:prstGeom prst="rect">
            <a:avLst/>
          </a:prstGeom>
          <a:solidFill>
            <a:schemeClr val="tx2">
              <a:lumMod val="20000"/>
              <a:lumOff val="80000"/>
            </a:schemeClr>
          </a:solidFill>
        </p:spPr>
        <p:txBody>
          <a:bodyPr wrap="square" rtlCol="0" anchor="ctr">
            <a:noAutofit/>
          </a:bodyPr>
          <a:lstStyle/>
          <a:p>
            <a:pPr algn="ctr"/>
            <a:r>
              <a:rPr lang="en-US" sz="1127" b="1" dirty="0">
                <a:solidFill>
                  <a:srgbClr val="445B6B"/>
                </a:solidFill>
                <a:cs typeface="Arial"/>
                <a:sym typeface="Arial"/>
                <a:rtl val="0"/>
              </a:rPr>
              <a:t>Percentage of countries </a:t>
            </a:r>
            <a:br>
              <a:rPr lang="en-US" sz="1127" b="1" dirty="0">
                <a:solidFill>
                  <a:srgbClr val="445B6B"/>
                </a:solidFill>
                <a:cs typeface="Arial"/>
                <a:sym typeface="Arial"/>
                <a:rtl val="0"/>
              </a:rPr>
            </a:br>
            <a:r>
              <a:rPr lang="en-US" sz="1127" b="1" dirty="0">
                <a:solidFill>
                  <a:srgbClr val="445B6B"/>
                </a:solidFill>
                <a:cs typeface="Arial"/>
                <a:sym typeface="Arial"/>
                <a:rtl val="0"/>
              </a:rPr>
              <a:t>with actions related to global nutrition targets </a:t>
            </a:r>
            <a:br>
              <a:rPr lang="en-US" sz="1127" b="1" dirty="0">
                <a:solidFill>
                  <a:srgbClr val="445B6B"/>
                </a:solidFill>
                <a:cs typeface="Arial"/>
                <a:sym typeface="Arial"/>
                <a:rtl val="0"/>
              </a:rPr>
            </a:br>
            <a:r>
              <a:rPr lang="en-US" sz="1127" b="1" dirty="0">
                <a:solidFill>
                  <a:srgbClr val="445B6B"/>
                </a:solidFill>
                <a:cs typeface="Arial"/>
                <a:sym typeface="Arial"/>
                <a:rtl val="0"/>
              </a:rPr>
              <a:t>in health sector plans</a:t>
            </a:r>
            <a:endParaRPr lang="pt-PT" sz="1127" b="1" spc="0" baseline="0" dirty="0">
              <a:solidFill>
                <a:srgbClr val="445B6B"/>
              </a:solidFill>
              <a:latin typeface="Arial"/>
              <a:cs typeface="Arial"/>
              <a:sym typeface="Arial"/>
              <a:rtl val="0"/>
            </a:endParaRPr>
          </a:p>
        </p:txBody>
      </p:sp>
    </p:spTree>
    <p:extLst>
      <p:ext uri="{BB962C8B-B14F-4D97-AF65-F5344CB8AC3E}">
        <p14:creationId xmlns:p14="http://schemas.microsoft.com/office/powerpoint/2010/main" val="203374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500"/>
                                        <p:tgtEl>
                                          <p:spTgt spid="142"/>
                                        </p:tgtEl>
                                      </p:cBhvr>
                                    </p:animEffect>
                                  </p:childTnLst>
                                </p:cTn>
                              </p:par>
                              <p:par>
                                <p:cTn id="15" presetID="10" presetClass="exit" presetSubtype="0" fill="hold" nodeType="withEffect">
                                  <p:stCondLst>
                                    <p:cond delay="0"/>
                                  </p:stCondLst>
                                  <p:childTnLst>
                                    <p:animEffect transition="out" filter="fade">
                                      <p:cBhvr>
                                        <p:cTn id="16" dur="500"/>
                                        <p:tgtEl>
                                          <p:spTgt spid="123"/>
                                        </p:tgtEl>
                                      </p:cBhvr>
                                    </p:animEffect>
                                    <p:set>
                                      <p:cBhvr>
                                        <p:cTn id="17" dur="1" fill="hold">
                                          <p:stCondLst>
                                            <p:cond delay="499"/>
                                          </p:stCondLst>
                                        </p:cTn>
                                        <p:tgtEl>
                                          <p:spTgt spid="12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51DBE91-AD9A-4180-AED6-8932A19BF27A}"/>
              </a:ext>
            </a:extLst>
          </p:cNvPr>
          <p:cNvSpPr txBox="1">
            <a:spLocks/>
          </p:cNvSpPr>
          <p:nvPr/>
        </p:nvSpPr>
        <p:spPr>
          <a:xfrm>
            <a:off x="609600" y="370112"/>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Challenges in health systems</a:t>
            </a:r>
          </a:p>
        </p:txBody>
      </p:sp>
      <p:sp>
        <p:nvSpPr>
          <p:cNvPr id="151" name="Text Placeholder 150">
            <a:extLst>
              <a:ext uri="{FF2B5EF4-FFF2-40B4-BE49-F238E27FC236}">
                <a16:creationId xmlns:a16="http://schemas.microsoft.com/office/drawing/2014/main" id="{DE6566F9-6396-4B34-8CF5-742653FE0C18}"/>
              </a:ext>
            </a:extLst>
          </p:cNvPr>
          <p:cNvSpPr>
            <a:spLocks noGrp="1"/>
          </p:cNvSpPr>
          <p:nvPr>
            <p:ph type="body" sz="quarter" idx="14"/>
          </p:nvPr>
        </p:nvSpPr>
        <p:spPr>
          <a:xfrm>
            <a:off x="637758" y="1028252"/>
            <a:ext cx="10972800" cy="393825"/>
          </a:xfrm>
        </p:spPr>
        <p:txBody>
          <a:bodyPr/>
          <a:lstStyle/>
          <a:p>
            <a:r>
              <a:rPr lang="en-US" dirty="0">
                <a:solidFill>
                  <a:srgbClr val="DE5D09"/>
                </a:solidFill>
              </a:rPr>
              <a:t>Nutrition care – preventive and curative – is not equitably integrated </a:t>
            </a:r>
            <a:br>
              <a:rPr lang="en-US" dirty="0">
                <a:solidFill>
                  <a:srgbClr val="DE5D09"/>
                </a:solidFill>
              </a:rPr>
            </a:br>
            <a:r>
              <a:rPr lang="en-US" dirty="0">
                <a:solidFill>
                  <a:srgbClr val="DE5D09"/>
                </a:solidFill>
              </a:rPr>
              <a:t>within health systems</a:t>
            </a:r>
          </a:p>
        </p:txBody>
      </p:sp>
      <p:sp>
        <p:nvSpPr>
          <p:cNvPr id="192" name="Freeform: Shape 191">
            <a:extLst>
              <a:ext uri="{FF2B5EF4-FFF2-40B4-BE49-F238E27FC236}">
                <a16:creationId xmlns:a16="http://schemas.microsoft.com/office/drawing/2014/main" id="{300F7F74-6DB4-44C8-B026-2784B3A2B542}"/>
              </a:ext>
            </a:extLst>
          </p:cNvPr>
          <p:cNvSpPr/>
          <p:nvPr/>
        </p:nvSpPr>
        <p:spPr>
          <a:xfrm>
            <a:off x="854908" y="3380692"/>
            <a:ext cx="1610254" cy="2768181"/>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1">
              <a:lumMod val="20000"/>
              <a:lumOff val="80000"/>
            </a:schemeClr>
          </a:solidFill>
          <a:ln w="25400" cap="flat">
            <a:solidFill>
              <a:srgbClr val="445B6B"/>
            </a:solidFill>
            <a:prstDash val="solid"/>
            <a:round/>
          </a:ln>
        </p:spPr>
        <p:txBody>
          <a:bodyPr rtlCol="0" anchor="ctr"/>
          <a:lstStyle/>
          <a:p>
            <a:endParaRPr lang="pt-PT"/>
          </a:p>
        </p:txBody>
      </p:sp>
      <p:sp>
        <p:nvSpPr>
          <p:cNvPr id="193" name="Freeform: Shape 192">
            <a:extLst>
              <a:ext uri="{FF2B5EF4-FFF2-40B4-BE49-F238E27FC236}">
                <a16:creationId xmlns:a16="http://schemas.microsoft.com/office/drawing/2014/main" id="{60932C9D-5FA6-4A79-8142-F6FA1D21F44D}"/>
              </a:ext>
            </a:extLst>
          </p:cNvPr>
          <p:cNvSpPr/>
          <p:nvPr/>
        </p:nvSpPr>
        <p:spPr>
          <a:xfrm>
            <a:off x="2628407" y="3380692"/>
            <a:ext cx="1610254" cy="2768181"/>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1">
              <a:lumMod val="20000"/>
              <a:lumOff val="80000"/>
            </a:schemeClr>
          </a:solidFill>
          <a:ln w="25400" cap="flat">
            <a:solidFill>
              <a:srgbClr val="445B6B"/>
            </a:solidFill>
            <a:prstDash val="solid"/>
            <a:round/>
          </a:ln>
        </p:spPr>
        <p:txBody>
          <a:bodyPr rtlCol="0" anchor="ctr"/>
          <a:lstStyle/>
          <a:p>
            <a:endParaRPr lang="pt-PT"/>
          </a:p>
        </p:txBody>
      </p:sp>
      <p:sp>
        <p:nvSpPr>
          <p:cNvPr id="194" name="Freeform: Shape 193">
            <a:extLst>
              <a:ext uri="{FF2B5EF4-FFF2-40B4-BE49-F238E27FC236}">
                <a16:creationId xmlns:a16="http://schemas.microsoft.com/office/drawing/2014/main" id="{96D76511-85BA-47BA-B1A5-D54063B522BD}"/>
              </a:ext>
            </a:extLst>
          </p:cNvPr>
          <p:cNvSpPr/>
          <p:nvPr/>
        </p:nvSpPr>
        <p:spPr>
          <a:xfrm>
            <a:off x="4401905" y="3380692"/>
            <a:ext cx="1610254" cy="2768181"/>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1">
              <a:lumMod val="20000"/>
              <a:lumOff val="80000"/>
            </a:schemeClr>
          </a:solidFill>
          <a:ln w="25400" cap="flat">
            <a:solidFill>
              <a:srgbClr val="445B6B"/>
            </a:solidFill>
            <a:prstDash val="solid"/>
            <a:round/>
          </a:ln>
        </p:spPr>
        <p:txBody>
          <a:bodyPr rtlCol="0" anchor="ctr"/>
          <a:lstStyle/>
          <a:p>
            <a:endParaRPr lang="pt-PT"/>
          </a:p>
        </p:txBody>
      </p:sp>
      <p:sp>
        <p:nvSpPr>
          <p:cNvPr id="195" name="Freeform: Shape 194">
            <a:extLst>
              <a:ext uri="{FF2B5EF4-FFF2-40B4-BE49-F238E27FC236}">
                <a16:creationId xmlns:a16="http://schemas.microsoft.com/office/drawing/2014/main" id="{D7E06602-AEB0-47EF-AFD6-B58DE2301C03}"/>
              </a:ext>
            </a:extLst>
          </p:cNvPr>
          <p:cNvSpPr/>
          <p:nvPr/>
        </p:nvSpPr>
        <p:spPr>
          <a:xfrm>
            <a:off x="6175403" y="3380692"/>
            <a:ext cx="1610254" cy="2768181"/>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1">
              <a:lumMod val="20000"/>
              <a:lumOff val="80000"/>
            </a:schemeClr>
          </a:solidFill>
          <a:ln w="25400" cap="flat">
            <a:solidFill>
              <a:srgbClr val="445B6B"/>
            </a:solidFill>
            <a:prstDash val="solid"/>
            <a:round/>
          </a:ln>
        </p:spPr>
        <p:txBody>
          <a:bodyPr rtlCol="0" anchor="ctr"/>
          <a:lstStyle/>
          <a:p>
            <a:endParaRPr lang="pt-PT"/>
          </a:p>
        </p:txBody>
      </p:sp>
      <p:sp>
        <p:nvSpPr>
          <p:cNvPr id="196" name="Freeform: Shape 195">
            <a:extLst>
              <a:ext uri="{FF2B5EF4-FFF2-40B4-BE49-F238E27FC236}">
                <a16:creationId xmlns:a16="http://schemas.microsoft.com/office/drawing/2014/main" id="{C3E5047A-7E75-454E-AC47-ABEAC320192F}"/>
              </a:ext>
            </a:extLst>
          </p:cNvPr>
          <p:cNvSpPr/>
          <p:nvPr/>
        </p:nvSpPr>
        <p:spPr>
          <a:xfrm>
            <a:off x="7948901" y="3380692"/>
            <a:ext cx="1610254" cy="2768181"/>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1">
              <a:lumMod val="20000"/>
              <a:lumOff val="80000"/>
            </a:schemeClr>
          </a:solidFill>
          <a:ln w="25400" cap="flat">
            <a:solidFill>
              <a:srgbClr val="445B6B"/>
            </a:solidFill>
            <a:prstDash val="solid"/>
            <a:round/>
          </a:ln>
        </p:spPr>
        <p:txBody>
          <a:bodyPr rtlCol="0" anchor="ctr"/>
          <a:lstStyle/>
          <a:p>
            <a:endParaRPr lang="pt-PT"/>
          </a:p>
        </p:txBody>
      </p:sp>
      <p:sp>
        <p:nvSpPr>
          <p:cNvPr id="197" name="Freeform: Shape 196">
            <a:extLst>
              <a:ext uri="{FF2B5EF4-FFF2-40B4-BE49-F238E27FC236}">
                <a16:creationId xmlns:a16="http://schemas.microsoft.com/office/drawing/2014/main" id="{647BFAB2-6C39-4127-A915-F17BF5A3403B}"/>
              </a:ext>
            </a:extLst>
          </p:cNvPr>
          <p:cNvSpPr/>
          <p:nvPr/>
        </p:nvSpPr>
        <p:spPr>
          <a:xfrm>
            <a:off x="9722400" y="3380692"/>
            <a:ext cx="1610254" cy="2768181"/>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1">
              <a:lumMod val="20000"/>
              <a:lumOff val="80000"/>
            </a:schemeClr>
          </a:solidFill>
          <a:ln w="25400" cap="flat">
            <a:solidFill>
              <a:srgbClr val="445B6B"/>
            </a:solidFill>
            <a:prstDash val="solid"/>
            <a:round/>
          </a:ln>
        </p:spPr>
        <p:txBody>
          <a:bodyPr rtlCol="0" anchor="ctr"/>
          <a:lstStyle/>
          <a:p>
            <a:endParaRPr lang="pt-PT"/>
          </a:p>
        </p:txBody>
      </p:sp>
      <p:sp>
        <p:nvSpPr>
          <p:cNvPr id="177" name="Freeform: Shape 176">
            <a:extLst>
              <a:ext uri="{FF2B5EF4-FFF2-40B4-BE49-F238E27FC236}">
                <a16:creationId xmlns:a16="http://schemas.microsoft.com/office/drawing/2014/main" id="{A265F98F-0594-4F89-BD93-C217FC195E1B}"/>
              </a:ext>
            </a:extLst>
          </p:cNvPr>
          <p:cNvSpPr/>
          <p:nvPr/>
        </p:nvSpPr>
        <p:spPr>
          <a:xfrm>
            <a:off x="1009442"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0 w 1446390"/>
              <a:gd name="connsiteY5" fmla="*/ 1432195 h 1503170"/>
              <a:gd name="connsiteX6" fmla="*/ 1446390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1" y="1503171"/>
                  <a:pt x="1446390" y="1471232"/>
                  <a:pt x="1446390" y="1432195"/>
                </a:cubicBezTo>
                <a:lnTo>
                  <a:pt x="1446390" y="70975"/>
                </a:lnTo>
                <a:cubicBezTo>
                  <a:pt x="1446390" y="31939"/>
                  <a:pt x="1414451" y="0"/>
                  <a:pt x="1375415" y="0"/>
                </a:cubicBezTo>
                <a:lnTo>
                  <a:pt x="70975" y="0"/>
                </a:lnTo>
                <a:close/>
              </a:path>
            </a:pathLst>
          </a:custGeom>
          <a:solidFill>
            <a:schemeClr val="accent1">
              <a:lumMod val="40000"/>
              <a:lumOff val="60000"/>
            </a:schemeClr>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a:solidFill>
                  <a:srgbClr val="445B6B"/>
                </a:solidFill>
                <a:cs typeface="Arial"/>
                <a:sym typeface="Arial"/>
                <a:rtl val="0"/>
              </a:rPr>
              <a:t>Leadership </a:t>
            </a:r>
            <a:br>
              <a:rPr lang="pt-PT" sz="1600" b="1" dirty="0">
                <a:solidFill>
                  <a:srgbClr val="445B6B"/>
                </a:solidFill>
                <a:cs typeface="Arial"/>
                <a:sym typeface="Arial"/>
                <a:rtl val="0"/>
              </a:rPr>
            </a:br>
            <a:r>
              <a:rPr lang="pt-PT" sz="1600" b="1" dirty="0">
                <a:solidFill>
                  <a:srgbClr val="445B6B"/>
                </a:solidFill>
                <a:cs typeface="Arial"/>
                <a:sym typeface="Arial"/>
                <a:rtl val="0"/>
              </a:rPr>
              <a:t>and governance </a:t>
            </a:r>
          </a:p>
        </p:txBody>
      </p:sp>
      <p:sp>
        <p:nvSpPr>
          <p:cNvPr id="179" name="Freeform: Shape 178">
            <a:extLst>
              <a:ext uri="{FF2B5EF4-FFF2-40B4-BE49-F238E27FC236}">
                <a16:creationId xmlns:a16="http://schemas.microsoft.com/office/drawing/2014/main" id="{9CCDFA04-7A7F-4FF9-BEE4-BCE841907EE7}"/>
              </a:ext>
            </a:extLst>
          </p:cNvPr>
          <p:cNvSpPr/>
          <p:nvPr/>
        </p:nvSpPr>
        <p:spPr>
          <a:xfrm>
            <a:off x="2782940"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0 w 1446390"/>
              <a:gd name="connsiteY5" fmla="*/ 1432195 h 1503170"/>
              <a:gd name="connsiteX6" fmla="*/ 1446390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1" y="1503171"/>
                  <a:pt x="1446390" y="1471232"/>
                  <a:pt x="1446390" y="1432195"/>
                </a:cubicBezTo>
                <a:lnTo>
                  <a:pt x="1446390" y="70975"/>
                </a:lnTo>
                <a:cubicBezTo>
                  <a:pt x="1446390" y="31939"/>
                  <a:pt x="1414451" y="0"/>
                  <a:pt x="1375415" y="0"/>
                </a:cubicBezTo>
                <a:lnTo>
                  <a:pt x="70975" y="0"/>
                </a:lnTo>
                <a:close/>
              </a:path>
            </a:pathLst>
          </a:custGeom>
          <a:solidFill>
            <a:schemeClr val="accent1">
              <a:lumMod val="40000"/>
              <a:lumOff val="60000"/>
            </a:schemeClr>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err="1">
                <a:solidFill>
                  <a:srgbClr val="445B6B"/>
                </a:solidFill>
                <a:cs typeface="Arial"/>
                <a:sym typeface="Arial"/>
                <a:rtl val="0"/>
              </a:rPr>
              <a:t>Health</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workforce</a:t>
            </a:r>
            <a:endParaRPr lang="pt-PT" sz="1600" b="1" dirty="0">
              <a:solidFill>
                <a:srgbClr val="445B6B"/>
              </a:solidFill>
              <a:cs typeface="Arial"/>
              <a:sym typeface="Arial"/>
              <a:rtl val="0"/>
            </a:endParaRPr>
          </a:p>
        </p:txBody>
      </p:sp>
      <p:sp>
        <p:nvSpPr>
          <p:cNvPr id="181" name="Freeform: Shape 180">
            <a:extLst>
              <a:ext uri="{FF2B5EF4-FFF2-40B4-BE49-F238E27FC236}">
                <a16:creationId xmlns:a16="http://schemas.microsoft.com/office/drawing/2014/main" id="{5AEA6391-2957-494A-BD0D-DFADB7166915}"/>
              </a:ext>
            </a:extLst>
          </p:cNvPr>
          <p:cNvSpPr/>
          <p:nvPr/>
        </p:nvSpPr>
        <p:spPr>
          <a:xfrm>
            <a:off x="4556438"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0 w 1446390"/>
              <a:gd name="connsiteY5" fmla="*/ 1432195 h 1503170"/>
              <a:gd name="connsiteX6" fmla="*/ 1446390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2" y="1503171"/>
                  <a:pt x="1446390" y="1471232"/>
                  <a:pt x="1446390" y="1432195"/>
                </a:cubicBezTo>
                <a:lnTo>
                  <a:pt x="1446390" y="70975"/>
                </a:lnTo>
                <a:cubicBezTo>
                  <a:pt x="1446390" y="31939"/>
                  <a:pt x="1414452" y="0"/>
                  <a:pt x="1375415" y="0"/>
                </a:cubicBezTo>
                <a:lnTo>
                  <a:pt x="70975" y="0"/>
                </a:lnTo>
                <a:close/>
              </a:path>
            </a:pathLst>
          </a:custGeom>
          <a:solidFill>
            <a:schemeClr val="accent1">
              <a:lumMod val="40000"/>
              <a:lumOff val="60000"/>
            </a:schemeClr>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err="1">
                <a:solidFill>
                  <a:srgbClr val="445B6B"/>
                </a:solidFill>
                <a:cs typeface="Arial"/>
                <a:sym typeface="Arial"/>
                <a:rtl val="0"/>
              </a:rPr>
              <a:t>Health</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systems</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financing</a:t>
            </a:r>
            <a:r>
              <a:rPr lang="pt-PT" sz="1600" b="1" dirty="0">
                <a:solidFill>
                  <a:srgbClr val="445B6B"/>
                </a:solidFill>
                <a:cs typeface="Arial"/>
                <a:sym typeface="Arial"/>
                <a:rtl val="0"/>
              </a:rPr>
              <a:t> </a:t>
            </a:r>
          </a:p>
        </p:txBody>
      </p:sp>
      <p:sp>
        <p:nvSpPr>
          <p:cNvPr id="183" name="Freeform: Shape 182">
            <a:extLst>
              <a:ext uri="{FF2B5EF4-FFF2-40B4-BE49-F238E27FC236}">
                <a16:creationId xmlns:a16="http://schemas.microsoft.com/office/drawing/2014/main" id="{49B3DB88-14F1-4037-8DBB-8C1D273D0D81}"/>
              </a:ext>
            </a:extLst>
          </p:cNvPr>
          <p:cNvSpPr/>
          <p:nvPr/>
        </p:nvSpPr>
        <p:spPr>
          <a:xfrm>
            <a:off x="6329937"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1 w 1446390"/>
              <a:gd name="connsiteY5" fmla="*/ 1432195 h 1503170"/>
              <a:gd name="connsiteX6" fmla="*/ 1446391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1" y="1503171"/>
                  <a:pt x="1446391" y="1471232"/>
                  <a:pt x="1446391" y="1432195"/>
                </a:cubicBezTo>
                <a:lnTo>
                  <a:pt x="1446391" y="70975"/>
                </a:lnTo>
                <a:cubicBezTo>
                  <a:pt x="1446391" y="31939"/>
                  <a:pt x="1414451" y="0"/>
                  <a:pt x="1375415" y="0"/>
                </a:cubicBezTo>
                <a:lnTo>
                  <a:pt x="70975" y="0"/>
                </a:lnTo>
                <a:close/>
              </a:path>
            </a:pathLst>
          </a:custGeom>
          <a:solidFill>
            <a:schemeClr val="accent1">
              <a:lumMod val="40000"/>
              <a:lumOff val="60000"/>
            </a:schemeClr>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a:solidFill>
                  <a:srgbClr val="445B6B"/>
                </a:solidFill>
                <a:cs typeface="Arial"/>
                <a:sym typeface="Arial"/>
                <a:rtl val="0"/>
              </a:rPr>
              <a:t>Access to </a:t>
            </a:r>
            <a:br>
              <a:rPr lang="pt-PT" sz="1600" b="1" dirty="0">
                <a:solidFill>
                  <a:srgbClr val="445B6B"/>
                </a:solidFill>
                <a:cs typeface="Arial"/>
                <a:sym typeface="Arial"/>
                <a:rtl val="0"/>
              </a:rPr>
            </a:br>
            <a:r>
              <a:rPr lang="pt-PT" sz="1600" b="1" dirty="0" err="1">
                <a:solidFill>
                  <a:srgbClr val="445B6B"/>
                </a:solidFill>
                <a:cs typeface="Arial"/>
                <a:sym typeface="Arial"/>
                <a:rtl val="0"/>
              </a:rPr>
              <a:t>essential</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a:solidFill>
                  <a:srgbClr val="445B6B"/>
                </a:solidFill>
                <a:cs typeface="Arial"/>
                <a:sym typeface="Arial"/>
                <a:rtl val="0"/>
              </a:rPr>
              <a:t>medicines</a:t>
            </a:r>
          </a:p>
        </p:txBody>
      </p:sp>
      <p:sp>
        <p:nvSpPr>
          <p:cNvPr id="185" name="Freeform: Shape 184">
            <a:extLst>
              <a:ext uri="{FF2B5EF4-FFF2-40B4-BE49-F238E27FC236}">
                <a16:creationId xmlns:a16="http://schemas.microsoft.com/office/drawing/2014/main" id="{B1BECF7F-630A-4952-849D-10932E21BEC2}"/>
              </a:ext>
            </a:extLst>
          </p:cNvPr>
          <p:cNvSpPr/>
          <p:nvPr/>
        </p:nvSpPr>
        <p:spPr>
          <a:xfrm>
            <a:off x="8103435"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0 w 1446390"/>
              <a:gd name="connsiteY5" fmla="*/ 1432195 h 1503170"/>
              <a:gd name="connsiteX6" fmla="*/ 1446390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1" y="1503171"/>
                  <a:pt x="1446390" y="1471232"/>
                  <a:pt x="1446390" y="1432195"/>
                </a:cubicBezTo>
                <a:lnTo>
                  <a:pt x="1446390" y="70975"/>
                </a:lnTo>
                <a:cubicBezTo>
                  <a:pt x="1446390" y="31939"/>
                  <a:pt x="1414451" y="0"/>
                  <a:pt x="1375415" y="0"/>
                </a:cubicBezTo>
                <a:lnTo>
                  <a:pt x="70975" y="0"/>
                </a:lnTo>
                <a:close/>
              </a:path>
            </a:pathLst>
          </a:custGeom>
          <a:solidFill>
            <a:schemeClr val="accent1">
              <a:lumMod val="40000"/>
              <a:lumOff val="60000"/>
            </a:schemeClr>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err="1">
                <a:solidFill>
                  <a:srgbClr val="445B6B"/>
                </a:solidFill>
                <a:cs typeface="Arial"/>
                <a:sym typeface="Arial"/>
                <a:rtl val="0"/>
              </a:rPr>
              <a:t>Health</a:t>
            </a:r>
            <a:r>
              <a:rPr lang="pt-PT" sz="1600" b="1" dirty="0">
                <a:solidFill>
                  <a:srgbClr val="445B6B"/>
                </a:solidFill>
                <a:cs typeface="Arial"/>
                <a:sym typeface="Arial"/>
                <a:rtl val="0"/>
              </a:rPr>
              <a:t> </a:t>
            </a:r>
            <a:r>
              <a:rPr lang="pt-PT" sz="1600" b="1" dirty="0" err="1">
                <a:solidFill>
                  <a:srgbClr val="445B6B"/>
                </a:solidFill>
                <a:cs typeface="Arial"/>
                <a:sym typeface="Arial"/>
                <a:rtl val="0"/>
              </a:rPr>
              <a:t>services</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delivery</a:t>
            </a:r>
            <a:r>
              <a:rPr lang="pt-PT" sz="1600" b="1" dirty="0">
                <a:solidFill>
                  <a:srgbClr val="445B6B"/>
                </a:solidFill>
                <a:cs typeface="Arial"/>
                <a:sym typeface="Arial"/>
                <a:rtl val="0"/>
              </a:rPr>
              <a:t> </a:t>
            </a:r>
          </a:p>
        </p:txBody>
      </p:sp>
      <p:sp>
        <p:nvSpPr>
          <p:cNvPr id="187" name="Freeform: Shape 186">
            <a:extLst>
              <a:ext uri="{FF2B5EF4-FFF2-40B4-BE49-F238E27FC236}">
                <a16:creationId xmlns:a16="http://schemas.microsoft.com/office/drawing/2014/main" id="{DAAFF038-4E14-4302-B9CF-0CBD12B994B8}"/>
              </a:ext>
            </a:extLst>
          </p:cNvPr>
          <p:cNvSpPr/>
          <p:nvPr/>
        </p:nvSpPr>
        <p:spPr>
          <a:xfrm>
            <a:off x="9876933"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1 w 1446390"/>
              <a:gd name="connsiteY5" fmla="*/ 1432195 h 1503170"/>
              <a:gd name="connsiteX6" fmla="*/ 1446391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2" y="1503171"/>
                  <a:pt x="1446391" y="1471232"/>
                  <a:pt x="1446391" y="1432195"/>
                </a:cubicBezTo>
                <a:lnTo>
                  <a:pt x="1446391" y="70975"/>
                </a:lnTo>
                <a:cubicBezTo>
                  <a:pt x="1446391" y="31939"/>
                  <a:pt x="1414452" y="0"/>
                  <a:pt x="1375415" y="0"/>
                </a:cubicBezTo>
                <a:lnTo>
                  <a:pt x="70975" y="0"/>
                </a:lnTo>
                <a:close/>
              </a:path>
            </a:pathLst>
          </a:custGeom>
          <a:solidFill>
            <a:schemeClr val="accent1">
              <a:lumMod val="40000"/>
              <a:lumOff val="60000"/>
            </a:schemeClr>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err="1">
                <a:solidFill>
                  <a:srgbClr val="445B6B"/>
                </a:solidFill>
                <a:cs typeface="Arial"/>
                <a:sym typeface="Arial"/>
                <a:rtl val="0"/>
              </a:rPr>
              <a:t>Health</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information</a:t>
            </a:r>
            <a:br>
              <a:rPr lang="pt-PT" sz="1600" b="1" dirty="0">
                <a:solidFill>
                  <a:srgbClr val="445B6B"/>
                </a:solidFill>
                <a:cs typeface="Arial"/>
                <a:sym typeface="Arial"/>
                <a:rtl val="0"/>
              </a:rPr>
            </a:br>
            <a:r>
              <a:rPr lang="pt-PT" sz="1600" b="1" dirty="0" err="1">
                <a:solidFill>
                  <a:srgbClr val="445B6B"/>
                </a:solidFill>
                <a:cs typeface="Arial"/>
                <a:sym typeface="Arial"/>
                <a:rtl val="0"/>
              </a:rPr>
              <a:t>systems</a:t>
            </a:r>
            <a:endParaRPr lang="pt-PT" sz="1600" b="1" dirty="0">
              <a:solidFill>
                <a:srgbClr val="445B6B"/>
              </a:solidFill>
              <a:cs typeface="Arial"/>
              <a:sym typeface="Arial"/>
              <a:rtl val="0"/>
            </a:endParaRPr>
          </a:p>
        </p:txBody>
      </p:sp>
      <p:sp>
        <p:nvSpPr>
          <p:cNvPr id="190" name="Freeform: Shape 189">
            <a:extLst>
              <a:ext uri="{FF2B5EF4-FFF2-40B4-BE49-F238E27FC236}">
                <a16:creationId xmlns:a16="http://schemas.microsoft.com/office/drawing/2014/main" id="{840670EF-8F42-41EB-B53C-E2C18E6DA1A2}"/>
              </a:ext>
            </a:extLst>
          </p:cNvPr>
          <p:cNvSpPr/>
          <p:nvPr/>
        </p:nvSpPr>
        <p:spPr>
          <a:xfrm>
            <a:off x="861636" y="3023762"/>
            <a:ext cx="10455856" cy="313025"/>
          </a:xfrm>
          <a:custGeom>
            <a:avLst/>
            <a:gdLst>
              <a:gd name="connsiteX0" fmla="*/ 26788 w 10455856"/>
              <a:gd name="connsiteY0" fmla="*/ 195004 h 210797"/>
              <a:gd name="connsiteX1" fmla="*/ 30922 w 10455856"/>
              <a:gd name="connsiteY1" fmla="*/ 210797 h 210797"/>
              <a:gd name="connsiteX2" fmla="*/ 10424935 w 10455856"/>
              <a:gd name="connsiteY2" fmla="*/ 210797 h 210797"/>
              <a:gd name="connsiteX3" fmla="*/ 10429068 w 10455856"/>
              <a:gd name="connsiteY3" fmla="*/ 195004 h 210797"/>
              <a:gd name="connsiteX4" fmla="*/ 9659437 w 10455856"/>
              <a:gd name="connsiteY4" fmla="*/ 15794 h 210797"/>
              <a:gd name="connsiteX5" fmla="*/ 9519799 w 10455856"/>
              <a:gd name="connsiteY5" fmla="*/ 0 h 210797"/>
              <a:gd name="connsiteX6" fmla="*/ 936058 w 10455856"/>
              <a:gd name="connsiteY6" fmla="*/ 0 h 210797"/>
              <a:gd name="connsiteX7" fmla="*/ 796419 w 10455856"/>
              <a:gd name="connsiteY7" fmla="*/ 15794 h 210797"/>
              <a:gd name="connsiteX8" fmla="*/ 26788 w 10455856"/>
              <a:gd name="connsiteY8" fmla="*/ 195004 h 21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55856" h="210797">
                <a:moveTo>
                  <a:pt x="26788" y="195004"/>
                </a:moveTo>
                <a:cubicBezTo>
                  <a:pt x="-10503" y="203667"/>
                  <a:pt x="-8616" y="210797"/>
                  <a:pt x="30922" y="210797"/>
                </a:cubicBezTo>
                <a:lnTo>
                  <a:pt x="10424935" y="210797"/>
                </a:lnTo>
                <a:cubicBezTo>
                  <a:pt x="10464472" y="210797"/>
                  <a:pt x="10466359" y="203726"/>
                  <a:pt x="10429068" y="195004"/>
                </a:cubicBezTo>
                <a:lnTo>
                  <a:pt x="9659437" y="15794"/>
                </a:lnTo>
                <a:cubicBezTo>
                  <a:pt x="9622146" y="7131"/>
                  <a:pt x="9559335" y="0"/>
                  <a:pt x="9519799" y="0"/>
                </a:cubicBezTo>
                <a:lnTo>
                  <a:pt x="936058" y="0"/>
                </a:lnTo>
                <a:cubicBezTo>
                  <a:pt x="896520" y="0"/>
                  <a:pt x="833710" y="7072"/>
                  <a:pt x="796419" y="15794"/>
                </a:cubicBezTo>
                <a:lnTo>
                  <a:pt x="26788" y="195004"/>
                </a:lnTo>
                <a:close/>
              </a:path>
            </a:pathLst>
          </a:custGeom>
          <a:solidFill>
            <a:schemeClr val="accent2"/>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sz="1700" b="1" dirty="0">
                <a:solidFill>
                  <a:srgbClr val="FFFFFF"/>
                </a:solidFill>
              </a:rPr>
              <a:t>Across each of the health system building blocks</a:t>
            </a:r>
          </a:p>
        </p:txBody>
      </p:sp>
      <p:grpSp>
        <p:nvGrpSpPr>
          <p:cNvPr id="2" name="Group 1">
            <a:extLst>
              <a:ext uri="{FF2B5EF4-FFF2-40B4-BE49-F238E27FC236}">
                <a16:creationId xmlns:a16="http://schemas.microsoft.com/office/drawing/2014/main" id="{A6C27828-0FF8-417B-8EBC-29AF68117520}"/>
              </a:ext>
            </a:extLst>
          </p:cNvPr>
          <p:cNvGrpSpPr/>
          <p:nvPr/>
        </p:nvGrpSpPr>
        <p:grpSpPr>
          <a:xfrm>
            <a:off x="1957705" y="1809743"/>
            <a:ext cx="8263807" cy="1159119"/>
            <a:chOff x="1957705" y="1809743"/>
            <a:chExt cx="8263807" cy="1159119"/>
          </a:xfrm>
          <a:solidFill>
            <a:schemeClr val="accent1"/>
          </a:solidFill>
        </p:grpSpPr>
        <p:sp>
          <p:nvSpPr>
            <p:cNvPr id="189" name="Freeform: Shape 188">
              <a:extLst>
                <a:ext uri="{FF2B5EF4-FFF2-40B4-BE49-F238E27FC236}">
                  <a16:creationId xmlns:a16="http://schemas.microsoft.com/office/drawing/2014/main" id="{C4B2F20B-B9FA-4A8E-AA19-7A51CB6EEE09}"/>
                </a:ext>
              </a:extLst>
            </p:cNvPr>
            <p:cNvSpPr/>
            <p:nvPr/>
          </p:nvSpPr>
          <p:spPr>
            <a:xfrm>
              <a:off x="1957705" y="1809743"/>
              <a:ext cx="8263807" cy="1159119"/>
            </a:xfrm>
            <a:custGeom>
              <a:avLst/>
              <a:gdLst>
                <a:gd name="connsiteX0" fmla="*/ 4198983 w 8263807"/>
                <a:gd name="connsiteY0" fmla="*/ 6939 h 1038945"/>
                <a:gd name="connsiteX1" fmla="*/ 4064736 w 8263807"/>
                <a:gd name="connsiteY1" fmla="*/ 6939 h 1038945"/>
                <a:gd name="connsiteX2" fmla="*/ 26353 w 8263807"/>
                <a:gd name="connsiteY2" fmla="*/ 1022091 h 1038945"/>
                <a:gd name="connsiteX3" fmla="*/ 31116 w 8263807"/>
                <a:gd name="connsiteY3" fmla="*/ 1038945 h 1038945"/>
                <a:gd name="connsiteX4" fmla="*/ 8232693 w 8263807"/>
                <a:gd name="connsiteY4" fmla="*/ 1038945 h 1038945"/>
                <a:gd name="connsiteX5" fmla="*/ 8237454 w 8263807"/>
                <a:gd name="connsiteY5" fmla="*/ 1022091 h 1038945"/>
                <a:gd name="connsiteX6" fmla="*/ 4198983 w 8263807"/>
                <a:gd name="connsiteY6" fmla="*/ 6939 h 103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807" h="1038945">
                  <a:moveTo>
                    <a:pt x="4198983" y="6939"/>
                  </a:moveTo>
                  <a:cubicBezTo>
                    <a:pt x="4162051" y="-2313"/>
                    <a:pt x="4101667" y="-2313"/>
                    <a:pt x="4064736" y="6939"/>
                  </a:cubicBezTo>
                  <a:lnTo>
                    <a:pt x="26353" y="1022091"/>
                  </a:lnTo>
                  <a:cubicBezTo>
                    <a:pt x="-10578" y="1031343"/>
                    <a:pt x="-8422" y="1038945"/>
                    <a:pt x="31116" y="1038945"/>
                  </a:cubicBezTo>
                  <a:lnTo>
                    <a:pt x="8232693" y="1038945"/>
                  </a:lnTo>
                  <a:cubicBezTo>
                    <a:pt x="8272229" y="1038945"/>
                    <a:pt x="8274387" y="1031343"/>
                    <a:pt x="8237454" y="1022091"/>
                  </a:cubicBezTo>
                  <a:lnTo>
                    <a:pt x="4198983" y="6939"/>
                  </a:lnTo>
                  <a:close/>
                </a:path>
              </a:pathLst>
            </a:custGeom>
            <a:grp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pt-PT"/>
            </a:p>
          </p:txBody>
        </p:sp>
        <p:sp>
          <p:nvSpPr>
            <p:cNvPr id="191" name="TextBox 190">
              <a:extLst>
                <a:ext uri="{FF2B5EF4-FFF2-40B4-BE49-F238E27FC236}">
                  <a16:creationId xmlns:a16="http://schemas.microsoft.com/office/drawing/2014/main" id="{8DAC0D91-ECFB-420C-9B07-942545D329D2}"/>
                </a:ext>
              </a:extLst>
            </p:cNvPr>
            <p:cNvSpPr txBox="1"/>
            <p:nvPr/>
          </p:nvSpPr>
          <p:spPr>
            <a:xfrm>
              <a:off x="4465938" y="2164096"/>
              <a:ext cx="3221126" cy="707886"/>
            </a:xfrm>
            <a:prstGeom prst="rect">
              <a:avLst/>
            </a:prstGeom>
            <a:noFill/>
            <a:ln>
              <a:noFill/>
            </a:ln>
          </p:spPr>
          <p:txBody>
            <a:bodyPr wrap="square" rtlCol="0">
              <a:spAutoFit/>
            </a:bodyPr>
            <a:lstStyle/>
            <a:p>
              <a:pPr algn="ctr"/>
              <a:r>
                <a:rPr lang="en-US" sz="2000" b="1" dirty="0">
                  <a:solidFill>
                    <a:srgbClr val="FFFFFF"/>
                  </a:solidFill>
                </a:rPr>
                <a:t>Integration of nutrition within health systems</a:t>
              </a:r>
              <a:endParaRPr lang="pt-PT" sz="2000" b="1" dirty="0">
                <a:solidFill>
                  <a:srgbClr val="FFFFFF"/>
                </a:solidFill>
              </a:endParaRPr>
            </a:p>
          </p:txBody>
        </p:sp>
      </p:grpSp>
      <p:pic>
        <p:nvPicPr>
          <p:cNvPr id="198" name="Picture 197">
            <a:extLst>
              <a:ext uri="{FF2B5EF4-FFF2-40B4-BE49-F238E27FC236}">
                <a16:creationId xmlns:a16="http://schemas.microsoft.com/office/drawing/2014/main" id="{8F2B7EDC-69F5-4D7D-8636-A9307A14F01C}"/>
              </a:ext>
            </a:extLst>
          </p:cNvPr>
          <p:cNvPicPr>
            <a:picLocks noChangeAspect="1"/>
          </p:cNvPicPr>
          <p:nvPr/>
        </p:nvPicPr>
        <p:blipFill>
          <a:blip r:embed="rId3"/>
          <a:stretch>
            <a:fillRect/>
          </a:stretch>
        </p:blipFill>
        <p:spPr>
          <a:xfrm>
            <a:off x="10932105" y="5884126"/>
            <a:ext cx="741600" cy="741600"/>
          </a:xfrm>
          <a:prstGeom prst="rect">
            <a:avLst/>
          </a:prstGeom>
        </p:spPr>
      </p:pic>
      <p:sp>
        <p:nvSpPr>
          <p:cNvPr id="199" name="Rectangle 198">
            <a:extLst>
              <a:ext uri="{FF2B5EF4-FFF2-40B4-BE49-F238E27FC236}">
                <a16:creationId xmlns:a16="http://schemas.microsoft.com/office/drawing/2014/main" id="{16EFC416-BCD3-411E-B2F5-4B9C3679BC14}"/>
              </a:ext>
            </a:extLst>
          </p:cNvPr>
          <p:cNvSpPr/>
          <p:nvPr/>
        </p:nvSpPr>
        <p:spPr>
          <a:xfrm>
            <a:off x="933242" y="4261598"/>
            <a:ext cx="1446390" cy="1246495"/>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Strong government coordination on nutrition is lacking</a:t>
            </a:r>
            <a:endParaRPr lang="en-GB" sz="1500" dirty="0">
              <a:latin typeface="Calibri" panose="020F0502020204030204" pitchFamily="34" charset="0"/>
              <a:ea typeface="Calibri" panose="020F0502020204030204" pitchFamily="34" charset="0"/>
            </a:endParaRPr>
          </a:p>
        </p:txBody>
      </p:sp>
      <p:sp>
        <p:nvSpPr>
          <p:cNvPr id="200" name="Rectangle 199">
            <a:extLst>
              <a:ext uri="{FF2B5EF4-FFF2-40B4-BE49-F238E27FC236}">
                <a16:creationId xmlns:a16="http://schemas.microsoft.com/office/drawing/2014/main" id="{4BB04F65-17EC-40B0-93C0-1B6E9F47C996}"/>
              </a:ext>
            </a:extLst>
          </p:cNvPr>
          <p:cNvSpPr/>
          <p:nvPr/>
        </p:nvSpPr>
        <p:spPr>
          <a:xfrm>
            <a:off x="2706465" y="4261598"/>
            <a:ext cx="1522865" cy="1477328"/>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The number and distribution of trained nutrition professionals </a:t>
            </a:r>
            <a:br>
              <a:rPr lang="en-US" sz="1500" dirty="0">
                <a:latin typeface="Arial" panose="020B0604020202020204" pitchFamily="34" charset="0"/>
                <a:ea typeface="Calibri" panose="020F0502020204030204" pitchFamily="34" charset="0"/>
              </a:rPr>
            </a:br>
            <a:r>
              <a:rPr lang="en-US" sz="1500" dirty="0">
                <a:latin typeface="Arial" panose="020B0604020202020204" pitchFamily="34" charset="0"/>
                <a:ea typeface="Calibri" panose="020F0502020204030204" pitchFamily="34" charset="0"/>
              </a:rPr>
              <a:t>is not equitable</a:t>
            </a:r>
            <a:endParaRPr lang="en-GB" sz="1500" dirty="0">
              <a:latin typeface="Calibri" panose="020F0502020204030204" pitchFamily="34" charset="0"/>
              <a:ea typeface="Calibri" panose="020F0502020204030204" pitchFamily="34" charset="0"/>
            </a:endParaRPr>
          </a:p>
        </p:txBody>
      </p:sp>
      <p:sp>
        <p:nvSpPr>
          <p:cNvPr id="201" name="Rectangle 200">
            <a:extLst>
              <a:ext uri="{FF2B5EF4-FFF2-40B4-BE49-F238E27FC236}">
                <a16:creationId xmlns:a16="http://schemas.microsoft.com/office/drawing/2014/main" id="{C2C036B5-90FE-4A35-BF95-B5A5914C0C01}"/>
              </a:ext>
            </a:extLst>
          </p:cNvPr>
          <p:cNvSpPr/>
          <p:nvPr/>
        </p:nvSpPr>
        <p:spPr>
          <a:xfrm>
            <a:off x="4480238" y="4261598"/>
            <a:ext cx="1446390" cy="1477328"/>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Spending on nutrition represents a tiny portion of national health budgets</a:t>
            </a:r>
            <a:endParaRPr lang="en-GB" sz="1500" dirty="0">
              <a:latin typeface="Calibri" panose="020F0502020204030204" pitchFamily="34" charset="0"/>
              <a:ea typeface="Calibri" panose="020F0502020204030204" pitchFamily="34" charset="0"/>
            </a:endParaRPr>
          </a:p>
        </p:txBody>
      </p:sp>
      <p:sp>
        <p:nvSpPr>
          <p:cNvPr id="202" name="Rectangle 201">
            <a:extLst>
              <a:ext uri="{FF2B5EF4-FFF2-40B4-BE49-F238E27FC236}">
                <a16:creationId xmlns:a16="http://schemas.microsoft.com/office/drawing/2014/main" id="{CBC963F3-270E-4F61-B7AB-EB9DE019F59E}"/>
              </a:ext>
            </a:extLst>
          </p:cNvPr>
          <p:cNvSpPr/>
          <p:nvPr/>
        </p:nvSpPr>
        <p:spPr>
          <a:xfrm>
            <a:off x="6253737" y="4261598"/>
            <a:ext cx="1446390" cy="1477328"/>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Important nutrition products and technologies are not readily available to all</a:t>
            </a:r>
            <a:endParaRPr lang="en-GB" sz="1500" dirty="0">
              <a:latin typeface="Calibri" panose="020F0502020204030204" pitchFamily="34" charset="0"/>
              <a:ea typeface="Calibri" panose="020F0502020204030204" pitchFamily="34" charset="0"/>
            </a:endParaRPr>
          </a:p>
        </p:txBody>
      </p:sp>
      <p:sp>
        <p:nvSpPr>
          <p:cNvPr id="203" name="Rectangle 202">
            <a:extLst>
              <a:ext uri="{FF2B5EF4-FFF2-40B4-BE49-F238E27FC236}">
                <a16:creationId xmlns:a16="http://schemas.microsoft.com/office/drawing/2014/main" id="{3785D074-9C67-48A7-A82C-5D5E6A30E887}"/>
              </a:ext>
            </a:extLst>
          </p:cNvPr>
          <p:cNvSpPr/>
          <p:nvPr/>
        </p:nvSpPr>
        <p:spPr>
          <a:xfrm>
            <a:off x="8027235" y="4261598"/>
            <a:ext cx="1446390" cy="1246495"/>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Nutrition services are limited and focus most on undernutrition</a:t>
            </a:r>
            <a:endParaRPr lang="en-GB" sz="1500" dirty="0">
              <a:latin typeface="Calibri" panose="020F0502020204030204" pitchFamily="34" charset="0"/>
              <a:ea typeface="Calibri" panose="020F0502020204030204" pitchFamily="34" charset="0"/>
            </a:endParaRPr>
          </a:p>
        </p:txBody>
      </p:sp>
      <p:sp>
        <p:nvSpPr>
          <p:cNvPr id="204" name="Rectangle 203">
            <a:extLst>
              <a:ext uri="{FF2B5EF4-FFF2-40B4-BE49-F238E27FC236}">
                <a16:creationId xmlns:a16="http://schemas.microsoft.com/office/drawing/2014/main" id="{EEAA6CAB-246D-4FF7-8BA5-226D6051FD20}"/>
              </a:ext>
            </a:extLst>
          </p:cNvPr>
          <p:cNvSpPr/>
          <p:nvPr/>
        </p:nvSpPr>
        <p:spPr>
          <a:xfrm>
            <a:off x="9800733" y="4261598"/>
            <a:ext cx="1458026" cy="1477328"/>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Health records and national surveys are not </a:t>
            </a:r>
            <a:r>
              <a:rPr lang="en-US" sz="1500" dirty="0" err="1">
                <a:latin typeface="Arial" panose="020B0604020202020204" pitchFamily="34" charset="0"/>
                <a:ea typeface="Calibri" panose="020F0502020204030204" pitchFamily="34" charset="0"/>
              </a:rPr>
              <a:t>optimised</a:t>
            </a:r>
            <a:r>
              <a:rPr lang="en-US" sz="1500" dirty="0">
                <a:latin typeface="Arial" panose="020B0604020202020204" pitchFamily="34" charset="0"/>
                <a:ea typeface="Calibri" panose="020F0502020204030204" pitchFamily="34" charset="0"/>
              </a:rPr>
              <a:t> to assess nutrition</a:t>
            </a:r>
          </a:p>
        </p:txBody>
      </p:sp>
      <p:sp>
        <p:nvSpPr>
          <p:cNvPr id="28" name="Footer Placeholder 2">
            <a:extLst>
              <a:ext uri="{FF2B5EF4-FFF2-40B4-BE49-F238E27FC236}">
                <a16:creationId xmlns:a16="http://schemas.microsoft.com/office/drawing/2014/main" id="{9BAC38E4-B174-468A-8295-C35397F8FFE4}"/>
              </a:ext>
            </a:extLst>
          </p:cNvPr>
          <p:cNvSpPr>
            <a:spLocks noGrp="1"/>
          </p:cNvSpPr>
          <p:nvPr>
            <p:ph type="ftr" sz="quarter" idx="3"/>
          </p:nvPr>
        </p:nvSpPr>
        <p:spPr>
          <a:xfrm>
            <a:off x="609601" y="6356351"/>
            <a:ext cx="8780234" cy="365125"/>
          </a:xfrm>
        </p:spPr>
        <p:txBody>
          <a:bodyPr/>
          <a:lstStyle/>
          <a:p>
            <a:pPr algn="l"/>
            <a:r>
              <a:rPr lang="en-US" dirty="0"/>
              <a:t>2020 Global Nutrition Report</a:t>
            </a:r>
          </a:p>
        </p:txBody>
      </p:sp>
    </p:spTree>
    <p:extLst>
      <p:ext uri="{BB962C8B-B14F-4D97-AF65-F5344CB8AC3E}">
        <p14:creationId xmlns:p14="http://schemas.microsoft.com/office/powerpoint/2010/main" val="2218457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D16A8C1-F3A7-4FC4-AFB9-1C2A9F2B33EE}"/>
              </a:ext>
            </a:extLst>
          </p:cNvPr>
          <p:cNvSpPr>
            <a:spLocks noGrp="1"/>
          </p:cNvSpPr>
          <p:nvPr>
            <p:ph type="body" sz="quarter" idx="14"/>
          </p:nvPr>
        </p:nvSpPr>
        <p:spPr>
          <a:xfrm>
            <a:off x="637758" y="1038904"/>
            <a:ext cx="10972800" cy="393825"/>
          </a:xfrm>
        </p:spPr>
        <p:txBody>
          <a:bodyPr/>
          <a:lstStyle/>
          <a:p>
            <a:r>
              <a:rPr lang="en-US" dirty="0">
                <a:solidFill>
                  <a:srgbClr val="DE5D09"/>
                </a:solidFill>
              </a:rPr>
              <a:t>Universal health coverage is our chance to fully integrate nutrition </a:t>
            </a:r>
            <a:br>
              <a:rPr lang="en-US" dirty="0">
                <a:solidFill>
                  <a:srgbClr val="DE5D09"/>
                </a:solidFill>
              </a:rPr>
            </a:br>
            <a:r>
              <a:rPr lang="en-US" dirty="0">
                <a:solidFill>
                  <a:srgbClr val="DE5D09"/>
                </a:solidFill>
              </a:rPr>
              <a:t>in health systems, save lives and reduce healthcare spending</a:t>
            </a:r>
          </a:p>
        </p:txBody>
      </p:sp>
      <p:sp>
        <p:nvSpPr>
          <p:cNvPr id="13" name="Text Placeholder 4">
            <a:extLst>
              <a:ext uri="{FF2B5EF4-FFF2-40B4-BE49-F238E27FC236}">
                <a16:creationId xmlns:a16="http://schemas.microsoft.com/office/drawing/2014/main" id="{651DBE91-AD9A-4180-AED6-8932A19BF27A}"/>
              </a:ext>
            </a:extLst>
          </p:cNvPr>
          <p:cNvSpPr txBox="1">
            <a:spLocks/>
          </p:cNvSpPr>
          <p:nvPr/>
        </p:nvSpPr>
        <p:spPr>
          <a:xfrm>
            <a:off x="609600" y="370112"/>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Opportunities in health systems</a:t>
            </a:r>
          </a:p>
        </p:txBody>
      </p:sp>
      <p:pic>
        <p:nvPicPr>
          <p:cNvPr id="89" name="Picture 88">
            <a:extLst>
              <a:ext uri="{FF2B5EF4-FFF2-40B4-BE49-F238E27FC236}">
                <a16:creationId xmlns:a16="http://schemas.microsoft.com/office/drawing/2014/main" id="{80D8C34F-8E9E-4BBA-8F75-3E823036BD39}"/>
              </a:ext>
            </a:extLst>
          </p:cNvPr>
          <p:cNvPicPr>
            <a:picLocks noChangeAspect="1"/>
          </p:cNvPicPr>
          <p:nvPr/>
        </p:nvPicPr>
        <p:blipFill>
          <a:blip r:embed="rId3"/>
          <a:stretch>
            <a:fillRect/>
          </a:stretch>
        </p:blipFill>
        <p:spPr>
          <a:xfrm>
            <a:off x="10932105" y="5884126"/>
            <a:ext cx="741600" cy="741600"/>
          </a:xfrm>
          <a:prstGeom prst="rect">
            <a:avLst/>
          </a:prstGeom>
        </p:spPr>
      </p:pic>
      <p:grpSp>
        <p:nvGrpSpPr>
          <p:cNvPr id="100" name="Group 99">
            <a:extLst>
              <a:ext uri="{FF2B5EF4-FFF2-40B4-BE49-F238E27FC236}">
                <a16:creationId xmlns:a16="http://schemas.microsoft.com/office/drawing/2014/main" id="{42FF265D-A28F-40C4-B3C4-589DF975CF16}"/>
              </a:ext>
            </a:extLst>
          </p:cNvPr>
          <p:cNvGrpSpPr/>
          <p:nvPr/>
        </p:nvGrpSpPr>
        <p:grpSpPr>
          <a:xfrm>
            <a:off x="854908" y="3380692"/>
            <a:ext cx="10477746" cy="2768181"/>
            <a:chOff x="854908" y="3164128"/>
            <a:chExt cx="10477746" cy="2982808"/>
          </a:xfrm>
        </p:grpSpPr>
        <p:sp>
          <p:nvSpPr>
            <p:cNvPr id="101" name="Freeform: Shape 100">
              <a:extLst>
                <a:ext uri="{FF2B5EF4-FFF2-40B4-BE49-F238E27FC236}">
                  <a16:creationId xmlns:a16="http://schemas.microsoft.com/office/drawing/2014/main" id="{17C18D81-6E07-4F67-9F5E-0B101AE5ADF5}"/>
                </a:ext>
              </a:extLst>
            </p:cNvPr>
            <p:cNvSpPr/>
            <p:nvPr/>
          </p:nvSpPr>
          <p:spPr>
            <a:xfrm>
              <a:off x="854908" y="3164128"/>
              <a:ext cx="1610254" cy="2982808"/>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6">
                <a:lumMod val="40000"/>
                <a:lumOff val="60000"/>
              </a:schemeClr>
            </a:solidFill>
            <a:ln w="25400" cap="flat">
              <a:solidFill>
                <a:srgbClr val="445B6B"/>
              </a:solidFill>
              <a:prstDash val="solid"/>
              <a:round/>
            </a:ln>
          </p:spPr>
          <p:txBody>
            <a:bodyPr rtlCol="0" anchor="ctr"/>
            <a:lstStyle/>
            <a:p>
              <a:endParaRPr lang="pt-PT"/>
            </a:p>
          </p:txBody>
        </p:sp>
        <p:sp>
          <p:nvSpPr>
            <p:cNvPr id="102" name="Freeform: Shape 101">
              <a:extLst>
                <a:ext uri="{FF2B5EF4-FFF2-40B4-BE49-F238E27FC236}">
                  <a16:creationId xmlns:a16="http://schemas.microsoft.com/office/drawing/2014/main" id="{2CCB1CAD-8E9A-4D7D-9A37-8BD613F153E6}"/>
                </a:ext>
              </a:extLst>
            </p:cNvPr>
            <p:cNvSpPr/>
            <p:nvPr/>
          </p:nvSpPr>
          <p:spPr>
            <a:xfrm>
              <a:off x="2628407" y="3164128"/>
              <a:ext cx="1610254" cy="2982808"/>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6">
                <a:lumMod val="40000"/>
                <a:lumOff val="60000"/>
              </a:schemeClr>
            </a:solidFill>
            <a:ln w="25400" cap="flat">
              <a:solidFill>
                <a:srgbClr val="445B6B"/>
              </a:solidFill>
              <a:prstDash val="solid"/>
              <a:round/>
            </a:ln>
          </p:spPr>
          <p:txBody>
            <a:bodyPr rtlCol="0" anchor="ctr"/>
            <a:lstStyle/>
            <a:p>
              <a:endParaRPr lang="pt-PT"/>
            </a:p>
          </p:txBody>
        </p:sp>
        <p:sp>
          <p:nvSpPr>
            <p:cNvPr id="103" name="Freeform: Shape 102">
              <a:extLst>
                <a:ext uri="{FF2B5EF4-FFF2-40B4-BE49-F238E27FC236}">
                  <a16:creationId xmlns:a16="http://schemas.microsoft.com/office/drawing/2014/main" id="{DA2FBAF6-5206-4407-A060-F27B9C9738E7}"/>
                </a:ext>
              </a:extLst>
            </p:cNvPr>
            <p:cNvSpPr/>
            <p:nvPr/>
          </p:nvSpPr>
          <p:spPr>
            <a:xfrm>
              <a:off x="4401905" y="3164128"/>
              <a:ext cx="1610254" cy="2982808"/>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6">
                <a:lumMod val="40000"/>
                <a:lumOff val="60000"/>
              </a:schemeClr>
            </a:solidFill>
            <a:ln w="25400" cap="flat">
              <a:solidFill>
                <a:srgbClr val="445B6B"/>
              </a:solidFill>
              <a:prstDash val="solid"/>
              <a:round/>
            </a:ln>
          </p:spPr>
          <p:txBody>
            <a:bodyPr rtlCol="0" anchor="ctr"/>
            <a:lstStyle/>
            <a:p>
              <a:endParaRPr lang="pt-PT"/>
            </a:p>
          </p:txBody>
        </p:sp>
        <p:sp>
          <p:nvSpPr>
            <p:cNvPr id="104" name="Freeform: Shape 103">
              <a:extLst>
                <a:ext uri="{FF2B5EF4-FFF2-40B4-BE49-F238E27FC236}">
                  <a16:creationId xmlns:a16="http://schemas.microsoft.com/office/drawing/2014/main" id="{9F27C721-CD03-44FC-B938-80EFB77DFC4E}"/>
                </a:ext>
              </a:extLst>
            </p:cNvPr>
            <p:cNvSpPr/>
            <p:nvPr/>
          </p:nvSpPr>
          <p:spPr>
            <a:xfrm>
              <a:off x="6175403" y="3164128"/>
              <a:ext cx="1610254" cy="2982808"/>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6">
                <a:lumMod val="40000"/>
                <a:lumOff val="60000"/>
              </a:schemeClr>
            </a:solidFill>
            <a:ln w="25400" cap="flat">
              <a:solidFill>
                <a:srgbClr val="445B6B"/>
              </a:solidFill>
              <a:prstDash val="solid"/>
              <a:round/>
            </a:ln>
          </p:spPr>
          <p:txBody>
            <a:bodyPr rtlCol="0" anchor="ctr"/>
            <a:lstStyle/>
            <a:p>
              <a:endParaRPr lang="pt-PT"/>
            </a:p>
          </p:txBody>
        </p:sp>
        <p:sp>
          <p:nvSpPr>
            <p:cNvPr id="105" name="Freeform: Shape 104">
              <a:extLst>
                <a:ext uri="{FF2B5EF4-FFF2-40B4-BE49-F238E27FC236}">
                  <a16:creationId xmlns:a16="http://schemas.microsoft.com/office/drawing/2014/main" id="{880157ED-8113-4DA7-A84E-193542D04DCA}"/>
                </a:ext>
              </a:extLst>
            </p:cNvPr>
            <p:cNvSpPr/>
            <p:nvPr/>
          </p:nvSpPr>
          <p:spPr>
            <a:xfrm>
              <a:off x="7948901" y="3164128"/>
              <a:ext cx="1610254" cy="2982808"/>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6">
                <a:lumMod val="40000"/>
                <a:lumOff val="60000"/>
              </a:schemeClr>
            </a:solidFill>
            <a:ln w="25400" cap="flat">
              <a:solidFill>
                <a:srgbClr val="445B6B"/>
              </a:solidFill>
              <a:prstDash val="solid"/>
              <a:round/>
            </a:ln>
          </p:spPr>
          <p:txBody>
            <a:bodyPr rtlCol="0" anchor="ctr"/>
            <a:lstStyle/>
            <a:p>
              <a:endParaRPr lang="pt-PT"/>
            </a:p>
          </p:txBody>
        </p:sp>
        <p:sp>
          <p:nvSpPr>
            <p:cNvPr id="106" name="Freeform: Shape 105">
              <a:extLst>
                <a:ext uri="{FF2B5EF4-FFF2-40B4-BE49-F238E27FC236}">
                  <a16:creationId xmlns:a16="http://schemas.microsoft.com/office/drawing/2014/main" id="{D59709CB-07E9-4D15-B6B3-9BB83577DCF4}"/>
                </a:ext>
              </a:extLst>
            </p:cNvPr>
            <p:cNvSpPr/>
            <p:nvPr/>
          </p:nvSpPr>
          <p:spPr>
            <a:xfrm>
              <a:off x="9722400" y="3164128"/>
              <a:ext cx="1610254" cy="2982808"/>
            </a:xfrm>
            <a:custGeom>
              <a:avLst/>
              <a:gdLst>
                <a:gd name="connsiteX0" fmla="*/ 70975 w 1610254"/>
                <a:gd name="connsiteY0" fmla="*/ 0 h 4013748"/>
                <a:gd name="connsiteX1" fmla="*/ 0 w 1610254"/>
                <a:gd name="connsiteY1" fmla="*/ 70975 h 4013748"/>
                <a:gd name="connsiteX2" fmla="*/ 0 w 1610254"/>
                <a:gd name="connsiteY2" fmla="*/ 3942774 h 4013748"/>
                <a:gd name="connsiteX3" fmla="*/ 70975 w 1610254"/>
                <a:gd name="connsiteY3" fmla="*/ 4013749 h 4013748"/>
                <a:gd name="connsiteX4" fmla="*/ 1539279 w 1610254"/>
                <a:gd name="connsiteY4" fmla="*/ 4013749 h 4013748"/>
                <a:gd name="connsiteX5" fmla="*/ 1610255 w 1610254"/>
                <a:gd name="connsiteY5" fmla="*/ 3942774 h 4013748"/>
                <a:gd name="connsiteX6" fmla="*/ 1610255 w 1610254"/>
                <a:gd name="connsiteY6" fmla="*/ 70975 h 4013748"/>
                <a:gd name="connsiteX7" fmla="*/ 1539279 w 1610254"/>
                <a:gd name="connsiteY7" fmla="*/ 0 h 4013748"/>
                <a:gd name="connsiteX8" fmla="*/ 70975 w 1610254"/>
                <a:gd name="connsiteY8" fmla="*/ 0 h 4013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0254" h="4013748">
                  <a:moveTo>
                    <a:pt x="70975" y="0"/>
                  </a:moveTo>
                  <a:cubicBezTo>
                    <a:pt x="31939" y="0"/>
                    <a:pt x="0" y="31939"/>
                    <a:pt x="0" y="70975"/>
                  </a:cubicBezTo>
                  <a:lnTo>
                    <a:pt x="0" y="3942774"/>
                  </a:lnTo>
                  <a:cubicBezTo>
                    <a:pt x="0" y="3981810"/>
                    <a:pt x="31939" y="4013749"/>
                    <a:pt x="70975" y="4013749"/>
                  </a:cubicBezTo>
                  <a:lnTo>
                    <a:pt x="1539279" y="4013749"/>
                  </a:lnTo>
                  <a:cubicBezTo>
                    <a:pt x="1578316" y="4013749"/>
                    <a:pt x="1610255" y="3981810"/>
                    <a:pt x="1610255" y="3942774"/>
                  </a:cubicBezTo>
                  <a:lnTo>
                    <a:pt x="1610255" y="70975"/>
                  </a:lnTo>
                  <a:cubicBezTo>
                    <a:pt x="1610255" y="31939"/>
                    <a:pt x="1578316" y="0"/>
                    <a:pt x="1539279" y="0"/>
                  </a:cubicBezTo>
                  <a:lnTo>
                    <a:pt x="70975" y="0"/>
                  </a:lnTo>
                  <a:close/>
                </a:path>
              </a:pathLst>
            </a:custGeom>
            <a:solidFill>
              <a:schemeClr val="accent6">
                <a:lumMod val="40000"/>
                <a:lumOff val="60000"/>
              </a:schemeClr>
            </a:solidFill>
            <a:ln w="25400" cap="flat">
              <a:solidFill>
                <a:srgbClr val="445B6B"/>
              </a:solidFill>
              <a:prstDash val="solid"/>
              <a:round/>
            </a:ln>
          </p:spPr>
          <p:txBody>
            <a:bodyPr rtlCol="0" anchor="ctr"/>
            <a:lstStyle/>
            <a:p>
              <a:endParaRPr lang="pt-PT"/>
            </a:p>
          </p:txBody>
        </p:sp>
      </p:grpSp>
      <p:sp>
        <p:nvSpPr>
          <p:cNvPr id="107" name="Freeform: Shape 106">
            <a:extLst>
              <a:ext uri="{FF2B5EF4-FFF2-40B4-BE49-F238E27FC236}">
                <a16:creationId xmlns:a16="http://schemas.microsoft.com/office/drawing/2014/main" id="{9F601B7E-18EE-44B0-B62D-0A4F6A20E4CB}"/>
              </a:ext>
            </a:extLst>
          </p:cNvPr>
          <p:cNvSpPr/>
          <p:nvPr/>
        </p:nvSpPr>
        <p:spPr>
          <a:xfrm>
            <a:off x="1009442"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0 w 1446390"/>
              <a:gd name="connsiteY5" fmla="*/ 1432195 h 1503170"/>
              <a:gd name="connsiteX6" fmla="*/ 1446390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1" y="1503171"/>
                  <a:pt x="1446390" y="1471232"/>
                  <a:pt x="1446390" y="1432195"/>
                </a:cubicBezTo>
                <a:lnTo>
                  <a:pt x="1446390" y="70975"/>
                </a:lnTo>
                <a:cubicBezTo>
                  <a:pt x="1446390" y="31939"/>
                  <a:pt x="1414451" y="0"/>
                  <a:pt x="1375415" y="0"/>
                </a:cubicBezTo>
                <a:lnTo>
                  <a:pt x="70975" y="0"/>
                </a:lnTo>
                <a:close/>
              </a:path>
            </a:pathLst>
          </a:custGeom>
          <a:solidFill>
            <a:schemeClr val="accent6"/>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a:solidFill>
                  <a:srgbClr val="445B6B"/>
                </a:solidFill>
                <a:cs typeface="Arial"/>
                <a:sym typeface="Arial"/>
                <a:rtl val="0"/>
              </a:rPr>
              <a:t>Leadership </a:t>
            </a:r>
            <a:br>
              <a:rPr lang="pt-PT" sz="1600" b="1" dirty="0">
                <a:solidFill>
                  <a:srgbClr val="445B6B"/>
                </a:solidFill>
                <a:cs typeface="Arial"/>
                <a:sym typeface="Arial"/>
                <a:rtl val="0"/>
              </a:rPr>
            </a:br>
            <a:r>
              <a:rPr lang="pt-PT" sz="1600" b="1" dirty="0">
                <a:solidFill>
                  <a:srgbClr val="445B6B"/>
                </a:solidFill>
                <a:cs typeface="Arial"/>
                <a:sym typeface="Arial"/>
                <a:rtl val="0"/>
              </a:rPr>
              <a:t>and governance </a:t>
            </a:r>
          </a:p>
        </p:txBody>
      </p:sp>
      <p:sp>
        <p:nvSpPr>
          <p:cNvPr id="108" name="Freeform: Shape 107">
            <a:extLst>
              <a:ext uri="{FF2B5EF4-FFF2-40B4-BE49-F238E27FC236}">
                <a16:creationId xmlns:a16="http://schemas.microsoft.com/office/drawing/2014/main" id="{834F195F-AC06-459F-A785-ADFB6266506F}"/>
              </a:ext>
            </a:extLst>
          </p:cNvPr>
          <p:cNvSpPr/>
          <p:nvPr/>
        </p:nvSpPr>
        <p:spPr>
          <a:xfrm>
            <a:off x="2782940"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0 w 1446390"/>
              <a:gd name="connsiteY5" fmla="*/ 1432195 h 1503170"/>
              <a:gd name="connsiteX6" fmla="*/ 1446390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1" y="1503171"/>
                  <a:pt x="1446390" y="1471232"/>
                  <a:pt x="1446390" y="1432195"/>
                </a:cubicBezTo>
                <a:lnTo>
                  <a:pt x="1446390" y="70975"/>
                </a:lnTo>
                <a:cubicBezTo>
                  <a:pt x="1446390" y="31939"/>
                  <a:pt x="1414451" y="0"/>
                  <a:pt x="1375415" y="0"/>
                </a:cubicBezTo>
                <a:lnTo>
                  <a:pt x="70975" y="0"/>
                </a:lnTo>
                <a:close/>
              </a:path>
            </a:pathLst>
          </a:custGeom>
          <a:solidFill>
            <a:schemeClr val="accent6"/>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err="1">
                <a:solidFill>
                  <a:srgbClr val="445B6B"/>
                </a:solidFill>
                <a:cs typeface="Arial"/>
                <a:sym typeface="Arial"/>
                <a:rtl val="0"/>
              </a:rPr>
              <a:t>Health</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workforce</a:t>
            </a:r>
            <a:endParaRPr lang="pt-PT" sz="1600" b="1" dirty="0">
              <a:solidFill>
                <a:srgbClr val="445B6B"/>
              </a:solidFill>
              <a:cs typeface="Arial"/>
              <a:sym typeface="Arial"/>
              <a:rtl val="0"/>
            </a:endParaRPr>
          </a:p>
        </p:txBody>
      </p:sp>
      <p:sp>
        <p:nvSpPr>
          <p:cNvPr id="109" name="Freeform: Shape 108">
            <a:extLst>
              <a:ext uri="{FF2B5EF4-FFF2-40B4-BE49-F238E27FC236}">
                <a16:creationId xmlns:a16="http://schemas.microsoft.com/office/drawing/2014/main" id="{B861E8A7-5E23-4F40-B6A6-3BE52B30BCF6}"/>
              </a:ext>
            </a:extLst>
          </p:cNvPr>
          <p:cNvSpPr/>
          <p:nvPr/>
        </p:nvSpPr>
        <p:spPr>
          <a:xfrm>
            <a:off x="4556438"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0 w 1446390"/>
              <a:gd name="connsiteY5" fmla="*/ 1432195 h 1503170"/>
              <a:gd name="connsiteX6" fmla="*/ 1446390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2" y="1503171"/>
                  <a:pt x="1446390" y="1471232"/>
                  <a:pt x="1446390" y="1432195"/>
                </a:cubicBezTo>
                <a:lnTo>
                  <a:pt x="1446390" y="70975"/>
                </a:lnTo>
                <a:cubicBezTo>
                  <a:pt x="1446390" y="31939"/>
                  <a:pt x="1414452" y="0"/>
                  <a:pt x="1375415" y="0"/>
                </a:cubicBezTo>
                <a:lnTo>
                  <a:pt x="70975" y="0"/>
                </a:lnTo>
                <a:close/>
              </a:path>
            </a:pathLst>
          </a:custGeom>
          <a:solidFill>
            <a:schemeClr val="accent6"/>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err="1">
                <a:solidFill>
                  <a:srgbClr val="445B6B"/>
                </a:solidFill>
                <a:cs typeface="Arial"/>
                <a:sym typeface="Arial"/>
                <a:rtl val="0"/>
              </a:rPr>
              <a:t>Health</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systems</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financing</a:t>
            </a:r>
            <a:r>
              <a:rPr lang="pt-PT" sz="1600" b="1" dirty="0">
                <a:solidFill>
                  <a:srgbClr val="445B6B"/>
                </a:solidFill>
                <a:cs typeface="Arial"/>
                <a:sym typeface="Arial"/>
                <a:rtl val="0"/>
              </a:rPr>
              <a:t> </a:t>
            </a:r>
          </a:p>
        </p:txBody>
      </p:sp>
      <p:sp>
        <p:nvSpPr>
          <p:cNvPr id="110" name="Freeform: Shape 109">
            <a:extLst>
              <a:ext uri="{FF2B5EF4-FFF2-40B4-BE49-F238E27FC236}">
                <a16:creationId xmlns:a16="http://schemas.microsoft.com/office/drawing/2014/main" id="{C061910A-ACF4-41E5-81EB-31A6E1963740}"/>
              </a:ext>
            </a:extLst>
          </p:cNvPr>
          <p:cNvSpPr/>
          <p:nvPr/>
        </p:nvSpPr>
        <p:spPr>
          <a:xfrm>
            <a:off x="6329937"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1 w 1446390"/>
              <a:gd name="connsiteY5" fmla="*/ 1432195 h 1503170"/>
              <a:gd name="connsiteX6" fmla="*/ 1446391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1" y="1503171"/>
                  <a:pt x="1446391" y="1471232"/>
                  <a:pt x="1446391" y="1432195"/>
                </a:cubicBezTo>
                <a:lnTo>
                  <a:pt x="1446391" y="70975"/>
                </a:lnTo>
                <a:cubicBezTo>
                  <a:pt x="1446391" y="31939"/>
                  <a:pt x="1414451" y="0"/>
                  <a:pt x="1375415" y="0"/>
                </a:cubicBezTo>
                <a:lnTo>
                  <a:pt x="70975" y="0"/>
                </a:lnTo>
                <a:close/>
              </a:path>
            </a:pathLst>
          </a:custGeom>
          <a:solidFill>
            <a:schemeClr val="accent6"/>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a:solidFill>
                  <a:srgbClr val="445B6B"/>
                </a:solidFill>
                <a:cs typeface="Arial"/>
                <a:sym typeface="Arial"/>
                <a:rtl val="0"/>
              </a:rPr>
              <a:t>Access to </a:t>
            </a:r>
            <a:br>
              <a:rPr lang="pt-PT" sz="1600" b="1" dirty="0">
                <a:solidFill>
                  <a:srgbClr val="445B6B"/>
                </a:solidFill>
                <a:cs typeface="Arial"/>
                <a:sym typeface="Arial"/>
                <a:rtl val="0"/>
              </a:rPr>
            </a:br>
            <a:r>
              <a:rPr lang="pt-PT" sz="1600" b="1" dirty="0" err="1">
                <a:solidFill>
                  <a:srgbClr val="445B6B"/>
                </a:solidFill>
                <a:cs typeface="Arial"/>
                <a:sym typeface="Arial"/>
                <a:rtl val="0"/>
              </a:rPr>
              <a:t>essential</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a:solidFill>
                  <a:srgbClr val="445B6B"/>
                </a:solidFill>
                <a:cs typeface="Arial"/>
                <a:sym typeface="Arial"/>
                <a:rtl val="0"/>
              </a:rPr>
              <a:t>medicines</a:t>
            </a:r>
          </a:p>
        </p:txBody>
      </p:sp>
      <p:sp>
        <p:nvSpPr>
          <p:cNvPr id="111" name="Freeform: Shape 110">
            <a:extLst>
              <a:ext uri="{FF2B5EF4-FFF2-40B4-BE49-F238E27FC236}">
                <a16:creationId xmlns:a16="http://schemas.microsoft.com/office/drawing/2014/main" id="{9E5D99F2-3C30-4F08-B2E8-B3C5FC7B0DD4}"/>
              </a:ext>
            </a:extLst>
          </p:cNvPr>
          <p:cNvSpPr/>
          <p:nvPr/>
        </p:nvSpPr>
        <p:spPr>
          <a:xfrm>
            <a:off x="8103435"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0 w 1446390"/>
              <a:gd name="connsiteY5" fmla="*/ 1432195 h 1503170"/>
              <a:gd name="connsiteX6" fmla="*/ 1446390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1" y="1503171"/>
                  <a:pt x="1446390" y="1471232"/>
                  <a:pt x="1446390" y="1432195"/>
                </a:cubicBezTo>
                <a:lnTo>
                  <a:pt x="1446390" y="70975"/>
                </a:lnTo>
                <a:cubicBezTo>
                  <a:pt x="1446390" y="31939"/>
                  <a:pt x="1414451" y="0"/>
                  <a:pt x="1375415" y="0"/>
                </a:cubicBezTo>
                <a:lnTo>
                  <a:pt x="70975" y="0"/>
                </a:lnTo>
                <a:close/>
              </a:path>
            </a:pathLst>
          </a:custGeom>
          <a:solidFill>
            <a:schemeClr val="accent6"/>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err="1">
                <a:solidFill>
                  <a:srgbClr val="445B6B"/>
                </a:solidFill>
                <a:cs typeface="Arial"/>
                <a:sym typeface="Arial"/>
                <a:rtl val="0"/>
              </a:rPr>
              <a:t>Health</a:t>
            </a:r>
            <a:r>
              <a:rPr lang="pt-PT" sz="1600" b="1" dirty="0">
                <a:solidFill>
                  <a:srgbClr val="445B6B"/>
                </a:solidFill>
                <a:cs typeface="Arial"/>
                <a:sym typeface="Arial"/>
                <a:rtl val="0"/>
              </a:rPr>
              <a:t> </a:t>
            </a:r>
            <a:r>
              <a:rPr lang="pt-PT" sz="1600" b="1" dirty="0" err="1">
                <a:solidFill>
                  <a:srgbClr val="445B6B"/>
                </a:solidFill>
                <a:cs typeface="Arial"/>
                <a:sym typeface="Arial"/>
                <a:rtl val="0"/>
              </a:rPr>
              <a:t>services</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delivery</a:t>
            </a:r>
            <a:r>
              <a:rPr lang="pt-PT" sz="1600" b="1" dirty="0">
                <a:solidFill>
                  <a:srgbClr val="445B6B"/>
                </a:solidFill>
                <a:cs typeface="Arial"/>
                <a:sym typeface="Arial"/>
                <a:rtl val="0"/>
              </a:rPr>
              <a:t> </a:t>
            </a:r>
          </a:p>
        </p:txBody>
      </p:sp>
      <p:sp>
        <p:nvSpPr>
          <p:cNvPr id="112" name="Freeform: Shape 111">
            <a:extLst>
              <a:ext uri="{FF2B5EF4-FFF2-40B4-BE49-F238E27FC236}">
                <a16:creationId xmlns:a16="http://schemas.microsoft.com/office/drawing/2014/main" id="{10326122-884A-4FCE-A807-A4D069E74E85}"/>
              </a:ext>
            </a:extLst>
          </p:cNvPr>
          <p:cNvSpPr/>
          <p:nvPr/>
        </p:nvSpPr>
        <p:spPr>
          <a:xfrm>
            <a:off x="9876933" y="3390023"/>
            <a:ext cx="1446390" cy="788747"/>
          </a:xfrm>
          <a:custGeom>
            <a:avLst/>
            <a:gdLst>
              <a:gd name="connsiteX0" fmla="*/ 70975 w 1446390"/>
              <a:gd name="connsiteY0" fmla="*/ 0 h 1503170"/>
              <a:gd name="connsiteX1" fmla="*/ 0 w 1446390"/>
              <a:gd name="connsiteY1" fmla="*/ 70975 h 1503170"/>
              <a:gd name="connsiteX2" fmla="*/ 0 w 1446390"/>
              <a:gd name="connsiteY2" fmla="*/ 1432195 h 1503170"/>
              <a:gd name="connsiteX3" fmla="*/ 70975 w 1446390"/>
              <a:gd name="connsiteY3" fmla="*/ 1503171 h 1503170"/>
              <a:gd name="connsiteX4" fmla="*/ 1375415 w 1446390"/>
              <a:gd name="connsiteY4" fmla="*/ 1503171 h 1503170"/>
              <a:gd name="connsiteX5" fmla="*/ 1446391 w 1446390"/>
              <a:gd name="connsiteY5" fmla="*/ 1432195 h 1503170"/>
              <a:gd name="connsiteX6" fmla="*/ 1446391 w 1446390"/>
              <a:gd name="connsiteY6" fmla="*/ 70975 h 1503170"/>
              <a:gd name="connsiteX7" fmla="*/ 1375415 w 1446390"/>
              <a:gd name="connsiteY7" fmla="*/ 0 h 1503170"/>
              <a:gd name="connsiteX8" fmla="*/ 70975 w 1446390"/>
              <a:gd name="connsiteY8" fmla="*/ 0 h 150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46390" h="1503170">
                <a:moveTo>
                  <a:pt x="70975" y="0"/>
                </a:moveTo>
                <a:cubicBezTo>
                  <a:pt x="31939" y="0"/>
                  <a:pt x="0" y="31939"/>
                  <a:pt x="0" y="70975"/>
                </a:cubicBezTo>
                <a:lnTo>
                  <a:pt x="0" y="1432195"/>
                </a:lnTo>
                <a:cubicBezTo>
                  <a:pt x="0" y="1471232"/>
                  <a:pt x="31939" y="1503171"/>
                  <a:pt x="70975" y="1503171"/>
                </a:cubicBezTo>
                <a:lnTo>
                  <a:pt x="1375415" y="1503171"/>
                </a:lnTo>
                <a:cubicBezTo>
                  <a:pt x="1414452" y="1503171"/>
                  <a:pt x="1446391" y="1471232"/>
                  <a:pt x="1446391" y="1432195"/>
                </a:cubicBezTo>
                <a:lnTo>
                  <a:pt x="1446391" y="70975"/>
                </a:lnTo>
                <a:cubicBezTo>
                  <a:pt x="1446391" y="31939"/>
                  <a:pt x="1414452" y="0"/>
                  <a:pt x="1375415" y="0"/>
                </a:cubicBezTo>
                <a:lnTo>
                  <a:pt x="70975" y="0"/>
                </a:lnTo>
                <a:close/>
              </a:path>
            </a:pathLst>
          </a:custGeom>
          <a:solidFill>
            <a:schemeClr val="accent6"/>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pt-PT" sz="1600" b="1" dirty="0" err="1">
                <a:solidFill>
                  <a:srgbClr val="445B6B"/>
                </a:solidFill>
                <a:cs typeface="Arial"/>
                <a:sym typeface="Arial"/>
                <a:rtl val="0"/>
              </a:rPr>
              <a:t>Health</a:t>
            </a:r>
            <a:r>
              <a:rPr lang="pt-PT" sz="1600" b="1" dirty="0">
                <a:solidFill>
                  <a:srgbClr val="445B6B"/>
                </a:solidFill>
                <a:cs typeface="Arial"/>
                <a:sym typeface="Arial"/>
                <a:rtl val="0"/>
              </a:rPr>
              <a:t> </a:t>
            </a:r>
            <a:br>
              <a:rPr lang="pt-PT" sz="1600" b="1" dirty="0">
                <a:solidFill>
                  <a:srgbClr val="445B6B"/>
                </a:solidFill>
                <a:cs typeface="Arial"/>
                <a:sym typeface="Arial"/>
                <a:rtl val="0"/>
              </a:rPr>
            </a:br>
            <a:r>
              <a:rPr lang="pt-PT" sz="1600" b="1" dirty="0" err="1">
                <a:solidFill>
                  <a:srgbClr val="445B6B"/>
                </a:solidFill>
                <a:cs typeface="Arial"/>
                <a:sym typeface="Arial"/>
                <a:rtl val="0"/>
              </a:rPr>
              <a:t>information</a:t>
            </a:r>
            <a:br>
              <a:rPr lang="pt-PT" sz="1600" b="1" dirty="0">
                <a:solidFill>
                  <a:srgbClr val="445B6B"/>
                </a:solidFill>
                <a:cs typeface="Arial"/>
                <a:sym typeface="Arial"/>
                <a:rtl val="0"/>
              </a:rPr>
            </a:br>
            <a:r>
              <a:rPr lang="pt-PT" sz="1600" b="1" dirty="0" err="1">
                <a:solidFill>
                  <a:srgbClr val="445B6B"/>
                </a:solidFill>
                <a:cs typeface="Arial"/>
                <a:sym typeface="Arial"/>
                <a:rtl val="0"/>
              </a:rPr>
              <a:t>systems</a:t>
            </a:r>
            <a:endParaRPr lang="pt-PT" sz="1600" b="1" dirty="0">
              <a:solidFill>
                <a:srgbClr val="445B6B"/>
              </a:solidFill>
              <a:cs typeface="Arial"/>
              <a:sym typeface="Arial"/>
              <a:rtl val="0"/>
            </a:endParaRPr>
          </a:p>
        </p:txBody>
      </p:sp>
      <p:sp>
        <p:nvSpPr>
          <p:cNvPr id="113" name="Freeform: Shape 112">
            <a:extLst>
              <a:ext uri="{FF2B5EF4-FFF2-40B4-BE49-F238E27FC236}">
                <a16:creationId xmlns:a16="http://schemas.microsoft.com/office/drawing/2014/main" id="{513A45E0-AE45-41A2-B586-40D170E5C3DD}"/>
              </a:ext>
            </a:extLst>
          </p:cNvPr>
          <p:cNvSpPr/>
          <p:nvPr/>
        </p:nvSpPr>
        <p:spPr>
          <a:xfrm>
            <a:off x="1957705" y="1809743"/>
            <a:ext cx="8263807" cy="1159119"/>
          </a:xfrm>
          <a:custGeom>
            <a:avLst/>
            <a:gdLst>
              <a:gd name="connsiteX0" fmla="*/ 4198983 w 8263807"/>
              <a:gd name="connsiteY0" fmla="*/ 6939 h 1038945"/>
              <a:gd name="connsiteX1" fmla="*/ 4064736 w 8263807"/>
              <a:gd name="connsiteY1" fmla="*/ 6939 h 1038945"/>
              <a:gd name="connsiteX2" fmla="*/ 26353 w 8263807"/>
              <a:gd name="connsiteY2" fmla="*/ 1022091 h 1038945"/>
              <a:gd name="connsiteX3" fmla="*/ 31116 w 8263807"/>
              <a:gd name="connsiteY3" fmla="*/ 1038945 h 1038945"/>
              <a:gd name="connsiteX4" fmla="*/ 8232693 w 8263807"/>
              <a:gd name="connsiteY4" fmla="*/ 1038945 h 1038945"/>
              <a:gd name="connsiteX5" fmla="*/ 8237454 w 8263807"/>
              <a:gd name="connsiteY5" fmla="*/ 1022091 h 1038945"/>
              <a:gd name="connsiteX6" fmla="*/ 4198983 w 8263807"/>
              <a:gd name="connsiteY6" fmla="*/ 6939 h 1038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3807" h="1038945">
                <a:moveTo>
                  <a:pt x="4198983" y="6939"/>
                </a:moveTo>
                <a:cubicBezTo>
                  <a:pt x="4162051" y="-2313"/>
                  <a:pt x="4101667" y="-2313"/>
                  <a:pt x="4064736" y="6939"/>
                </a:cubicBezTo>
                <a:lnTo>
                  <a:pt x="26353" y="1022091"/>
                </a:lnTo>
                <a:cubicBezTo>
                  <a:pt x="-10578" y="1031343"/>
                  <a:pt x="-8422" y="1038945"/>
                  <a:pt x="31116" y="1038945"/>
                </a:cubicBezTo>
                <a:lnTo>
                  <a:pt x="8232693" y="1038945"/>
                </a:lnTo>
                <a:cubicBezTo>
                  <a:pt x="8272229" y="1038945"/>
                  <a:pt x="8274387" y="1031343"/>
                  <a:pt x="8237454" y="1022091"/>
                </a:cubicBezTo>
                <a:lnTo>
                  <a:pt x="4198983" y="6939"/>
                </a:lnTo>
                <a:close/>
              </a:path>
            </a:pathLst>
          </a:custGeom>
          <a:solidFill>
            <a:schemeClr val="accent5">
              <a:lumMod val="75000"/>
            </a:schemeClr>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pt-PT"/>
          </a:p>
        </p:txBody>
      </p:sp>
      <p:pic>
        <p:nvPicPr>
          <p:cNvPr id="116" name="Picture 115">
            <a:extLst>
              <a:ext uri="{FF2B5EF4-FFF2-40B4-BE49-F238E27FC236}">
                <a16:creationId xmlns:a16="http://schemas.microsoft.com/office/drawing/2014/main" id="{578C5D44-CA0B-4E90-885A-6B81D3233B80}"/>
              </a:ext>
            </a:extLst>
          </p:cNvPr>
          <p:cNvPicPr>
            <a:picLocks noChangeAspect="1"/>
          </p:cNvPicPr>
          <p:nvPr/>
        </p:nvPicPr>
        <p:blipFill>
          <a:blip r:embed="rId3"/>
          <a:stretch>
            <a:fillRect/>
          </a:stretch>
        </p:blipFill>
        <p:spPr>
          <a:xfrm>
            <a:off x="10932105" y="5884126"/>
            <a:ext cx="741600" cy="741600"/>
          </a:xfrm>
          <a:prstGeom prst="rect">
            <a:avLst/>
          </a:prstGeom>
        </p:spPr>
      </p:pic>
      <p:sp>
        <p:nvSpPr>
          <p:cNvPr id="117" name="Rectangle 116">
            <a:extLst>
              <a:ext uri="{FF2B5EF4-FFF2-40B4-BE49-F238E27FC236}">
                <a16:creationId xmlns:a16="http://schemas.microsoft.com/office/drawing/2014/main" id="{5A56074B-0012-40BE-BEBE-845DF6F37158}"/>
              </a:ext>
            </a:extLst>
          </p:cNvPr>
          <p:cNvSpPr/>
          <p:nvPr/>
        </p:nvSpPr>
        <p:spPr>
          <a:xfrm>
            <a:off x="933242" y="4261598"/>
            <a:ext cx="1446390" cy="1246495"/>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Full integration of nutrition care into national health sector plans</a:t>
            </a:r>
            <a:endParaRPr lang="en-GB" sz="1500" dirty="0">
              <a:latin typeface="Calibri" panose="020F0502020204030204" pitchFamily="34" charset="0"/>
              <a:ea typeface="Calibri" panose="020F0502020204030204" pitchFamily="34" charset="0"/>
            </a:endParaRPr>
          </a:p>
        </p:txBody>
      </p:sp>
      <p:sp>
        <p:nvSpPr>
          <p:cNvPr id="118" name="Rectangle 117">
            <a:extLst>
              <a:ext uri="{FF2B5EF4-FFF2-40B4-BE49-F238E27FC236}">
                <a16:creationId xmlns:a16="http://schemas.microsoft.com/office/drawing/2014/main" id="{E3AE539E-4150-4F79-9EFB-C13BA0997E4C}"/>
              </a:ext>
            </a:extLst>
          </p:cNvPr>
          <p:cNvSpPr/>
          <p:nvPr/>
        </p:nvSpPr>
        <p:spPr>
          <a:xfrm>
            <a:off x="2706464" y="4261598"/>
            <a:ext cx="1609909" cy="1477328"/>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A greater number of equitably distributed   nutrition professionals</a:t>
            </a:r>
            <a:endParaRPr lang="en-GB" sz="1500" dirty="0">
              <a:latin typeface="Calibri" panose="020F0502020204030204" pitchFamily="34" charset="0"/>
              <a:ea typeface="Calibri" panose="020F0502020204030204" pitchFamily="34" charset="0"/>
            </a:endParaRPr>
          </a:p>
        </p:txBody>
      </p:sp>
      <p:sp>
        <p:nvSpPr>
          <p:cNvPr id="119" name="Rectangle 118">
            <a:extLst>
              <a:ext uri="{FF2B5EF4-FFF2-40B4-BE49-F238E27FC236}">
                <a16:creationId xmlns:a16="http://schemas.microsoft.com/office/drawing/2014/main" id="{791C1CC6-FB7F-43D8-A48F-3EF4396D04CD}"/>
              </a:ext>
            </a:extLst>
          </p:cNvPr>
          <p:cNvSpPr/>
          <p:nvPr/>
        </p:nvSpPr>
        <p:spPr>
          <a:xfrm>
            <a:off x="4480238" y="4261598"/>
            <a:ext cx="1446390" cy="1708160"/>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Alignment of costed nutrition care plans with healthcare financing plans</a:t>
            </a:r>
          </a:p>
        </p:txBody>
      </p:sp>
      <p:sp>
        <p:nvSpPr>
          <p:cNvPr id="120" name="Rectangle 119">
            <a:extLst>
              <a:ext uri="{FF2B5EF4-FFF2-40B4-BE49-F238E27FC236}">
                <a16:creationId xmlns:a16="http://schemas.microsoft.com/office/drawing/2014/main" id="{4C6B42DB-F232-4251-988D-4ED5678D5095}"/>
              </a:ext>
            </a:extLst>
          </p:cNvPr>
          <p:cNvSpPr/>
          <p:nvPr/>
        </p:nvSpPr>
        <p:spPr>
          <a:xfrm>
            <a:off x="6253736" y="4261598"/>
            <a:ext cx="1531921" cy="1708160"/>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Inclusion of nutrition products in essential medicines' lists and use of technologies</a:t>
            </a:r>
            <a:endParaRPr lang="en-GB" sz="1500" dirty="0">
              <a:latin typeface="Calibri" panose="020F0502020204030204" pitchFamily="34" charset="0"/>
              <a:ea typeface="Calibri" panose="020F0502020204030204" pitchFamily="34" charset="0"/>
            </a:endParaRPr>
          </a:p>
        </p:txBody>
      </p:sp>
      <p:sp>
        <p:nvSpPr>
          <p:cNvPr id="121" name="Rectangle 120">
            <a:extLst>
              <a:ext uri="{FF2B5EF4-FFF2-40B4-BE49-F238E27FC236}">
                <a16:creationId xmlns:a16="http://schemas.microsoft.com/office/drawing/2014/main" id="{A022FC74-DCF1-4B1F-BFED-AA9B7F503D8B}"/>
              </a:ext>
            </a:extLst>
          </p:cNvPr>
          <p:cNvSpPr/>
          <p:nvPr/>
        </p:nvSpPr>
        <p:spPr>
          <a:xfrm>
            <a:off x="8027235" y="4261598"/>
            <a:ext cx="1610252" cy="1477328"/>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Integration of nutrition care </a:t>
            </a:r>
            <a:br>
              <a:rPr lang="en-US" sz="1500" dirty="0">
                <a:latin typeface="Arial" panose="020B0604020202020204" pitchFamily="34" charset="0"/>
                <a:ea typeface="Calibri" panose="020F0502020204030204" pitchFamily="34" charset="0"/>
              </a:rPr>
            </a:br>
            <a:r>
              <a:rPr lang="en-US" sz="1500" dirty="0">
                <a:latin typeface="Arial" panose="020B0604020202020204" pitchFamily="34" charset="0"/>
                <a:ea typeface="Calibri" panose="020F0502020204030204" pitchFamily="34" charset="0"/>
              </a:rPr>
              <a:t>in health </a:t>
            </a:r>
            <a:br>
              <a:rPr lang="en-US" sz="1500" dirty="0">
                <a:latin typeface="Arial" panose="020B0604020202020204" pitchFamily="34" charset="0"/>
                <a:ea typeface="Calibri" panose="020F0502020204030204" pitchFamily="34" charset="0"/>
              </a:rPr>
            </a:br>
            <a:r>
              <a:rPr lang="en-US" sz="1500" dirty="0">
                <a:latin typeface="Arial" panose="020B0604020202020204" pitchFamily="34" charset="0"/>
                <a:ea typeface="Calibri" panose="020F0502020204030204" pitchFamily="34" charset="0"/>
              </a:rPr>
              <a:t>service delivery, regularly monitored</a:t>
            </a:r>
            <a:endParaRPr lang="en-GB" sz="1500" dirty="0">
              <a:latin typeface="Calibri" panose="020F0502020204030204" pitchFamily="34" charset="0"/>
              <a:ea typeface="Calibri" panose="020F0502020204030204" pitchFamily="34" charset="0"/>
            </a:endParaRPr>
          </a:p>
        </p:txBody>
      </p:sp>
      <p:sp>
        <p:nvSpPr>
          <p:cNvPr id="122" name="Rectangle 121">
            <a:extLst>
              <a:ext uri="{FF2B5EF4-FFF2-40B4-BE49-F238E27FC236}">
                <a16:creationId xmlns:a16="http://schemas.microsoft.com/office/drawing/2014/main" id="{32A32AA4-7714-4E44-B3C2-6EF81464BCDA}"/>
              </a:ext>
            </a:extLst>
          </p:cNvPr>
          <p:cNvSpPr/>
          <p:nvPr/>
        </p:nvSpPr>
        <p:spPr>
          <a:xfrm>
            <a:off x="9800732" y="4261598"/>
            <a:ext cx="1531921" cy="1708160"/>
          </a:xfrm>
          <a:prstGeom prst="rect">
            <a:avLst/>
          </a:prstGeom>
        </p:spPr>
        <p:txBody>
          <a:bodyPr wrap="square">
            <a:spAutoFit/>
          </a:bodyPr>
          <a:lstStyle/>
          <a:p>
            <a:pPr>
              <a:spcAft>
                <a:spcPts val="0"/>
              </a:spcAft>
            </a:pPr>
            <a:r>
              <a:rPr lang="en-US" sz="1500" dirty="0">
                <a:latin typeface="Arial" panose="020B0604020202020204" pitchFamily="34" charset="0"/>
                <a:ea typeface="Calibri" panose="020F0502020204030204" pitchFamily="34" charset="0"/>
              </a:rPr>
              <a:t>Inclusion of nutrition into health records and public health surveillance systems</a:t>
            </a:r>
            <a:endParaRPr lang="en-GB" sz="1500" dirty="0">
              <a:latin typeface="Calibri" panose="020F0502020204030204" pitchFamily="34" charset="0"/>
              <a:ea typeface="Calibri" panose="020F0502020204030204" pitchFamily="34" charset="0"/>
            </a:endParaRPr>
          </a:p>
        </p:txBody>
      </p:sp>
      <p:sp>
        <p:nvSpPr>
          <p:cNvPr id="32" name="Freeform: Shape 31">
            <a:extLst>
              <a:ext uri="{FF2B5EF4-FFF2-40B4-BE49-F238E27FC236}">
                <a16:creationId xmlns:a16="http://schemas.microsoft.com/office/drawing/2014/main" id="{86DCA902-F046-4292-8323-43C7D5980431}"/>
              </a:ext>
            </a:extLst>
          </p:cNvPr>
          <p:cNvSpPr/>
          <p:nvPr/>
        </p:nvSpPr>
        <p:spPr>
          <a:xfrm>
            <a:off x="861636" y="3023762"/>
            <a:ext cx="10455856" cy="313025"/>
          </a:xfrm>
          <a:custGeom>
            <a:avLst/>
            <a:gdLst>
              <a:gd name="connsiteX0" fmla="*/ 26788 w 10455856"/>
              <a:gd name="connsiteY0" fmla="*/ 195004 h 210797"/>
              <a:gd name="connsiteX1" fmla="*/ 30922 w 10455856"/>
              <a:gd name="connsiteY1" fmla="*/ 210797 h 210797"/>
              <a:gd name="connsiteX2" fmla="*/ 10424935 w 10455856"/>
              <a:gd name="connsiteY2" fmla="*/ 210797 h 210797"/>
              <a:gd name="connsiteX3" fmla="*/ 10429068 w 10455856"/>
              <a:gd name="connsiteY3" fmla="*/ 195004 h 210797"/>
              <a:gd name="connsiteX4" fmla="*/ 9659437 w 10455856"/>
              <a:gd name="connsiteY4" fmla="*/ 15794 h 210797"/>
              <a:gd name="connsiteX5" fmla="*/ 9519799 w 10455856"/>
              <a:gd name="connsiteY5" fmla="*/ 0 h 210797"/>
              <a:gd name="connsiteX6" fmla="*/ 936058 w 10455856"/>
              <a:gd name="connsiteY6" fmla="*/ 0 h 210797"/>
              <a:gd name="connsiteX7" fmla="*/ 796419 w 10455856"/>
              <a:gd name="connsiteY7" fmla="*/ 15794 h 210797"/>
              <a:gd name="connsiteX8" fmla="*/ 26788 w 10455856"/>
              <a:gd name="connsiteY8" fmla="*/ 195004 h 21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55856" h="210797">
                <a:moveTo>
                  <a:pt x="26788" y="195004"/>
                </a:moveTo>
                <a:cubicBezTo>
                  <a:pt x="-10503" y="203667"/>
                  <a:pt x="-8616" y="210797"/>
                  <a:pt x="30922" y="210797"/>
                </a:cubicBezTo>
                <a:lnTo>
                  <a:pt x="10424935" y="210797"/>
                </a:lnTo>
                <a:cubicBezTo>
                  <a:pt x="10464472" y="210797"/>
                  <a:pt x="10466359" y="203726"/>
                  <a:pt x="10429068" y="195004"/>
                </a:cubicBezTo>
                <a:lnTo>
                  <a:pt x="9659437" y="15794"/>
                </a:lnTo>
                <a:cubicBezTo>
                  <a:pt x="9622146" y="7131"/>
                  <a:pt x="9559335" y="0"/>
                  <a:pt x="9519799" y="0"/>
                </a:cubicBezTo>
                <a:lnTo>
                  <a:pt x="936058" y="0"/>
                </a:lnTo>
                <a:cubicBezTo>
                  <a:pt x="896520" y="0"/>
                  <a:pt x="833710" y="7072"/>
                  <a:pt x="796419" y="15794"/>
                </a:cubicBezTo>
                <a:lnTo>
                  <a:pt x="26788" y="195004"/>
                </a:lnTo>
                <a:close/>
              </a:path>
            </a:pathLst>
          </a:custGeom>
          <a:solidFill>
            <a:schemeClr val="accent5"/>
          </a:solidFill>
          <a:ln w="25400" cap="flat">
            <a:solidFill>
              <a:srgbClr val="445B6B"/>
            </a:solidFill>
            <a:prstDash val="solid"/>
            <a:rou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pt-PT" sz="1700" b="1" dirty="0">
                <a:solidFill>
                  <a:srgbClr val="FFFFFF"/>
                </a:solidFill>
              </a:rPr>
              <a:t>Across each of the health system building blocks</a:t>
            </a:r>
          </a:p>
        </p:txBody>
      </p:sp>
      <p:sp>
        <p:nvSpPr>
          <p:cNvPr id="29" name="Footer Placeholder 2">
            <a:extLst>
              <a:ext uri="{FF2B5EF4-FFF2-40B4-BE49-F238E27FC236}">
                <a16:creationId xmlns:a16="http://schemas.microsoft.com/office/drawing/2014/main" id="{616C226B-DD22-496A-8239-886B8B027ECC}"/>
              </a:ext>
            </a:extLst>
          </p:cNvPr>
          <p:cNvSpPr>
            <a:spLocks noGrp="1"/>
          </p:cNvSpPr>
          <p:nvPr>
            <p:ph type="ftr" sz="quarter" idx="3"/>
          </p:nvPr>
        </p:nvSpPr>
        <p:spPr>
          <a:xfrm>
            <a:off x="609601" y="6356351"/>
            <a:ext cx="8780234" cy="365125"/>
          </a:xfrm>
        </p:spPr>
        <p:txBody>
          <a:bodyPr/>
          <a:lstStyle/>
          <a:p>
            <a:pPr algn="l"/>
            <a:r>
              <a:rPr lang="en-US" dirty="0"/>
              <a:t>2020 Global Nutrition Report</a:t>
            </a:r>
          </a:p>
        </p:txBody>
      </p:sp>
      <p:sp>
        <p:nvSpPr>
          <p:cNvPr id="34" name="Text Placeholder 150">
            <a:extLst>
              <a:ext uri="{FF2B5EF4-FFF2-40B4-BE49-F238E27FC236}">
                <a16:creationId xmlns:a16="http://schemas.microsoft.com/office/drawing/2014/main" id="{B2809FF2-523B-47BC-9E36-628444074A66}"/>
              </a:ext>
            </a:extLst>
          </p:cNvPr>
          <p:cNvSpPr txBox="1">
            <a:spLocks/>
          </p:cNvSpPr>
          <p:nvPr/>
        </p:nvSpPr>
        <p:spPr>
          <a:xfrm>
            <a:off x="662877" y="995608"/>
            <a:ext cx="10972800" cy="39382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3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solidFill>
                <a:srgbClr val="DE5D09"/>
              </a:solidFill>
            </a:endParaRPr>
          </a:p>
        </p:txBody>
      </p:sp>
      <p:sp>
        <p:nvSpPr>
          <p:cNvPr id="36" name="TextBox 35">
            <a:extLst>
              <a:ext uri="{FF2B5EF4-FFF2-40B4-BE49-F238E27FC236}">
                <a16:creationId xmlns:a16="http://schemas.microsoft.com/office/drawing/2014/main" id="{CE37286F-B2B2-4122-B991-DCFF4B7311E3}"/>
              </a:ext>
            </a:extLst>
          </p:cNvPr>
          <p:cNvSpPr txBox="1"/>
          <p:nvPr/>
        </p:nvSpPr>
        <p:spPr>
          <a:xfrm>
            <a:off x="4465938" y="2164096"/>
            <a:ext cx="3221126" cy="707886"/>
          </a:xfrm>
          <a:prstGeom prst="rect">
            <a:avLst/>
          </a:prstGeom>
          <a:noFill/>
          <a:ln>
            <a:noFill/>
          </a:ln>
        </p:spPr>
        <p:txBody>
          <a:bodyPr wrap="square" rtlCol="0">
            <a:spAutoFit/>
          </a:bodyPr>
          <a:lstStyle/>
          <a:p>
            <a:pPr algn="ctr"/>
            <a:r>
              <a:rPr lang="en-US" sz="2000" b="1" dirty="0">
                <a:solidFill>
                  <a:srgbClr val="FFFFFF"/>
                </a:solidFill>
              </a:rPr>
              <a:t>Integration of nutrition within health systems</a:t>
            </a:r>
            <a:endParaRPr lang="pt-PT" sz="2000" b="1" dirty="0">
              <a:solidFill>
                <a:srgbClr val="FFFFFF"/>
              </a:solidFill>
            </a:endParaRPr>
          </a:p>
        </p:txBody>
      </p:sp>
    </p:spTree>
    <p:extLst>
      <p:ext uri="{BB962C8B-B14F-4D97-AF65-F5344CB8AC3E}">
        <p14:creationId xmlns:p14="http://schemas.microsoft.com/office/powerpoint/2010/main" val="12764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7D10F-DB9A-6C40-BBAF-EDA7F38A4111}"/>
              </a:ext>
            </a:extLst>
          </p:cNvPr>
          <p:cNvSpPr>
            <a:spLocks noGrp="1"/>
          </p:cNvSpPr>
          <p:nvPr>
            <p:ph type="body" sz="quarter" idx="13"/>
          </p:nvPr>
        </p:nvSpPr>
        <p:spPr>
          <a:xfrm>
            <a:off x="1772054" y="3055983"/>
            <a:ext cx="8210146" cy="1846659"/>
          </a:xfrm>
          <a:solidFill>
            <a:schemeClr val="accent3"/>
          </a:solidFill>
        </p:spPr>
        <p:txBody>
          <a:bodyPr/>
          <a:lstStyle/>
          <a:p>
            <a:r>
              <a:rPr lang="en-US" dirty="0"/>
              <a:t>What are the critical actions needed to achieve nutritional well-being for all?</a:t>
            </a:r>
            <a:endParaRPr lang="en-CA" dirty="0"/>
          </a:p>
        </p:txBody>
      </p:sp>
    </p:spTree>
    <p:extLst>
      <p:ext uri="{BB962C8B-B14F-4D97-AF65-F5344CB8AC3E}">
        <p14:creationId xmlns:p14="http://schemas.microsoft.com/office/powerpoint/2010/main" val="3046086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32B6B33-6B8F-4FE0-A304-8146A6389581}"/>
              </a:ext>
            </a:extLst>
          </p:cNvPr>
          <p:cNvSpPr>
            <a:spLocks noGrp="1"/>
          </p:cNvSpPr>
          <p:nvPr>
            <p:ph type="body" sz="quarter" idx="17"/>
          </p:nvPr>
        </p:nvSpPr>
        <p:spPr>
          <a:xfrm>
            <a:off x="616228" y="370112"/>
            <a:ext cx="10972800" cy="596722"/>
          </a:xfrm>
        </p:spPr>
        <p:txBody>
          <a:bodyPr/>
          <a:lstStyle/>
          <a:p>
            <a:r>
              <a:rPr lang="en-CA" dirty="0"/>
              <a:t>Critical actions to end malnutrition</a:t>
            </a:r>
          </a:p>
        </p:txBody>
      </p:sp>
      <p:sp>
        <p:nvSpPr>
          <p:cNvPr id="3" name="Footer Placeholder 2">
            <a:extLst>
              <a:ext uri="{FF2B5EF4-FFF2-40B4-BE49-F238E27FC236}">
                <a16:creationId xmlns:a16="http://schemas.microsoft.com/office/drawing/2014/main" id="{6C63F816-B861-4203-8D96-A34182F3B003}"/>
              </a:ext>
            </a:extLst>
          </p:cNvPr>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475C6D"/>
                </a:solidFill>
                <a:effectLst/>
                <a:uLnTx/>
                <a:uFillTx/>
                <a:latin typeface="Arial"/>
                <a:ea typeface="+mn-ea"/>
                <a:cs typeface="+mn-cs"/>
              </a:rPr>
              <a:t>2020 Global Nutrition Report </a:t>
            </a:r>
          </a:p>
        </p:txBody>
      </p:sp>
      <p:pic>
        <p:nvPicPr>
          <p:cNvPr id="102" name="Picture 101">
            <a:extLst>
              <a:ext uri="{FF2B5EF4-FFF2-40B4-BE49-F238E27FC236}">
                <a16:creationId xmlns:a16="http://schemas.microsoft.com/office/drawing/2014/main" id="{794ED946-3469-4773-A6E2-37DF44E18216}"/>
              </a:ext>
            </a:extLst>
          </p:cNvPr>
          <p:cNvPicPr>
            <a:picLocks noChangeAspect="1"/>
          </p:cNvPicPr>
          <p:nvPr/>
        </p:nvPicPr>
        <p:blipFill>
          <a:blip r:embed="rId3"/>
          <a:stretch>
            <a:fillRect/>
          </a:stretch>
        </p:blipFill>
        <p:spPr>
          <a:xfrm>
            <a:off x="10932105" y="5884126"/>
            <a:ext cx="741600" cy="741600"/>
          </a:xfrm>
          <a:prstGeom prst="rect">
            <a:avLst/>
          </a:prstGeom>
        </p:spPr>
      </p:pic>
      <p:sp>
        <p:nvSpPr>
          <p:cNvPr id="206" name="Rectangle 205">
            <a:extLst>
              <a:ext uri="{FF2B5EF4-FFF2-40B4-BE49-F238E27FC236}">
                <a16:creationId xmlns:a16="http://schemas.microsoft.com/office/drawing/2014/main" id="{59290AD3-0D0E-4082-A1A6-E84BECC81218}"/>
              </a:ext>
            </a:extLst>
          </p:cNvPr>
          <p:cNvSpPr/>
          <p:nvPr/>
        </p:nvSpPr>
        <p:spPr>
          <a:xfrm>
            <a:off x="1188114" y="3929751"/>
            <a:ext cx="4973487" cy="1608195"/>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nSpc>
                <a:spcPct val="90000"/>
              </a:lnSpc>
            </a:pPr>
            <a:endParaRPr lang="pt-PT" sz="1400" dirty="0">
              <a:solidFill>
                <a:schemeClr val="tx1"/>
              </a:solidFill>
            </a:endParaRPr>
          </a:p>
        </p:txBody>
      </p:sp>
      <p:sp>
        <p:nvSpPr>
          <p:cNvPr id="207" name="Rectangle 206">
            <a:extLst>
              <a:ext uri="{FF2B5EF4-FFF2-40B4-BE49-F238E27FC236}">
                <a16:creationId xmlns:a16="http://schemas.microsoft.com/office/drawing/2014/main" id="{693EB3B0-9167-4C7B-96F3-E55A3A8E23F8}"/>
              </a:ext>
            </a:extLst>
          </p:cNvPr>
          <p:cNvSpPr/>
          <p:nvPr/>
        </p:nvSpPr>
        <p:spPr>
          <a:xfrm>
            <a:off x="6641163" y="2080253"/>
            <a:ext cx="4738684" cy="1608195"/>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nSpc>
                <a:spcPct val="90000"/>
              </a:lnSpc>
            </a:pPr>
            <a:endParaRPr lang="pt-PT" sz="1400" dirty="0">
              <a:solidFill>
                <a:schemeClr val="tx1"/>
              </a:solidFill>
            </a:endParaRPr>
          </a:p>
        </p:txBody>
      </p:sp>
      <p:sp>
        <p:nvSpPr>
          <p:cNvPr id="141" name="Rectangle 140">
            <a:extLst>
              <a:ext uri="{FF2B5EF4-FFF2-40B4-BE49-F238E27FC236}">
                <a16:creationId xmlns:a16="http://schemas.microsoft.com/office/drawing/2014/main" id="{161EDF65-376F-42B0-9693-4DA7B5403B22}"/>
              </a:ext>
            </a:extLst>
          </p:cNvPr>
          <p:cNvSpPr/>
          <p:nvPr/>
        </p:nvSpPr>
        <p:spPr>
          <a:xfrm>
            <a:off x="6626416" y="3956377"/>
            <a:ext cx="4767032" cy="1608195"/>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nSpc>
                <a:spcPct val="90000"/>
              </a:lnSpc>
            </a:pPr>
            <a:endParaRPr lang="pt-PT" sz="1400" dirty="0">
              <a:solidFill>
                <a:schemeClr val="tx1"/>
              </a:solidFill>
            </a:endParaRPr>
          </a:p>
        </p:txBody>
      </p:sp>
      <p:pic>
        <p:nvPicPr>
          <p:cNvPr id="146" name="Graphic 145">
            <a:extLst>
              <a:ext uri="{FF2B5EF4-FFF2-40B4-BE49-F238E27FC236}">
                <a16:creationId xmlns:a16="http://schemas.microsoft.com/office/drawing/2014/main" id="{817536E6-B805-4C42-8A30-C2C737C069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4496" y="3924232"/>
            <a:ext cx="1639471" cy="1716321"/>
          </a:xfrm>
          <a:prstGeom prst="rect">
            <a:avLst/>
          </a:prstGeom>
        </p:spPr>
      </p:pic>
      <p:sp>
        <p:nvSpPr>
          <p:cNvPr id="198" name="Rectangle 197">
            <a:extLst>
              <a:ext uri="{FF2B5EF4-FFF2-40B4-BE49-F238E27FC236}">
                <a16:creationId xmlns:a16="http://schemas.microsoft.com/office/drawing/2014/main" id="{A6DF5D93-F86A-431F-AC79-CD5C4D75F755}"/>
              </a:ext>
            </a:extLst>
          </p:cNvPr>
          <p:cNvSpPr/>
          <p:nvPr/>
        </p:nvSpPr>
        <p:spPr>
          <a:xfrm>
            <a:off x="8265887" y="4156097"/>
            <a:ext cx="3080230" cy="13041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r>
              <a:rPr lang="en-US" sz="2000" b="1" dirty="0">
                <a:solidFill>
                  <a:srgbClr val="475C77"/>
                </a:solidFill>
              </a:rPr>
              <a:t>Renew and expand </a:t>
            </a:r>
            <a:r>
              <a:rPr lang="en-US" sz="2000" b="1" dirty="0">
                <a:solidFill>
                  <a:srgbClr val="DE5D09"/>
                </a:solidFill>
              </a:rPr>
              <a:t>commitments</a:t>
            </a:r>
            <a:r>
              <a:rPr lang="en-US" sz="2000" b="1" dirty="0">
                <a:solidFill>
                  <a:schemeClr val="tx1"/>
                </a:solidFill>
              </a:rPr>
              <a:t> and strengthen </a:t>
            </a:r>
            <a:r>
              <a:rPr lang="en-US" sz="2000" b="1" dirty="0">
                <a:solidFill>
                  <a:srgbClr val="DE5D09"/>
                </a:solidFill>
              </a:rPr>
              <a:t>accountability</a:t>
            </a:r>
            <a:endParaRPr lang="pt-PT" sz="2000" b="1" dirty="0">
              <a:solidFill>
                <a:srgbClr val="DE5D09"/>
              </a:solidFill>
            </a:endParaRPr>
          </a:p>
        </p:txBody>
      </p:sp>
      <p:sp>
        <p:nvSpPr>
          <p:cNvPr id="205" name="Rectangle 204">
            <a:extLst>
              <a:ext uri="{FF2B5EF4-FFF2-40B4-BE49-F238E27FC236}">
                <a16:creationId xmlns:a16="http://schemas.microsoft.com/office/drawing/2014/main" id="{F5B003F8-1353-40F0-8DDD-CCDE09DFA9B6}"/>
              </a:ext>
            </a:extLst>
          </p:cNvPr>
          <p:cNvSpPr/>
          <p:nvPr/>
        </p:nvSpPr>
        <p:spPr>
          <a:xfrm>
            <a:off x="1204766" y="2080253"/>
            <a:ext cx="4973487" cy="1608195"/>
          </a:xfrm>
          <a:prstGeom prst="rect">
            <a:avLst/>
          </a:prstGeom>
          <a:solidFill>
            <a:schemeClr val="bg1"/>
          </a:solidFill>
          <a:ln w="15875">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pPr>
              <a:lnSpc>
                <a:spcPct val="90000"/>
              </a:lnSpc>
            </a:pPr>
            <a:endParaRPr lang="pt-PT" sz="1400" dirty="0">
              <a:solidFill>
                <a:schemeClr val="tx1"/>
              </a:solidFill>
            </a:endParaRPr>
          </a:p>
        </p:txBody>
      </p:sp>
      <p:pic>
        <p:nvPicPr>
          <p:cNvPr id="145" name="Graphic 144">
            <a:extLst>
              <a:ext uri="{FF2B5EF4-FFF2-40B4-BE49-F238E27FC236}">
                <a16:creationId xmlns:a16="http://schemas.microsoft.com/office/drawing/2014/main" id="{1735AC8B-0784-45A8-AF51-B1A1928749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2443" y="2021941"/>
            <a:ext cx="1639472" cy="1716322"/>
          </a:xfrm>
          <a:prstGeom prst="rect">
            <a:avLst/>
          </a:prstGeom>
        </p:spPr>
      </p:pic>
      <p:sp>
        <p:nvSpPr>
          <p:cNvPr id="147" name="Rectangle 146">
            <a:extLst>
              <a:ext uri="{FF2B5EF4-FFF2-40B4-BE49-F238E27FC236}">
                <a16:creationId xmlns:a16="http://schemas.microsoft.com/office/drawing/2014/main" id="{4FC188BD-4371-4C51-93B2-1F7FA906CA54}"/>
              </a:ext>
            </a:extLst>
          </p:cNvPr>
          <p:cNvSpPr/>
          <p:nvPr/>
        </p:nvSpPr>
        <p:spPr>
          <a:xfrm>
            <a:off x="2772555" y="2233549"/>
            <a:ext cx="2918687" cy="10959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t"/>
          <a:lstStyle/>
          <a:p>
            <a:r>
              <a:rPr lang="en-US" sz="2000" b="1" dirty="0">
                <a:solidFill>
                  <a:schemeClr val="tx1"/>
                </a:solidFill>
              </a:rPr>
              <a:t>Build </a:t>
            </a:r>
            <a:r>
              <a:rPr lang="en-US" sz="2000" b="1" dirty="0">
                <a:solidFill>
                  <a:schemeClr val="accent1"/>
                </a:solidFill>
              </a:rPr>
              <a:t>equitable</a:t>
            </a:r>
            <a:r>
              <a:rPr lang="en-US" sz="2000" b="1" dirty="0">
                <a:solidFill>
                  <a:schemeClr val="tx1"/>
                </a:solidFill>
              </a:rPr>
              <a:t>, </a:t>
            </a:r>
            <a:r>
              <a:rPr lang="en-US" sz="2000" b="1" dirty="0">
                <a:solidFill>
                  <a:schemeClr val="accent1"/>
                </a:solidFill>
              </a:rPr>
              <a:t>resilient</a:t>
            </a:r>
            <a:r>
              <a:rPr lang="en-US" sz="2000" b="1" dirty="0">
                <a:solidFill>
                  <a:schemeClr val="tx1"/>
                </a:solidFill>
              </a:rPr>
              <a:t> and </a:t>
            </a:r>
            <a:r>
              <a:rPr lang="en-US" sz="2000" b="1" dirty="0">
                <a:solidFill>
                  <a:schemeClr val="accent1"/>
                </a:solidFill>
              </a:rPr>
              <a:t>sustainable </a:t>
            </a:r>
            <a:r>
              <a:rPr lang="en-US" sz="2000" b="1" dirty="0">
                <a:solidFill>
                  <a:schemeClr val="tx1"/>
                </a:solidFill>
              </a:rPr>
              <a:t>food and health systems</a:t>
            </a:r>
            <a:endParaRPr lang="pt-PT" sz="2000" b="1" dirty="0">
              <a:solidFill>
                <a:schemeClr val="tx1"/>
              </a:solidFill>
            </a:endParaRPr>
          </a:p>
        </p:txBody>
      </p:sp>
      <p:sp>
        <p:nvSpPr>
          <p:cNvPr id="200" name="Rectangle 199">
            <a:extLst>
              <a:ext uri="{FF2B5EF4-FFF2-40B4-BE49-F238E27FC236}">
                <a16:creationId xmlns:a16="http://schemas.microsoft.com/office/drawing/2014/main" id="{BDE801EF-C4E1-4E78-9334-902CF02C78A5}"/>
              </a:ext>
            </a:extLst>
          </p:cNvPr>
          <p:cNvSpPr/>
          <p:nvPr/>
        </p:nvSpPr>
        <p:spPr>
          <a:xfrm>
            <a:off x="2712879" y="4261778"/>
            <a:ext cx="2978363" cy="9233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r>
              <a:rPr lang="en-US" sz="2000" b="1" dirty="0">
                <a:solidFill>
                  <a:schemeClr val="accent1"/>
                </a:solidFill>
              </a:rPr>
              <a:t>Focus on joint efforts </a:t>
            </a:r>
            <a:r>
              <a:rPr lang="en-US" sz="2000" b="1" dirty="0">
                <a:solidFill>
                  <a:schemeClr val="tx1"/>
                </a:solidFill>
              </a:rPr>
              <a:t>– global challenges show how vital this is</a:t>
            </a:r>
            <a:endParaRPr lang="pt-PT" sz="2000" b="1" dirty="0">
              <a:solidFill>
                <a:schemeClr val="tx1"/>
              </a:solidFill>
            </a:endParaRPr>
          </a:p>
        </p:txBody>
      </p:sp>
      <p:pic>
        <p:nvPicPr>
          <p:cNvPr id="201" name="Graphic 200">
            <a:extLst>
              <a:ext uri="{FF2B5EF4-FFF2-40B4-BE49-F238E27FC236}">
                <a16:creationId xmlns:a16="http://schemas.microsoft.com/office/drawing/2014/main" id="{00FFAF32-B856-4D48-96CA-5E015C2788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8552" y="3887355"/>
            <a:ext cx="1639471" cy="1716322"/>
          </a:xfrm>
          <a:prstGeom prst="rect">
            <a:avLst/>
          </a:prstGeom>
        </p:spPr>
      </p:pic>
      <p:pic>
        <p:nvPicPr>
          <p:cNvPr id="203" name="Graphic 202">
            <a:extLst>
              <a:ext uri="{FF2B5EF4-FFF2-40B4-BE49-F238E27FC236}">
                <a16:creationId xmlns:a16="http://schemas.microsoft.com/office/drawing/2014/main" id="{DA1881FC-640D-4370-A6FF-87004675CB6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12989" y="2456482"/>
            <a:ext cx="914400" cy="914400"/>
          </a:xfrm>
          <a:prstGeom prst="rect">
            <a:avLst/>
          </a:prstGeom>
        </p:spPr>
      </p:pic>
      <p:sp>
        <p:nvSpPr>
          <p:cNvPr id="204" name="Rectangle 203">
            <a:extLst>
              <a:ext uri="{FF2B5EF4-FFF2-40B4-BE49-F238E27FC236}">
                <a16:creationId xmlns:a16="http://schemas.microsoft.com/office/drawing/2014/main" id="{B09D9661-447C-41F2-B71C-7A833D176A1A}"/>
              </a:ext>
            </a:extLst>
          </p:cNvPr>
          <p:cNvSpPr/>
          <p:nvPr/>
        </p:nvSpPr>
        <p:spPr>
          <a:xfrm>
            <a:off x="8299215" y="2430724"/>
            <a:ext cx="2807304" cy="9233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108000" rtlCol="0" anchor="ctr"/>
          <a:lstStyle/>
          <a:p>
            <a:r>
              <a:rPr lang="en-US" sz="2000" b="1" dirty="0">
                <a:solidFill>
                  <a:schemeClr val="accent1"/>
                </a:solidFill>
              </a:rPr>
              <a:t>Invest in nutrition</a:t>
            </a:r>
            <a:r>
              <a:rPr lang="en-US" sz="2000" b="1" dirty="0">
                <a:solidFill>
                  <a:schemeClr val="tx1"/>
                </a:solidFill>
              </a:rPr>
              <a:t>, especially in communities most affected</a:t>
            </a:r>
            <a:endParaRPr lang="pt-PT" sz="2000" b="1" dirty="0">
              <a:solidFill>
                <a:schemeClr val="tx1"/>
              </a:solidFill>
            </a:endParaRPr>
          </a:p>
        </p:txBody>
      </p:sp>
      <p:sp>
        <p:nvSpPr>
          <p:cNvPr id="19" name="Text Placeholder 3">
            <a:extLst>
              <a:ext uri="{FF2B5EF4-FFF2-40B4-BE49-F238E27FC236}">
                <a16:creationId xmlns:a16="http://schemas.microsoft.com/office/drawing/2014/main" id="{4BD4AD25-84D0-464C-82B5-4837C19D89D2}"/>
              </a:ext>
            </a:extLst>
          </p:cNvPr>
          <p:cNvSpPr>
            <a:spLocks noGrp="1"/>
          </p:cNvSpPr>
          <p:nvPr>
            <p:ph type="body" sz="quarter" idx="14"/>
          </p:nvPr>
        </p:nvSpPr>
        <p:spPr>
          <a:xfrm>
            <a:off x="668065" y="1128409"/>
            <a:ext cx="10972800" cy="393825"/>
          </a:xfrm>
        </p:spPr>
        <p:txBody>
          <a:bodyPr/>
          <a:lstStyle/>
          <a:p>
            <a:r>
              <a:rPr lang="en-GB" sz="2400" dirty="0">
                <a:solidFill>
                  <a:schemeClr val="accent1"/>
                </a:solidFill>
              </a:rPr>
              <a:t>Transform systems and target resources for faster and fairer progress</a:t>
            </a:r>
            <a:endParaRPr lang="en-GB" sz="2400" dirty="0"/>
          </a:p>
        </p:txBody>
      </p:sp>
    </p:spTree>
    <p:extLst>
      <p:ext uri="{BB962C8B-B14F-4D97-AF65-F5344CB8AC3E}">
        <p14:creationId xmlns:p14="http://schemas.microsoft.com/office/powerpoint/2010/main" val="73174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34800" y="3119174"/>
            <a:ext cx="5795243" cy="1834348"/>
          </a:xfrm>
        </p:spPr>
        <p:txBody>
          <a:bodyPr/>
          <a:lstStyle/>
          <a:p>
            <a:r>
              <a:rPr lang="en-US" dirty="0"/>
              <a:t>2020 Global </a:t>
            </a:r>
            <a:br>
              <a:rPr lang="en-US" dirty="0"/>
            </a:br>
            <a:r>
              <a:rPr lang="en-US" dirty="0"/>
              <a:t>Nutrition Report</a:t>
            </a:r>
          </a:p>
          <a:p>
            <a:r>
              <a:rPr lang="en-US" sz="2600" dirty="0">
                <a:solidFill>
                  <a:schemeClr val="accent1"/>
                </a:solidFill>
              </a:rPr>
              <a:t>Action on equity to end malnutrition </a:t>
            </a:r>
          </a:p>
        </p:txBody>
      </p:sp>
      <p:sp>
        <p:nvSpPr>
          <p:cNvPr id="4" name="Text Placeholder 5">
            <a:extLst>
              <a:ext uri="{FF2B5EF4-FFF2-40B4-BE49-F238E27FC236}">
                <a16:creationId xmlns:a16="http://schemas.microsoft.com/office/drawing/2014/main" id="{AD7349C5-0FC2-4971-BCC4-CB154DEA8472}"/>
              </a:ext>
            </a:extLst>
          </p:cNvPr>
          <p:cNvSpPr txBox="1">
            <a:spLocks/>
          </p:cNvSpPr>
          <p:nvPr/>
        </p:nvSpPr>
        <p:spPr>
          <a:xfrm>
            <a:off x="534800" y="5657093"/>
            <a:ext cx="8632671" cy="1200907"/>
          </a:xfrm>
          <a:prstGeom prst="rect">
            <a:avLst/>
          </a:prstGeom>
        </p:spPr>
        <p:txBody>
          <a:bodyPr vert="horz" lIns="0" tIns="0" rIns="0" bIns="0" rtlCol="0" anchor="ctr">
            <a:normAutofit/>
          </a:bodyPr>
          <a:lstStyle>
            <a:lvl1pPr marL="0" indent="0" algn="l" defTabSz="457200" rtl="0" eaLnBrk="1" latinLnBrk="0" hangingPunct="1">
              <a:spcBef>
                <a:spcPct val="20000"/>
              </a:spcBef>
              <a:buFont typeface="Arial"/>
              <a:buNone/>
              <a:defRPr sz="2000" b="1" kern="1200">
                <a:solidFill>
                  <a:schemeClr val="tx1"/>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dirty="0"/>
              <a:t>Professor Renata Micha, RD PhD FAHA</a:t>
            </a:r>
            <a:br>
              <a:rPr lang="en-GB" b="0" dirty="0"/>
            </a:br>
            <a:r>
              <a:rPr lang="en-GB" b="0" i="1" dirty="0"/>
              <a:t>Co-Chair, Independent Expert Group of the Global Nutrition Report</a:t>
            </a:r>
          </a:p>
          <a:p>
            <a:endParaRPr lang="en-US" b="0" dirty="0"/>
          </a:p>
        </p:txBody>
      </p:sp>
      <p:sp>
        <p:nvSpPr>
          <p:cNvPr id="3" name="TextBox 2">
            <a:extLst>
              <a:ext uri="{FF2B5EF4-FFF2-40B4-BE49-F238E27FC236}">
                <a16:creationId xmlns:a16="http://schemas.microsoft.com/office/drawing/2014/main" id="{BA51898C-F035-4ADA-BF40-81F787A43FC9}"/>
              </a:ext>
            </a:extLst>
          </p:cNvPr>
          <p:cNvSpPr txBox="1"/>
          <p:nvPr/>
        </p:nvSpPr>
        <p:spPr>
          <a:xfrm>
            <a:off x="371475" y="5120641"/>
            <a:ext cx="3486150" cy="369332"/>
          </a:xfrm>
          <a:prstGeom prst="rect">
            <a:avLst/>
          </a:prstGeom>
          <a:noFill/>
        </p:spPr>
        <p:txBody>
          <a:bodyPr wrap="square" rtlCol="0">
            <a:spAutoFit/>
          </a:bodyPr>
          <a:lstStyle/>
          <a:p>
            <a:r>
              <a:rPr lang="en-US" dirty="0"/>
              <a:t>Thursday 18</a:t>
            </a:r>
            <a:r>
              <a:rPr lang="en-US" baseline="30000" dirty="0"/>
              <a:t>th</a:t>
            </a:r>
            <a:r>
              <a:rPr lang="en-US" dirty="0"/>
              <a:t> June 2020</a:t>
            </a:r>
          </a:p>
        </p:txBody>
      </p:sp>
    </p:spTree>
    <p:extLst>
      <p:ext uri="{BB962C8B-B14F-4D97-AF65-F5344CB8AC3E}">
        <p14:creationId xmlns:p14="http://schemas.microsoft.com/office/powerpoint/2010/main" val="2205054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A5034-968A-B54A-B2BD-56CBDE323659}"/>
              </a:ext>
            </a:extLst>
          </p:cNvPr>
          <p:cNvSpPr>
            <a:spLocks noGrp="1"/>
          </p:cNvSpPr>
          <p:nvPr>
            <p:ph type="body" sz="quarter" idx="17"/>
          </p:nvPr>
        </p:nvSpPr>
        <p:spPr/>
        <p:txBody>
          <a:bodyPr/>
          <a:lstStyle/>
          <a:p>
            <a:pPr lvl="0">
              <a:spcBef>
                <a:spcPts val="0"/>
              </a:spcBef>
            </a:pPr>
            <a:r>
              <a:rPr lang="en-US" sz="3600" dirty="0"/>
              <a:t>Good nutrition is now more important than ever</a:t>
            </a:r>
          </a:p>
        </p:txBody>
      </p:sp>
      <p:grpSp>
        <p:nvGrpSpPr>
          <p:cNvPr id="6" name="Group 5">
            <a:extLst>
              <a:ext uri="{FF2B5EF4-FFF2-40B4-BE49-F238E27FC236}">
                <a16:creationId xmlns:a16="http://schemas.microsoft.com/office/drawing/2014/main" id="{0136595C-C869-9B46-83B7-55CC92833BC8}"/>
              </a:ext>
            </a:extLst>
          </p:cNvPr>
          <p:cNvGrpSpPr/>
          <p:nvPr/>
        </p:nvGrpSpPr>
        <p:grpSpPr>
          <a:xfrm>
            <a:off x="277800" y="1502466"/>
            <a:ext cx="11624529" cy="5077734"/>
            <a:chOff x="277800" y="1502466"/>
            <a:chExt cx="11624529" cy="5077734"/>
          </a:xfrm>
        </p:grpSpPr>
        <p:pic>
          <p:nvPicPr>
            <p:cNvPr id="2" name="Picture 1">
              <a:extLst>
                <a:ext uri="{FF2B5EF4-FFF2-40B4-BE49-F238E27FC236}">
                  <a16:creationId xmlns:a16="http://schemas.microsoft.com/office/drawing/2014/main" id="{E5468EF8-0C6A-6240-99EA-B3CED8CA2D39}"/>
                </a:ext>
              </a:extLst>
            </p:cNvPr>
            <p:cNvPicPr>
              <a:picLocks noChangeAspect="1"/>
            </p:cNvPicPr>
            <p:nvPr/>
          </p:nvPicPr>
          <p:blipFill>
            <a:blip r:embed="rId3"/>
            <a:stretch>
              <a:fillRect/>
            </a:stretch>
          </p:blipFill>
          <p:spPr>
            <a:xfrm>
              <a:off x="277800" y="1502466"/>
              <a:ext cx="1422400" cy="1422400"/>
            </a:xfrm>
            <a:prstGeom prst="rect">
              <a:avLst/>
            </a:prstGeom>
          </p:spPr>
        </p:pic>
        <p:pic>
          <p:nvPicPr>
            <p:cNvPr id="4" name="Picture 3">
              <a:extLst>
                <a:ext uri="{FF2B5EF4-FFF2-40B4-BE49-F238E27FC236}">
                  <a16:creationId xmlns:a16="http://schemas.microsoft.com/office/drawing/2014/main" id="{B84BF2E6-2BE4-E145-B2B5-5AE0BF3FACDD}"/>
                </a:ext>
              </a:extLst>
            </p:cNvPr>
            <p:cNvPicPr>
              <a:picLocks noChangeAspect="1"/>
            </p:cNvPicPr>
            <p:nvPr/>
          </p:nvPicPr>
          <p:blipFill>
            <a:blip r:embed="rId4"/>
            <a:stretch>
              <a:fillRect/>
            </a:stretch>
          </p:blipFill>
          <p:spPr>
            <a:xfrm>
              <a:off x="10479929" y="5157800"/>
              <a:ext cx="1422400" cy="1422400"/>
            </a:xfrm>
            <a:prstGeom prst="rect">
              <a:avLst/>
            </a:prstGeom>
          </p:spPr>
        </p:pic>
      </p:grpSp>
      <p:sp>
        <p:nvSpPr>
          <p:cNvPr id="7" name="Rectangle 6">
            <a:extLst>
              <a:ext uri="{FF2B5EF4-FFF2-40B4-BE49-F238E27FC236}">
                <a16:creationId xmlns:a16="http://schemas.microsoft.com/office/drawing/2014/main" id="{E43AC832-30F7-43BE-B38A-94D6A8329A41}"/>
              </a:ext>
            </a:extLst>
          </p:cNvPr>
          <p:cNvSpPr/>
          <p:nvPr/>
        </p:nvSpPr>
        <p:spPr>
          <a:xfrm>
            <a:off x="1700200" y="1733071"/>
            <a:ext cx="7854846" cy="861774"/>
          </a:xfrm>
          <a:prstGeom prst="rect">
            <a:avLst/>
          </a:prstGeom>
        </p:spPr>
        <p:txBody>
          <a:bodyPr wrap="squar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CA" sz="3200" b="0" i="0" u="none" strike="noStrike" kern="1200" cap="none" spc="0" normalizeH="0" baseline="0" noProof="0" dirty="0">
              <a:ln>
                <a:noFill/>
              </a:ln>
              <a:solidFill>
                <a:srgbClr val="FFFF00"/>
              </a:solidFill>
              <a:effectLst/>
              <a:uLnTx/>
              <a:uFillTx/>
              <a:latin typeface="Arial"/>
              <a:ea typeface="+mn-ea"/>
              <a:cs typeface="+mn-cs"/>
            </a:endParaRP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srgbClr val="475C6D"/>
              </a:solidFill>
              <a:effectLst/>
              <a:uLnTx/>
              <a:uFillTx/>
              <a:latin typeface="Arial"/>
              <a:ea typeface="+mn-ea"/>
              <a:cs typeface="+mn-cs"/>
            </a:endParaRPr>
          </a:p>
        </p:txBody>
      </p:sp>
      <p:sp>
        <p:nvSpPr>
          <p:cNvPr id="8" name="TextBox 7">
            <a:extLst>
              <a:ext uri="{FF2B5EF4-FFF2-40B4-BE49-F238E27FC236}">
                <a16:creationId xmlns:a16="http://schemas.microsoft.com/office/drawing/2014/main" id="{1921DC93-E8FE-4CE3-9A4B-30D4530932F0}"/>
              </a:ext>
            </a:extLst>
          </p:cNvPr>
          <p:cNvSpPr txBox="1"/>
          <p:nvPr/>
        </p:nvSpPr>
        <p:spPr>
          <a:xfrm>
            <a:off x="924342" y="2132493"/>
            <a:ext cx="3893726" cy="3428258"/>
          </a:xfrm>
          <a:prstGeom prst="rect">
            <a:avLst/>
          </a:prstGeom>
          <a:solidFill>
            <a:schemeClr val="tx2">
              <a:lumMod val="20000"/>
              <a:lumOff val="80000"/>
            </a:schemeClr>
          </a:solidFill>
        </p:spPr>
        <p:txBody>
          <a:bodyPr wrap="square" rtlCol="0" anchor="t">
            <a:noAutofit/>
          </a:bodyPr>
          <a:lstStyle/>
          <a:p>
            <a:pPr lvl="0">
              <a:lnSpc>
                <a:spcPct val="90000"/>
              </a:lnSpc>
              <a:defRPr/>
            </a:pPr>
            <a:r>
              <a:rPr kumimoji="0" lang="en-GB" sz="2400" u="none" strike="noStrike" kern="1200" cap="none" spc="0" normalizeH="0" baseline="0" noProof="0" dirty="0">
                <a:ln>
                  <a:noFill/>
                </a:ln>
                <a:solidFill>
                  <a:srgbClr val="475C6D"/>
                </a:solidFill>
                <a:effectLst/>
                <a:uLnTx/>
                <a:uFillTx/>
                <a:latin typeface="Arial"/>
                <a:ea typeface="+mn-ea"/>
                <a:cs typeface="+mn-cs"/>
              </a:rPr>
              <a:t>Visit our website to read the </a:t>
            </a:r>
            <a:r>
              <a:rPr kumimoji="0" lang="en-GB" sz="2400" b="1" u="none" strike="noStrike" kern="1200" cap="none" spc="0" normalizeH="0" baseline="0" noProof="0" dirty="0">
                <a:ln>
                  <a:noFill/>
                </a:ln>
                <a:solidFill>
                  <a:srgbClr val="475C6D"/>
                </a:solidFill>
                <a:effectLst/>
                <a:uLnTx/>
                <a:uFillTx/>
                <a:latin typeface="Arial"/>
                <a:ea typeface="+mn-ea"/>
                <a:cs typeface="+mn-cs"/>
              </a:rPr>
              <a:t>full report</a:t>
            </a:r>
            <a:r>
              <a:rPr kumimoji="0" lang="en-GB" sz="2400" u="none" strike="noStrike" kern="1200" cap="none" spc="0" normalizeH="0" baseline="0" noProof="0" dirty="0">
                <a:ln>
                  <a:noFill/>
                </a:ln>
                <a:solidFill>
                  <a:srgbClr val="475C6D"/>
                </a:solidFill>
                <a:effectLst/>
                <a:uLnTx/>
                <a:uFillTx/>
                <a:latin typeface="Arial"/>
                <a:ea typeface="+mn-ea"/>
                <a:cs typeface="+mn-cs"/>
              </a:rPr>
              <a:t>, </a:t>
            </a:r>
            <a:r>
              <a:rPr lang="en-GB" sz="2400" dirty="0">
                <a:solidFill>
                  <a:srgbClr val="475C6D"/>
                </a:solidFill>
                <a:latin typeface="Arial"/>
              </a:rPr>
              <a:t>and</a:t>
            </a:r>
            <a:r>
              <a:rPr lang="en-GB" sz="2400" dirty="0">
                <a:solidFill>
                  <a:srgbClr val="475C6D"/>
                </a:solidFill>
              </a:rPr>
              <a:t> view </a:t>
            </a:r>
            <a:r>
              <a:rPr lang="en-GB" sz="2400" b="1" dirty="0">
                <a:solidFill>
                  <a:srgbClr val="475C6D"/>
                </a:solidFill>
              </a:rPr>
              <a:t>nutrition profiles </a:t>
            </a:r>
            <a:r>
              <a:rPr lang="en-GB" sz="2400" dirty="0">
                <a:solidFill>
                  <a:srgbClr val="475C6D"/>
                </a:solidFill>
              </a:rPr>
              <a:t>that capture the burden of malnutrition at the global, regional, sub-regional and country level.</a:t>
            </a:r>
          </a:p>
          <a:p>
            <a:pPr lvl="0">
              <a:lnSpc>
                <a:spcPct val="90000"/>
              </a:lnSpc>
              <a:defRPr/>
            </a:pPr>
            <a:endParaRPr kumimoji="0" lang="en-GB" sz="2400" u="none" strike="noStrike" kern="1200" cap="none" spc="0" normalizeH="0" baseline="0" noProof="0" dirty="0">
              <a:ln>
                <a:noFill/>
              </a:ln>
              <a:solidFill>
                <a:srgbClr val="475C6D"/>
              </a:solidFill>
              <a:effectLst/>
              <a:uLnTx/>
              <a:uFillTx/>
              <a:latin typeface="Arial"/>
              <a:ea typeface="+mn-ea"/>
              <a:cs typeface="+mn-cs"/>
            </a:endParaRPr>
          </a:p>
          <a:p>
            <a:pPr marL="0" marR="0" lvl="0" indent="0" defTabSz="457200" rtl="0" eaLnBrk="1" fontAlgn="auto" latinLnBrk="0" hangingPunct="1">
              <a:lnSpc>
                <a:spcPct val="9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475C6D"/>
              </a:solidFill>
              <a:effectLst/>
              <a:uLnTx/>
              <a:uFillTx/>
              <a:latin typeface="Arial"/>
              <a:ea typeface="+mn-ea"/>
              <a:cs typeface="+mn-cs"/>
            </a:endParaRPr>
          </a:p>
          <a:p>
            <a:pPr marL="0" marR="0" lvl="0" indent="0" defTabSz="457200" rtl="0" eaLnBrk="1" fontAlgn="auto" latinLnBrk="0" hangingPunct="1">
              <a:lnSpc>
                <a:spcPct val="9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475C77"/>
                </a:solidFill>
                <a:effectLst/>
                <a:uLnTx/>
                <a:uFillTx/>
                <a:latin typeface="Arial"/>
                <a:ea typeface="+mn-ea"/>
                <a:cs typeface="+mn-cs"/>
              </a:rPr>
              <a:t>www.globalnutritionreport.org</a:t>
            </a:r>
          </a:p>
          <a:p>
            <a:pPr marL="0" marR="0" lvl="0" indent="0" algn="r" defTabSz="457200" rtl="0" eaLnBrk="1" fontAlgn="auto" latinLnBrk="0" hangingPunct="1">
              <a:lnSpc>
                <a:spcPct val="90000"/>
              </a:lnSpc>
              <a:spcBef>
                <a:spcPts val="0"/>
              </a:spcBef>
              <a:spcAft>
                <a:spcPts val="0"/>
              </a:spcAft>
              <a:buClrTx/>
              <a:buSzTx/>
              <a:buFontTx/>
              <a:buNone/>
              <a:tabLst/>
              <a:defRPr/>
            </a:pPr>
            <a:endParaRPr lang="en-GB" sz="2000" dirty="0">
              <a:solidFill>
                <a:srgbClr val="475C6D"/>
              </a:solidFill>
              <a:latin typeface="Arial"/>
            </a:endParaRPr>
          </a:p>
        </p:txBody>
      </p:sp>
      <p:pic>
        <p:nvPicPr>
          <p:cNvPr id="5" name="Picture 4">
            <a:extLst>
              <a:ext uri="{FF2B5EF4-FFF2-40B4-BE49-F238E27FC236}">
                <a16:creationId xmlns:a16="http://schemas.microsoft.com/office/drawing/2014/main" id="{4E9827F7-6167-4C03-B2A3-903F36DED378}"/>
              </a:ext>
            </a:extLst>
          </p:cNvPr>
          <p:cNvPicPr>
            <a:picLocks noChangeAspect="1"/>
          </p:cNvPicPr>
          <p:nvPr/>
        </p:nvPicPr>
        <p:blipFill>
          <a:blip r:embed="rId5"/>
          <a:stretch>
            <a:fillRect/>
          </a:stretch>
        </p:blipFill>
        <p:spPr>
          <a:xfrm>
            <a:off x="7736957" y="2132493"/>
            <a:ext cx="1580156" cy="2291787"/>
          </a:xfrm>
          <a:prstGeom prst="rect">
            <a:avLst/>
          </a:prstGeom>
          <a:ln w="12700">
            <a:solidFill>
              <a:schemeClr val="tx1"/>
            </a:solidFill>
          </a:ln>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CD89122-3A82-4367-B5EF-D9AA3DFB52DF}"/>
              </a:ext>
            </a:extLst>
          </p:cNvPr>
          <p:cNvPicPr>
            <a:picLocks noChangeAspect="1"/>
          </p:cNvPicPr>
          <p:nvPr/>
        </p:nvPicPr>
        <p:blipFill>
          <a:blip r:embed="rId6"/>
          <a:stretch>
            <a:fillRect/>
          </a:stretch>
        </p:blipFill>
        <p:spPr>
          <a:xfrm>
            <a:off x="8976189" y="3328364"/>
            <a:ext cx="1597560" cy="2291787"/>
          </a:xfrm>
          <a:prstGeom prst="rect">
            <a:avLst/>
          </a:prstGeom>
          <a:ln w="12700">
            <a:solidFill>
              <a:schemeClr val="tx1"/>
            </a:solidFill>
          </a:ln>
          <a:effectLst>
            <a:outerShdw blurRad="50800" dist="38100" dir="2700000" algn="tl" rotWithShape="0">
              <a:prstClr val="black">
                <a:alpha val="40000"/>
              </a:prstClr>
            </a:outerShdw>
          </a:effectLst>
        </p:spPr>
      </p:pic>
      <p:sp>
        <p:nvSpPr>
          <p:cNvPr id="13" name="TextBox 12">
            <a:extLst>
              <a:ext uri="{FF2B5EF4-FFF2-40B4-BE49-F238E27FC236}">
                <a16:creationId xmlns:a16="http://schemas.microsoft.com/office/drawing/2014/main" id="{D8AC07C7-8E55-4A43-900D-068EA296D0AA}"/>
              </a:ext>
            </a:extLst>
          </p:cNvPr>
          <p:cNvSpPr txBox="1"/>
          <p:nvPr/>
        </p:nvSpPr>
        <p:spPr>
          <a:xfrm>
            <a:off x="5020346" y="5983299"/>
            <a:ext cx="8840800" cy="3238504"/>
          </a:xfrm>
          <a:prstGeom prst="rect">
            <a:avLst/>
          </a:prstGeom>
          <a:noFill/>
        </p:spPr>
        <p:txBody>
          <a:bodyPr wrap="square" rtlCol="0" anchor="t">
            <a:no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475C6D"/>
                </a:solidFill>
                <a:effectLst/>
                <a:uLnTx/>
                <a:uFillTx/>
                <a:latin typeface="Arial"/>
                <a:ea typeface="+mn-ea"/>
                <a:cs typeface="+mn-cs"/>
              </a:rPr>
              <a:t>Follow us on Twitter: </a:t>
            </a:r>
            <a:r>
              <a:rPr kumimoji="0" lang="en-GB" sz="2000" b="0" i="0" u="none" strike="noStrike" kern="1200" cap="none" spc="0" normalizeH="0" baseline="0" noProof="0" dirty="0">
                <a:ln>
                  <a:noFill/>
                </a:ln>
                <a:solidFill>
                  <a:srgbClr val="475C6D"/>
                </a:solidFill>
                <a:effectLst/>
                <a:uLnTx/>
                <a:uFillTx/>
                <a:latin typeface="Arial"/>
                <a:ea typeface="+mn-ea"/>
                <a:cs typeface="+mn-cs"/>
              </a:rPr>
              <a:t>@GNReport</a:t>
            </a:r>
          </a:p>
          <a:p>
            <a:pPr marL="0" marR="0" lvl="0" indent="0" algn="l" defTabSz="457200" rtl="0" eaLnBrk="1" fontAlgn="auto" latinLnBrk="0" hangingPunct="1">
              <a:lnSpc>
                <a:spcPct val="9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475C6D"/>
                </a:solidFill>
                <a:effectLst/>
                <a:uLnTx/>
                <a:uFillTx/>
                <a:latin typeface="Arial"/>
                <a:ea typeface="+mn-ea"/>
                <a:cs typeface="+mn-cs"/>
              </a:rPr>
              <a:t>Like us on Facebook: </a:t>
            </a:r>
            <a:r>
              <a:rPr lang="en-GB" sz="2000" dirty="0">
                <a:solidFill>
                  <a:srgbClr val="475C6D"/>
                </a:solidFill>
                <a:latin typeface="Arial"/>
              </a:rPr>
              <a:t>@ </a:t>
            </a:r>
            <a:r>
              <a:rPr kumimoji="0" lang="en-GB" sz="2000" b="0" i="0" u="none" strike="noStrike" kern="1200" cap="none" spc="0" normalizeH="0" baseline="0" noProof="0" dirty="0" err="1">
                <a:ln>
                  <a:noFill/>
                </a:ln>
                <a:solidFill>
                  <a:srgbClr val="475C6D"/>
                </a:solidFill>
                <a:effectLst/>
                <a:uLnTx/>
                <a:uFillTx/>
                <a:latin typeface="Arial"/>
                <a:ea typeface="+mn-ea"/>
                <a:cs typeface="+mn-cs"/>
              </a:rPr>
              <a:t>globalnutritionreport</a:t>
            </a:r>
            <a:endParaRPr kumimoji="0" lang="en-GB" sz="2000" b="0" i="0" u="none" strike="noStrike" kern="1200" cap="none" spc="0" normalizeH="0" baseline="0" noProof="0" dirty="0">
              <a:ln>
                <a:noFill/>
              </a:ln>
              <a:solidFill>
                <a:srgbClr val="475C6D"/>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2B3A2A9F-B2BB-4E66-9832-0F29E62FB6AD}"/>
              </a:ext>
            </a:extLst>
          </p:cNvPr>
          <p:cNvPicPr>
            <a:picLocks noChangeAspect="1"/>
          </p:cNvPicPr>
          <p:nvPr/>
        </p:nvPicPr>
        <p:blipFill>
          <a:blip r:embed="rId7"/>
          <a:stretch>
            <a:fillRect/>
          </a:stretch>
        </p:blipFill>
        <p:spPr>
          <a:xfrm>
            <a:off x="5037991" y="2132493"/>
            <a:ext cx="2437504" cy="3428258"/>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A045BE80-7CC6-4724-8F76-727BC3EE5CEC}"/>
              </a:ext>
            </a:extLst>
          </p:cNvPr>
          <p:cNvPicPr>
            <a:picLocks noChangeAspect="1"/>
          </p:cNvPicPr>
          <p:nvPr/>
        </p:nvPicPr>
        <p:blipFill>
          <a:blip r:embed="rId8"/>
          <a:stretch>
            <a:fillRect/>
          </a:stretch>
        </p:blipFill>
        <p:spPr>
          <a:xfrm>
            <a:off x="10180448" y="2132493"/>
            <a:ext cx="1607926" cy="2291788"/>
          </a:xfrm>
          <a:prstGeom prst="rect">
            <a:avLst/>
          </a:prstGeom>
          <a:ln w="12700">
            <a:solidFill>
              <a:schemeClr val="tx1"/>
            </a:solidFill>
          </a:ln>
          <a:effectLst>
            <a:outerShdw blurRad="50800" dist="38100" dir="2700000" algn="tl" rotWithShape="0">
              <a:prstClr val="black">
                <a:alpha val="40000"/>
              </a:prstClr>
            </a:outerShdw>
          </a:effectLst>
        </p:spPr>
      </p:pic>
      <p:sp>
        <p:nvSpPr>
          <p:cNvPr id="15" name="Text Placeholder 3">
            <a:extLst>
              <a:ext uri="{FF2B5EF4-FFF2-40B4-BE49-F238E27FC236}">
                <a16:creationId xmlns:a16="http://schemas.microsoft.com/office/drawing/2014/main" id="{14C87117-C0C2-4335-915E-C8433E31115E}"/>
              </a:ext>
            </a:extLst>
          </p:cNvPr>
          <p:cNvSpPr txBox="1">
            <a:spLocks/>
          </p:cNvSpPr>
          <p:nvPr/>
        </p:nvSpPr>
        <p:spPr>
          <a:xfrm>
            <a:off x="558798" y="961502"/>
            <a:ext cx="11161487" cy="596722"/>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a:solidFill>
                  <a:srgbClr val="DE5D09"/>
                </a:solidFill>
              </a:rPr>
              <a:t>Fixing the global nutrition crisis is a collective responsibility</a:t>
            </a:r>
          </a:p>
        </p:txBody>
      </p:sp>
    </p:spTree>
    <p:extLst>
      <p:ext uri="{BB962C8B-B14F-4D97-AF65-F5344CB8AC3E}">
        <p14:creationId xmlns:p14="http://schemas.microsoft.com/office/powerpoint/2010/main" val="88482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7">
            <a:extLst>
              <a:ext uri="{FF2B5EF4-FFF2-40B4-BE49-F238E27FC236}">
                <a16:creationId xmlns:a16="http://schemas.microsoft.com/office/drawing/2014/main" id="{4A0B2968-759A-4222-81EA-30C910E1636D}"/>
              </a:ext>
            </a:extLst>
          </p:cNvPr>
          <p:cNvSpPr>
            <a:spLocks/>
          </p:cNvSpPr>
          <p:nvPr/>
        </p:nvSpPr>
        <p:spPr bwMode="auto">
          <a:xfrm>
            <a:off x="0" y="2285347"/>
            <a:ext cx="12206288" cy="2652313"/>
          </a:xfrm>
          <a:custGeom>
            <a:avLst/>
            <a:gdLst>
              <a:gd name="T0" fmla="*/ 0 w 12801"/>
              <a:gd name="T1" fmla="*/ 2042 h 2042"/>
              <a:gd name="T2" fmla="*/ 0 w 12801"/>
              <a:gd name="T3" fmla="*/ 2042 h 2042"/>
              <a:gd name="T4" fmla="*/ 12801 w 12801"/>
              <a:gd name="T5" fmla="*/ 2042 h 2042"/>
              <a:gd name="T6" fmla="*/ 12801 w 12801"/>
              <a:gd name="T7" fmla="*/ 0 h 2042"/>
              <a:gd name="T8" fmla="*/ 0 w 12801"/>
              <a:gd name="T9" fmla="*/ 0 h 2042"/>
              <a:gd name="T10" fmla="*/ 0 w 12801"/>
              <a:gd name="T11" fmla="*/ 2042 h 2042"/>
            </a:gdLst>
            <a:ahLst/>
            <a:cxnLst>
              <a:cxn ang="0">
                <a:pos x="T0" y="T1"/>
              </a:cxn>
              <a:cxn ang="0">
                <a:pos x="T2" y="T3"/>
              </a:cxn>
              <a:cxn ang="0">
                <a:pos x="T4" y="T5"/>
              </a:cxn>
              <a:cxn ang="0">
                <a:pos x="T6" y="T7"/>
              </a:cxn>
              <a:cxn ang="0">
                <a:pos x="T8" y="T9"/>
              </a:cxn>
              <a:cxn ang="0">
                <a:pos x="T10" y="T11"/>
              </a:cxn>
            </a:cxnLst>
            <a:rect l="0" t="0" r="r" b="b"/>
            <a:pathLst>
              <a:path w="12801" h="2042">
                <a:moveTo>
                  <a:pt x="0" y="2042"/>
                </a:moveTo>
                <a:lnTo>
                  <a:pt x="0" y="2042"/>
                </a:lnTo>
                <a:lnTo>
                  <a:pt x="12801" y="2042"/>
                </a:lnTo>
                <a:lnTo>
                  <a:pt x="12801" y="0"/>
                </a:lnTo>
                <a:lnTo>
                  <a:pt x="0" y="0"/>
                </a:lnTo>
                <a:lnTo>
                  <a:pt x="0" y="2042"/>
                </a:lnTo>
                <a:close/>
              </a:path>
            </a:pathLst>
          </a:custGeom>
          <a:solidFill>
            <a:srgbClr val="87CEC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475C6D"/>
              </a:solidFill>
              <a:effectLst/>
              <a:uLnTx/>
              <a:uFillTx/>
              <a:latin typeface="Arial"/>
              <a:ea typeface="+mn-ea"/>
              <a:cs typeface="+mn-cs"/>
            </a:endParaRPr>
          </a:p>
        </p:txBody>
      </p:sp>
      <p:sp>
        <p:nvSpPr>
          <p:cNvPr id="10" name="Rectangle 9">
            <a:extLst>
              <a:ext uri="{FF2B5EF4-FFF2-40B4-BE49-F238E27FC236}">
                <a16:creationId xmlns:a16="http://schemas.microsoft.com/office/drawing/2014/main" id="{FF56282E-FAB2-4C0A-89B0-D8FEFD7BFA10}"/>
              </a:ext>
            </a:extLst>
          </p:cNvPr>
          <p:cNvSpPr/>
          <p:nvPr/>
        </p:nvSpPr>
        <p:spPr>
          <a:xfrm>
            <a:off x="-102243" y="-245585"/>
            <a:ext cx="12396486" cy="771417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grpSp>
        <p:nvGrpSpPr>
          <p:cNvPr id="11" name="Group 10">
            <a:extLst>
              <a:ext uri="{FF2B5EF4-FFF2-40B4-BE49-F238E27FC236}">
                <a16:creationId xmlns:a16="http://schemas.microsoft.com/office/drawing/2014/main" id="{D8F7637F-C60A-4AF9-9ABC-4C951188293D}"/>
              </a:ext>
            </a:extLst>
          </p:cNvPr>
          <p:cNvGrpSpPr/>
          <p:nvPr/>
        </p:nvGrpSpPr>
        <p:grpSpPr>
          <a:xfrm>
            <a:off x="3434820" y="4272187"/>
            <a:ext cx="5187324" cy="1330945"/>
            <a:chOff x="2513947" y="589396"/>
            <a:chExt cx="5187324" cy="1330945"/>
          </a:xfrm>
        </p:grpSpPr>
        <p:pic>
          <p:nvPicPr>
            <p:cNvPr id="12" name="Picture 11">
              <a:extLst>
                <a:ext uri="{FF2B5EF4-FFF2-40B4-BE49-F238E27FC236}">
                  <a16:creationId xmlns:a16="http://schemas.microsoft.com/office/drawing/2014/main" id="{15E48325-052B-455A-9762-26020BDF819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3947" y="642634"/>
              <a:ext cx="3608240" cy="1277707"/>
            </a:xfrm>
            <a:prstGeom prst="rect">
              <a:avLst/>
            </a:prstGeom>
            <a:noFill/>
            <a:ln>
              <a:noFill/>
            </a:ln>
          </p:spPr>
        </p:pic>
        <p:pic>
          <p:nvPicPr>
            <p:cNvPr id="13" name="Picture 12">
              <a:extLst>
                <a:ext uri="{FF2B5EF4-FFF2-40B4-BE49-F238E27FC236}">
                  <a16:creationId xmlns:a16="http://schemas.microsoft.com/office/drawing/2014/main" id="{E9D72371-E8BA-47E6-805E-EFDD6B05015A}"/>
                </a:ext>
              </a:extLst>
            </p:cNvPr>
            <p:cNvPicPr>
              <a:picLocks noChangeAspect="1"/>
            </p:cNvPicPr>
            <p:nvPr/>
          </p:nvPicPr>
          <p:blipFill>
            <a:blip r:embed="rId4"/>
            <a:stretch>
              <a:fillRect/>
            </a:stretch>
          </p:blipFill>
          <p:spPr>
            <a:xfrm>
              <a:off x="6370326" y="589396"/>
              <a:ext cx="1330945" cy="1330945"/>
            </a:xfrm>
            <a:prstGeom prst="rect">
              <a:avLst/>
            </a:prstGeom>
          </p:spPr>
        </p:pic>
      </p:grpSp>
      <p:sp>
        <p:nvSpPr>
          <p:cNvPr id="8" name="Freeform 7">
            <a:extLst>
              <a:ext uri="{FF2B5EF4-FFF2-40B4-BE49-F238E27FC236}">
                <a16:creationId xmlns:a16="http://schemas.microsoft.com/office/drawing/2014/main" id="{4A1A0F48-6998-48A8-A66D-BC979B2B1BA8}"/>
              </a:ext>
            </a:extLst>
          </p:cNvPr>
          <p:cNvSpPr>
            <a:spLocks/>
          </p:cNvSpPr>
          <p:nvPr/>
        </p:nvSpPr>
        <p:spPr bwMode="auto">
          <a:xfrm>
            <a:off x="-215900" y="1307447"/>
            <a:ext cx="12574588" cy="2652313"/>
          </a:xfrm>
          <a:custGeom>
            <a:avLst/>
            <a:gdLst>
              <a:gd name="T0" fmla="*/ 0 w 12801"/>
              <a:gd name="T1" fmla="*/ 2042 h 2042"/>
              <a:gd name="T2" fmla="*/ 0 w 12801"/>
              <a:gd name="T3" fmla="*/ 2042 h 2042"/>
              <a:gd name="T4" fmla="*/ 12801 w 12801"/>
              <a:gd name="T5" fmla="*/ 2042 h 2042"/>
              <a:gd name="T6" fmla="*/ 12801 w 12801"/>
              <a:gd name="T7" fmla="*/ 0 h 2042"/>
              <a:gd name="T8" fmla="*/ 0 w 12801"/>
              <a:gd name="T9" fmla="*/ 0 h 2042"/>
              <a:gd name="T10" fmla="*/ 0 w 12801"/>
              <a:gd name="T11" fmla="*/ 2042 h 2042"/>
            </a:gdLst>
            <a:ahLst/>
            <a:cxnLst>
              <a:cxn ang="0">
                <a:pos x="T0" y="T1"/>
              </a:cxn>
              <a:cxn ang="0">
                <a:pos x="T2" y="T3"/>
              </a:cxn>
              <a:cxn ang="0">
                <a:pos x="T4" y="T5"/>
              </a:cxn>
              <a:cxn ang="0">
                <a:pos x="T6" y="T7"/>
              </a:cxn>
              <a:cxn ang="0">
                <a:pos x="T8" y="T9"/>
              </a:cxn>
              <a:cxn ang="0">
                <a:pos x="T10" y="T11"/>
              </a:cxn>
            </a:cxnLst>
            <a:rect l="0" t="0" r="r" b="b"/>
            <a:pathLst>
              <a:path w="12801" h="2042">
                <a:moveTo>
                  <a:pt x="0" y="2042"/>
                </a:moveTo>
                <a:lnTo>
                  <a:pt x="0" y="2042"/>
                </a:lnTo>
                <a:lnTo>
                  <a:pt x="12801" y="2042"/>
                </a:lnTo>
                <a:lnTo>
                  <a:pt x="12801" y="0"/>
                </a:lnTo>
                <a:lnTo>
                  <a:pt x="0" y="0"/>
                </a:lnTo>
                <a:lnTo>
                  <a:pt x="0" y="2042"/>
                </a:lnTo>
                <a:close/>
              </a:path>
            </a:pathLst>
          </a:custGeom>
          <a:solidFill>
            <a:srgbClr val="87CEC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Text Placeholder 1"/>
          <p:cNvSpPr>
            <a:spLocks noGrp="1"/>
          </p:cNvSpPr>
          <p:nvPr>
            <p:ph type="body" sz="quarter" idx="4294967295"/>
          </p:nvPr>
        </p:nvSpPr>
        <p:spPr>
          <a:xfrm>
            <a:off x="0" y="1724333"/>
            <a:ext cx="12192000" cy="2227262"/>
          </a:xfrm>
        </p:spPr>
        <p:txBody>
          <a:bodyPr/>
          <a:lstStyle/>
          <a:p>
            <a:pPr algn="ctr"/>
            <a:r>
              <a:rPr lang="en-GB" sz="4400" b="1" dirty="0"/>
              <a:t>The Global Nutrition Report </a:t>
            </a:r>
            <a:br>
              <a:rPr lang="en-GB" sz="4400" b="1" dirty="0"/>
            </a:br>
            <a:r>
              <a:rPr lang="en-GB" sz="4400" b="1" dirty="0"/>
              <a:t>and All-Party Parliamentary Group </a:t>
            </a:r>
            <a:br>
              <a:rPr lang="en-GB" sz="4400" b="1" dirty="0"/>
            </a:br>
            <a:r>
              <a:rPr lang="en-GB" sz="4400" b="1" dirty="0"/>
              <a:t>on Nutrition for Growth</a:t>
            </a:r>
            <a:endParaRPr lang="en-US" sz="4400" dirty="0"/>
          </a:p>
        </p:txBody>
      </p:sp>
    </p:spTree>
    <p:extLst>
      <p:ext uri="{BB962C8B-B14F-4D97-AF65-F5344CB8AC3E}">
        <p14:creationId xmlns:p14="http://schemas.microsoft.com/office/powerpoint/2010/main" val="2508017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2D37D2-5097-40E4-9DFA-64ED1C02B5F2}"/>
              </a:ext>
            </a:extLst>
          </p:cNvPr>
          <p:cNvSpPr>
            <a:spLocks noGrp="1"/>
          </p:cNvSpPr>
          <p:nvPr>
            <p:ph type="body" sz="quarter" idx="13"/>
          </p:nvPr>
        </p:nvSpPr>
        <p:spPr>
          <a:xfrm>
            <a:off x="1772054" y="3055983"/>
            <a:ext cx="7965070" cy="1231106"/>
          </a:xfrm>
          <a:solidFill>
            <a:schemeClr val="accent3"/>
          </a:solidFill>
        </p:spPr>
        <p:txBody>
          <a:bodyPr/>
          <a:lstStyle/>
          <a:p>
            <a:r>
              <a:rPr lang="en-US" dirty="0"/>
              <a:t>About the Global </a:t>
            </a:r>
            <a:br>
              <a:rPr lang="en-US" dirty="0"/>
            </a:br>
            <a:r>
              <a:rPr lang="en-US" dirty="0"/>
              <a:t>Nutrition Report </a:t>
            </a:r>
          </a:p>
        </p:txBody>
      </p:sp>
    </p:spTree>
    <p:extLst>
      <p:ext uri="{BB962C8B-B14F-4D97-AF65-F5344CB8AC3E}">
        <p14:creationId xmlns:p14="http://schemas.microsoft.com/office/powerpoint/2010/main" val="822913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F1EEFC2-B6CE-4295-AD24-E26DF8F0C805}"/>
              </a:ext>
            </a:extLst>
          </p:cNvPr>
          <p:cNvSpPr>
            <a:spLocks noGrp="1"/>
          </p:cNvSpPr>
          <p:nvPr>
            <p:ph type="body" sz="quarter" idx="17"/>
          </p:nvPr>
        </p:nvSpPr>
        <p:spPr/>
        <p:txBody>
          <a:bodyPr/>
          <a:lstStyle/>
          <a:p>
            <a:r>
              <a:rPr lang="fr-FR" dirty="0"/>
              <a:t>About the Global Nutrition Report</a:t>
            </a:r>
            <a:endParaRPr lang="en-GB" dirty="0"/>
          </a:p>
        </p:txBody>
      </p:sp>
      <p:sp>
        <p:nvSpPr>
          <p:cNvPr id="10" name="Content Placeholder 9">
            <a:extLst>
              <a:ext uri="{FF2B5EF4-FFF2-40B4-BE49-F238E27FC236}">
                <a16:creationId xmlns:a16="http://schemas.microsoft.com/office/drawing/2014/main" id="{96FEC387-8806-40E2-9A6A-04E578AA3D62}"/>
              </a:ext>
            </a:extLst>
          </p:cNvPr>
          <p:cNvSpPr>
            <a:spLocks noGrp="1"/>
          </p:cNvSpPr>
          <p:nvPr>
            <p:ph idx="4294967295"/>
          </p:nvPr>
        </p:nvSpPr>
        <p:spPr>
          <a:xfrm>
            <a:off x="682170" y="1667327"/>
            <a:ext cx="5129213" cy="4552950"/>
          </a:xfrm>
        </p:spPr>
        <p:txBody>
          <a:bodyPr>
            <a:normAutofit fontScale="92500" lnSpcReduction="10000"/>
          </a:bodyPr>
          <a:lstStyle/>
          <a:p>
            <a:pPr marL="0" indent="0">
              <a:buNone/>
            </a:pPr>
            <a:r>
              <a:rPr lang="en-US" sz="2600" dirty="0"/>
              <a:t>The Global Nutrition Report was conceived following the first Nutrition for Growth (N4G) Initiative Summit in 2013 as a tool to track stakeholders’ commitments and inspire action.</a:t>
            </a:r>
            <a:endParaRPr lang="en-US" sz="1600" dirty="0"/>
          </a:p>
          <a:p>
            <a:pPr marL="0" indent="0">
              <a:buNone/>
            </a:pPr>
            <a:r>
              <a:rPr lang="en-US" sz="1600" dirty="0"/>
              <a:t> </a:t>
            </a:r>
          </a:p>
          <a:p>
            <a:pPr marL="0" indent="0">
              <a:buNone/>
            </a:pPr>
            <a:r>
              <a:rPr lang="en-US" sz="2600" i="1" dirty="0">
                <a:solidFill>
                  <a:srgbClr val="DE5C09"/>
                </a:solidFill>
              </a:rPr>
              <a:t>Its vision is </a:t>
            </a:r>
          </a:p>
          <a:p>
            <a:pPr marL="0" indent="0">
              <a:buNone/>
            </a:pPr>
            <a:r>
              <a:rPr lang="en-US" sz="2600" b="1" dirty="0"/>
              <a:t>A world free from malnutrition </a:t>
            </a:r>
            <a:br>
              <a:rPr lang="en-US" sz="2600" b="1" dirty="0"/>
            </a:br>
            <a:r>
              <a:rPr lang="en-US" sz="2600" b="1" dirty="0"/>
              <a:t>in all its forms.</a:t>
            </a:r>
          </a:p>
          <a:p>
            <a:pPr marL="0" indent="0">
              <a:buNone/>
            </a:pPr>
            <a:r>
              <a:rPr lang="en-US" sz="2600" i="1" dirty="0">
                <a:solidFill>
                  <a:srgbClr val="DE5C09"/>
                </a:solidFill>
              </a:rPr>
              <a:t>Its mission is</a:t>
            </a:r>
          </a:p>
          <a:p>
            <a:pPr marL="0" indent="0">
              <a:buNone/>
            </a:pPr>
            <a:r>
              <a:rPr lang="en-US" sz="2600" b="1" dirty="0"/>
              <a:t>To drive greater action to end malnutrition in all its forms.</a:t>
            </a:r>
          </a:p>
        </p:txBody>
      </p:sp>
      <p:pic>
        <p:nvPicPr>
          <p:cNvPr id="43" name="Picture 42">
            <a:extLst>
              <a:ext uri="{FF2B5EF4-FFF2-40B4-BE49-F238E27FC236}">
                <a16:creationId xmlns:a16="http://schemas.microsoft.com/office/drawing/2014/main" id="{FE19CB6F-EC3A-4530-B072-5AD9013B931A}"/>
              </a:ext>
            </a:extLst>
          </p:cNvPr>
          <p:cNvPicPr>
            <a:picLocks noChangeAspect="1"/>
          </p:cNvPicPr>
          <p:nvPr/>
        </p:nvPicPr>
        <p:blipFill>
          <a:blip r:embed="rId3"/>
          <a:stretch>
            <a:fillRect/>
          </a:stretch>
        </p:blipFill>
        <p:spPr>
          <a:xfrm>
            <a:off x="7017341" y="1631347"/>
            <a:ext cx="3185694" cy="4480560"/>
          </a:xfrm>
          <a:prstGeom prst="rect">
            <a:avLst/>
          </a:prstGeom>
        </p:spPr>
      </p:pic>
      <p:sp>
        <p:nvSpPr>
          <p:cNvPr id="6" name="Footer Placeholder 2">
            <a:extLst>
              <a:ext uri="{FF2B5EF4-FFF2-40B4-BE49-F238E27FC236}">
                <a16:creationId xmlns:a16="http://schemas.microsoft.com/office/drawing/2014/main" id="{B88C5EAA-AFFB-4776-BCF5-768945CD2869}"/>
              </a:ext>
            </a:extLst>
          </p:cNvPr>
          <p:cNvSpPr>
            <a:spLocks noGrp="1"/>
          </p:cNvSpPr>
          <p:nvPr>
            <p:ph type="ftr" sz="quarter" idx="3"/>
          </p:nvPr>
        </p:nvSpPr>
        <p:spPr>
          <a:xfrm>
            <a:off x="609601" y="6356351"/>
            <a:ext cx="8780234" cy="365125"/>
          </a:xfrm>
        </p:spPr>
        <p:txBody>
          <a:bodyPr/>
          <a:lstStyle/>
          <a:p>
            <a:pPr algn="l"/>
            <a:r>
              <a:rPr lang="en-US" dirty="0"/>
              <a:t>2020 Global Nutrition Report</a:t>
            </a:r>
          </a:p>
        </p:txBody>
      </p:sp>
      <p:sp>
        <p:nvSpPr>
          <p:cNvPr id="7" name="Text Placeholder 3">
            <a:extLst>
              <a:ext uri="{FF2B5EF4-FFF2-40B4-BE49-F238E27FC236}">
                <a16:creationId xmlns:a16="http://schemas.microsoft.com/office/drawing/2014/main" id="{80D81DDF-2717-456F-ADB7-C25D9677F958}"/>
              </a:ext>
            </a:extLst>
          </p:cNvPr>
          <p:cNvSpPr txBox="1">
            <a:spLocks/>
          </p:cNvSpPr>
          <p:nvPr/>
        </p:nvSpPr>
        <p:spPr>
          <a:xfrm>
            <a:off x="614685" y="993079"/>
            <a:ext cx="10972800" cy="39382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3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DE5D09"/>
                </a:solidFill>
              </a:rPr>
              <a:t>The world’s leading independent assessment of the state of global nutrition</a:t>
            </a:r>
          </a:p>
        </p:txBody>
      </p:sp>
    </p:spTree>
    <p:extLst>
      <p:ext uri="{BB962C8B-B14F-4D97-AF65-F5344CB8AC3E}">
        <p14:creationId xmlns:p14="http://schemas.microsoft.com/office/powerpoint/2010/main" val="933880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7965B30B-46F2-46D2-B774-B9DD4E7497C7}"/>
              </a:ext>
            </a:extLst>
          </p:cNvPr>
          <p:cNvSpPr/>
          <p:nvPr/>
        </p:nvSpPr>
        <p:spPr>
          <a:xfrm>
            <a:off x="4017395" y="2158020"/>
            <a:ext cx="3519925" cy="4204290"/>
          </a:xfrm>
          <a:prstGeom prst="rect">
            <a:avLst/>
          </a:prstGeom>
          <a:pattFill prst="pct5">
            <a:fgClr>
              <a:schemeClr val="accent4"/>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983D369-AE1F-45C5-A717-E5AC75BCA114}"/>
              </a:ext>
            </a:extLst>
          </p:cNvPr>
          <p:cNvSpPr/>
          <p:nvPr/>
        </p:nvSpPr>
        <p:spPr>
          <a:xfrm>
            <a:off x="767461" y="2151214"/>
            <a:ext cx="3260253" cy="421082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19" name="Diagram 18">
            <a:extLst>
              <a:ext uri="{FF2B5EF4-FFF2-40B4-BE49-F238E27FC236}">
                <a16:creationId xmlns:a16="http://schemas.microsoft.com/office/drawing/2014/main" id="{55494234-A3DB-4543-993D-73B28D10BE64}"/>
              </a:ext>
            </a:extLst>
          </p:cNvPr>
          <p:cNvGraphicFramePr/>
          <p:nvPr>
            <p:extLst>
              <p:ext uri="{D42A27DB-BD31-4B8C-83A1-F6EECF244321}">
                <p14:modId xmlns:p14="http://schemas.microsoft.com/office/powerpoint/2010/main" val="2934945657"/>
              </p:ext>
            </p:extLst>
          </p:nvPr>
        </p:nvGraphicFramePr>
        <p:xfrm>
          <a:off x="1110971" y="2022197"/>
          <a:ext cx="8045951" cy="4427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rrow: Right 11">
            <a:extLst>
              <a:ext uri="{FF2B5EF4-FFF2-40B4-BE49-F238E27FC236}">
                <a16:creationId xmlns:a16="http://schemas.microsoft.com/office/drawing/2014/main" id="{D829186A-B57D-40C9-9982-08E3DE9D68A9}"/>
              </a:ext>
            </a:extLst>
          </p:cNvPr>
          <p:cNvSpPr/>
          <p:nvPr/>
        </p:nvSpPr>
        <p:spPr>
          <a:xfrm>
            <a:off x="611526" y="3227034"/>
            <a:ext cx="2751694" cy="97200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10000"/>
                  </a:schemeClr>
                </a:solidFill>
              </a:rPr>
              <a:t>Businesses</a:t>
            </a:r>
          </a:p>
        </p:txBody>
      </p:sp>
      <p:sp>
        <p:nvSpPr>
          <p:cNvPr id="14" name="Arrow: Right 13">
            <a:extLst>
              <a:ext uri="{FF2B5EF4-FFF2-40B4-BE49-F238E27FC236}">
                <a16:creationId xmlns:a16="http://schemas.microsoft.com/office/drawing/2014/main" id="{95DF10FA-2C51-4F5E-B4C0-496B8F7ABA94}"/>
              </a:ext>
            </a:extLst>
          </p:cNvPr>
          <p:cNvSpPr/>
          <p:nvPr/>
        </p:nvSpPr>
        <p:spPr>
          <a:xfrm>
            <a:off x="611526" y="4296048"/>
            <a:ext cx="2751694" cy="97200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10000"/>
                  </a:schemeClr>
                </a:solidFill>
              </a:rPr>
              <a:t>Civil society</a:t>
            </a:r>
          </a:p>
        </p:txBody>
      </p:sp>
      <p:sp>
        <p:nvSpPr>
          <p:cNvPr id="15" name="Arrow: Right 14">
            <a:extLst>
              <a:ext uri="{FF2B5EF4-FFF2-40B4-BE49-F238E27FC236}">
                <a16:creationId xmlns:a16="http://schemas.microsoft.com/office/drawing/2014/main" id="{82332BA2-32CD-4C15-A69B-AEA19B279EC6}"/>
              </a:ext>
            </a:extLst>
          </p:cNvPr>
          <p:cNvSpPr/>
          <p:nvPr/>
        </p:nvSpPr>
        <p:spPr>
          <a:xfrm>
            <a:off x="611526" y="5365063"/>
            <a:ext cx="2751694" cy="97200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10000"/>
                  </a:schemeClr>
                </a:solidFill>
              </a:rPr>
              <a:t>Philanthropic organisations  </a:t>
            </a:r>
          </a:p>
        </p:txBody>
      </p:sp>
      <p:sp>
        <p:nvSpPr>
          <p:cNvPr id="18" name="Arrow: Right 17">
            <a:extLst>
              <a:ext uri="{FF2B5EF4-FFF2-40B4-BE49-F238E27FC236}">
                <a16:creationId xmlns:a16="http://schemas.microsoft.com/office/drawing/2014/main" id="{12EC9568-6A09-41EA-A4EF-BD6BDE837218}"/>
              </a:ext>
            </a:extLst>
          </p:cNvPr>
          <p:cNvSpPr/>
          <p:nvPr/>
        </p:nvSpPr>
        <p:spPr>
          <a:xfrm>
            <a:off x="611526" y="2158020"/>
            <a:ext cx="2751694" cy="972000"/>
          </a:xfrm>
          <a:prstGeom prst="rightArrow">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bg2">
                    <a:lumMod val="10000"/>
                  </a:schemeClr>
                </a:solidFill>
              </a:rPr>
              <a:t>Governments </a:t>
            </a:r>
          </a:p>
        </p:txBody>
      </p:sp>
      <p:graphicFrame>
        <p:nvGraphicFramePr>
          <p:cNvPr id="23" name="Diagram 22">
            <a:extLst>
              <a:ext uri="{FF2B5EF4-FFF2-40B4-BE49-F238E27FC236}">
                <a16:creationId xmlns:a16="http://schemas.microsoft.com/office/drawing/2014/main" id="{DA64ABED-9ADE-4EA6-999E-4C1399780612}"/>
              </a:ext>
            </a:extLst>
          </p:cNvPr>
          <p:cNvGraphicFramePr/>
          <p:nvPr>
            <p:extLst>
              <p:ext uri="{D42A27DB-BD31-4B8C-83A1-F6EECF244321}">
                <p14:modId xmlns:p14="http://schemas.microsoft.com/office/powerpoint/2010/main" val="225426081"/>
              </p:ext>
            </p:extLst>
          </p:nvPr>
        </p:nvGraphicFramePr>
        <p:xfrm>
          <a:off x="735990" y="960753"/>
          <a:ext cx="10977942" cy="14223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7" name="Rectangle 26">
            <a:extLst>
              <a:ext uri="{FF2B5EF4-FFF2-40B4-BE49-F238E27FC236}">
                <a16:creationId xmlns:a16="http://schemas.microsoft.com/office/drawing/2014/main" id="{2F220E8A-2A7D-4297-996B-6DEB4255B60A}"/>
              </a:ext>
            </a:extLst>
          </p:cNvPr>
          <p:cNvSpPr/>
          <p:nvPr/>
        </p:nvSpPr>
        <p:spPr>
          <a:xfrm>
            <a:off x="7531418" y="2151404"/>
            <a:ext cx="3893122" cy="4198929"/>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28" name="Straight Connector 27">
            <a:extLst>
              <a:ext uri="{FF2B5EF4-FFF2-40B4-BE49-F238E27FC236}">
                <a16:creationId xmlns:a16="http://schemas.microsoft.com/office/drawing/2014/main" id="{FB8B12B8-5006-4D25-970E-ACB35CF6566B}"/>
              </a:ext>
            </a:extLst>
          </p:cNvPr>
          <p:cNvCxnSpPr>
            <a:cxnSpLocks/>
          </p:cNvCxnSpPr>
          <p:nvPr/>
        </p:nvCxnSpPr>
        <p:spPr>
          <a:xfrm>
            <a:off x="11852638" y="4299790"/>
            <a:ext cx="32657" cy="2323762"/>
          </a:xfrm>
          <a:prstGeom prst="line">
            <a:avLst/>
          </a:prstGeom>
          <a:solidFill>
            <a:srgbClr val="000000">
              <a:alpha val="34902"/>
            </a:srgbClr>
          </a:solidFill>
          <a:ln>
            <a:solidFill>
              <a:srgbClr val="000000">
                <a:alpha val="32157"/>
              </a:srgbClr>
            </a:solidFill>
            <a:prstDash val="dash"/>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EEAE16D2-BF37-489E-8F41-85F7DAA8F655}"/>
              </a:ext>
            </a:extLst>
          </p:cNvPr>
          <p:cNvCxnSpPr>
            <a:cxnSpLocks/>
          </p:cNvCxnSpPr>
          <p:nvPr/>
        </p:nvCxnSpPr>
        <p:spPr>
          <a:xfrm>
            <a:off x="369603" y="6646083"/>
            <a:ext cx="11484864" cy="0"/>
          </a:xfrm>
          <a:prstGeom prst="line">
            <a:avLst/>
          </a:prstGeom>
          <a:solidFill>
            <a:srgbClr val="000000">
              <a:alpha val="34902"/>
            </a:srgbClr>
          </a:solidFill>
          <a:ln>
            <a:solidFill>
              <a:srgbClr val="000000">
                <a:alpha val="32157"/>
              </a:srgbClr>
            </a:solidFill>
            <a:prstDash val="dash"/>
          </a:ln>
          <a:effectLst/>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787DC8C9-54D1-480B-B717-32B3729697AD}"/>
              </a:ext>
            </a:extLst>
          </p:cNvPr>
          <p:cNvCxnSpPr>
            <a:cxnSpLocks/>
          </p:cNvCxnSpPr>
          <p:nvPr/>
        </p:nvCxnSpPr>
        <p:spPr>
          <a:xfrm>
            <a:off x="312764" y="2644020"/>
            <a:ext cx="7984" cy="4023074"/>
          </a:xfrm>
          <a:prstGeom prst="line">
            <a:avLst/>
          </a:prstGeom>
          <a:solidFill>
            <a:srgbClr val="000000">
              <a:alpha val="34902"/>
            </a:srgbClr>
          </a:solidFill>
          <a:ln>
            <a:solidFill>
              <a:srgbClr val="000000">
                <a:alpha val="32157"/>
              </a:srgbClr>
            </a:solidFill>
            <a:prstDash val="dash"/>
          </a:ln>
        </p:spPr>
        <p:style>
          <a:lnRef idx="2">
            <a:schemeClr val="dk1"/>
          </a:lnRef>
          <a:fillRef idx="0">
            <a:schemeClr val="dk1"/>
          </a:fillRef>
          <a:effectRef idx="1">
            <a:schemeClr val="dk1"/>
          </a:effectRef>
          <a:fontRef idx="minor">
            <a:schemeClr val="tx1"/>
          </a:fontRef>
        </p:style>
      </p:cxnSp>
      <p:sp>
        <p:nvSpPr>
          <p:cNvPr id="34" name="Isosceles Triangle 33">
            <a:extLst>
              <a:ext uri="{FF2B5EF4-FFF2-40B4-BE49-F238E27FC236}">
                <a16:creationId xmlns:a16="http://schemas.microsoft.com/office/drawing/2014/main" id="{42E7C185-C04C-4A37-BF12-1D6E54F826DD}"/>
              </a:ext>
            </a:extLst>
          </p:cNvPr>
          <p:cNvSpPr/>
          <p:nvPr/>
        </p:nvSpPr>
        <p:spPr>
          <a:xfrm flipV="1">
            <a:off x="11754550" y="5710719"/>
            <a:ext cx="233282" cy="369324"/>
          </a:xfrm>
          <a:prstGeom prst="triangle">
            <a:avLst/>
          </a:prstGeom>
          <a:solidFill>
            <a:srgbClr val="000000">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04C3BE16-DEEE-43C8-A96C-3F85D66DFC25}"/>
              </a:ext>
            </a:extLst>
          </p:cNvPr>
          <p:cNvSpPr/>
          <p:nvPr/>
        </p:nvSpPr>
        <p:spPr>
          <a:xfrm rot="5400000" flipV="1">
            <a:off x="5923493" y="6438857"/>
            <a:ext cx="233282" cy="369324"/>
          </a:xfrm>
          <a:prstGeom prst="triangle">
            <a:avLst/>
          </a:prstGeom>
          <a:solidFill>
            <a:srgbClr val="000000">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D8E58B22-2D16-47D2-8BCD-133E1EF1FF65}"/>
              </a:ext>
            </a:extLst>
          </p:cNvPr>
          <p:cNvSpPr/>
          <p:nvPr/>
        </p:nvSpPr>
        <p:spPr>
          <a:xfrm rot="16200000" flipV="1">
            <a:off x="242821" y="5666268"/>
            <a:ext cx="233282" cy="369324"/>
          </a:xfrm>
          <a:prstGeom prst="triangle">
            <a:avLst/>
          </a:prstGeom>
          <a:solidFill>
            <a:srgbClr val="000000">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C9F2EA4E-F6E5-40C3-B602-ABC4D36D84F1}"/>
              </a:ext>
            </a:extLst>
          </p:cNvPr>
          <p:cNvSpPr/>
          <p:nvPr/>
        </p:nvSpPr>
        <p:spPr>
          <a:xfrm rot="16200000" flipV="1">
            <a:off x="242821" y="2471555"/>
            <a:ext cx="233282" cy="369324"/>
          </a:xfrm>
          <a:prstGeom prst="triangle">
            <a:avLst/>
          </a:prstGeom>
          <a:solidFill>
            <a:srgbClr val="000000">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65726E42-8361-4C99-97F6-64C56016DAFB}"/>
              </a:ext>
            </a:extLst>
          </p:cNvPr>
          <p:cNvSpPr/>
          <p:nvPr/>
        </p:nvSpPr>
        <p:spPr>
          <a:xfrm rot="16200000" flipV="1">
            <a:off x="242821" y="3543319"/>
            <a:ext cx="233282" cy="369324"/>
          </a:xfrm>
          <a:prstGeom prst="triangle">
            <a:avLst/>
          </a:prstGeom>
          <a:solidFill>
            <a:srgbClr val="000000">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8B825601-FE40-48A8-BD5E-527F3CE96EEC}"/>
              </a:ext>
            </a:extLst>
          </p:cNvPr>
          <p:cNvSpPr/>
          <p:nvPr/>
        </p:nvSpPr>
        <p:spPr>
          <a:xfrm rot="16200000" flipV="1">
            <a:off x="242821" y="4587536"/>
            <a:ext cx="233282" cy="369324"/>
          </a:xfrm>
          <a:prstGeom prst="triangle">
            <a:avLst/>
          </a:prstGeom>
          <a:solidFill>
            <a:srgbClr val="000000">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A15F02EE-E7EF-48A2-A099-48D8FAA6B8EA}"/>
              </a:ext>
            </a:extLst>
          </p:cNvPr>
          <p:cNvSpPr txBox="1"/>
          <p:nvPr/>
        </p:nvSpPr>
        <p:spPr>
          <a:xfrm>
            <a:off x="9459455" y="2341951"/>
            <a:ext cx="2084583" cy="369332"/>
          </a:xfrm>
          <a:prstGeom prst="rect">
            <a:avLst/>
          </a:prstGeom>
          <a:noFill/>
        </p:spPr>
        <p:txBody>
          <a:bodyPr wrap="square" lIns="0" tIns="0" rIns="0" bIns="0" rtlCol="0">
            <a:spAutoFit/>
          </a:bodyPr>
          <a:lstStyle/>
          <a:p>
            <a:pPr algn="ctr"/>
            <a:r>
              <a:rPr lang="en-GB" sz="2400" b="1" dirty="0">
                <a:solidFill>
                  <a:schemeClr val="bg1"/>
                </a:solidFill>
              </a:rPr>
              <a:t>Advocacy</a:t>
            </a:r>
          </a:p>
        </p:txBody>
      </p:sp>
      <p:grpSp>
        <p:nvGrpSpPr>
          <p:cNvPr id="56" name="Group 55">
            <a:extLst>
              <a:ext uri="{FF2B5EF4-FFF2-40B4-BE49-F238E27FC236}">
                <a16:creationId xmlns:a16="http://schemas.microsoft.com/office/drawing/2014/main" id="{02EA034E-3C28-4160-A716-257DCDFA4EB2}"/>
              </a:ext>
            </a:extLst>
          </p:cNvPr>
          <p:cNvGrpSpPr/>
          <p:nvPr/>
        </p:nvGrpSpPr>
        <p:grpSpPr>
          <a:xfrm>
            <a:off x="9890711" y="2721571"/>
            <a:ext cx="1190318" cy="3246000"/>
            <a:chOff x="10514187" y="2569214"/>
            <a:chExt cx="1494911" cy="3581254"/>
          </a:xfrm>
        </p:grpSpPr>
        <p:pic>
          <p:nvPicPr>
            <p:cNvPr id="16" name="Graphic 15" descr="Megaphone1">
              <a:extLst>
                <a:ext uri="{FF2B5EF4-FFF2-40B4-BE49-F238E27FC236}">
                  <a16:creationId xmlns:a16="http://schemas.microsoft.com/office/drawing/2014/main" id="{F81D7A2D-977F-4BBF-9B82-3FF2EB30C5C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514187" y="2569214"/>
              <a:ext cx="1494911" cy="1494911"/>
            </a:xfrm>
            <a:prstGeom prst="rect">
              <a:avLst/>
            </a:prstGeom>
          </p:spPr>
        </p:pic>
        <p:pic>
          <p:nvPicPr>
            <p:cNvPr id="44" name="Graphic 43" descr="Megaphone1">
              <a:extLst>
                <a:ext uri="{FF2B5EF4-FFF2-40B4-BE49-F238E27FC236}">
                  <a16:creationId xmlns:a16="http://schemas.microsoft.com/office/drawing/2014/main" id="{1756488A-FE91-494E-926A-EDA546D61EB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514187" y="3612385"/>
              <a:ext cx="1494911" cy="1494911"/>
            </a:xfrm>
            <a:prstGeom prst="rect">
              <a:avLst/>
            </a:prstGeom>
          </p:spPr>
        </p:pic>
        <p:pic>
          <p:nvPicPr>
            <p:cNvPr id="45" name="Graphic 44" descr="Megaphone1">
              <a:extLst>
                <a:ext uri="{FF2B5EF4-FFF2-40B4-BE49-F238E27FC236}">
                  <a16:creationId xmlns:a16="http://schemas.microsoft.com/office/drawing/2014/main" id="{EED94E98-DE52-4482-8551-3DC920380CE8}"/>
                </a:ext>
              </a:extLst>
            </p:cNvPr>
            <p:cNvPicPr>
              <a:picLocks noChangeAspect="1"/>
            </p:cNvPicPr>
            <p:nvPr/>
          </p:nvPicPr>
          <p:blipFill>
            <a:blip r:embed="rId13">
              <a:extLst>
                <a:ext uri="{96DAC541-7B7A-43D3-8B79-37D633B846F1}">
                  <asvg:svgBlip xmlns:asvg="http://schemas.microsoft.com/office/drawing/2016/SVG/main" r:embed="rId17"/>
                </a:ext>
              </a:extLst>
            </a:blip>
            <a:stretch>
              <a:fillRect/>
            </a:stretch>
          </p:blipFill>
          <p:spPr>
            <a:xfrm>
              <a:off x="10514187" y="4655557"/>
              <a:ext cx="1494911" cy="1494911"/>
            </a:xfrm>
            <a:prstGeom prst="rect">
              <a:avLst/>
            </a:prstGeom>
          </p:spPr>
        </p:pic>
      </p:grpSp>
      <p:sp>
        <p:nvSpPr>
          <p:cNvPr id="49" name="Arrow: Down 48">
            <a:extLst>
              <a:ext uri="{FF2B5EF4-FFF2-40B4-BE49-F238E27FC236}">
                <a16:creationId xmlns:a16="http://schemas.microsoft.com/office/drawing/2014/main" id="{7ADB65D3-9E40-401F-A70F-9A22005640E3}"/>
              </a:ext>
            </a:extLst>
          </p:cNvPr>
          <p:cNvSpPr/>
          <p:nvPr/>
        </p:nvSpPr>
        <p:spPr>
          <a:xfrm rot="16200000">
            <a:off x="6868878" y="4062775"/>
            <a:ext cx="426639" cy="322487"/>
          </a:xfrm>
          <a:prstGeom prst="downArrow">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50" name="Group 49">
            <a:extLst>
              <a:ext uri="{FF2B5EF4-FFF2-40B4-BE49-F238E27FC236}">
                <a16:creationId xmlns:a16="http://schemas.microsoft.com/office/drawing/2014/main" id="{D6D111D6-E950-4B24-99E6-58B9FD475E53}"/>
              </a:ext>
            </a:extLst>
          </p:cNvPr>
          <p:cNvGrpSpPr/>
          <p:nvPr/>
        </p:nvGrpSpPr>
        <p:grpSpPr>
          <a:xfrm>
            <a:off x="7580395" y="2316474"/>
            <a:ext cx="2084583" cy="3817388"/>
            <a:chOff x="7465942" y="2588526"/>
            <a:chExt cx="2084583" cy="3817388"/>
          </a:xfrm>
        </p:grpSpPr>
        <p:pic>
          <p:nvPicPr>
            <p:cNvPr id="41" name="Picture 40">
              <a:extLst>
                <a:ext uri="{FF2B5EF4-FFF2-40B4-BE49-F238E27FC236}">
                  <a16:creationId xmlns:a16="http://schemas.microsoft.com/office/drawing/2014/main" id="{8DE06551-657D-4A20-97E6-E99F97E6022D}"/>
                </a:ext>
              </a:extLst>
            </p:cNvPr>
            <p:cNvPicPr>
              <a:picLocks noChangeAspect="1"/>
            </p:cNvPicPr>
            <p:nvPr/>
          </p:nvPicPr>
          <p:blipFill>
            <a:blip r:embed="rId18"/>
            <a:stretch>
              <a:fillRect/>
            </a:stretch>
          </p:blipFill>
          <p:spPr>
            <a:xfrm>
              <a:off x="7873273" y="3404119"/>
              <a:ext cx="1268027" cy="1783433"/>
            </a:xfrm>
            <a:prstGeom prst="rect">
              <a:avLst/>
            </a:prstGeom>
          </p:spPr>
        </p:pic>
        <p:sp>
          <p:nvSpPr>
            <p:cNvPr id="42" name="TextBox 41">
              <a:extLst>
                <a:ext uri="{FF2B5EF4-FFF2-40B4-BE49-F238E27FC236}">
                  <a16:creationId xmlns:a16="http://schemas.microsoft.com/office/drawing/2014/main" id="{871E893B-D2EA-4D6D-A403-21D889BDB0EF}"/>
                </a:ext>
              </a:extLst>
            </p:cNvPr>
            <p:cNvSpPr txBox="1"/>
            <p:nvPr/>
          </p:nvSpPr>
          <p:spPr>
            <a:xfrm>
              <a:off x="7465942" y="2588526"/>
              <a:ext cx="2084583" cy="369332"/>
            </a:xfrm>
            <a:prstGeom prst="rect">
              <a:avLst/>
            </a:prstGeom>
            <a:noFill/>
          </p:spPr>
          <p:txBody>
            <a:bodyPr wrap="square" lIns="0" tIns="0" rIns="0" bIns="0" rtlCol="0">
              <a:spAutoFit/>
            </a:bodyPr>
            <a:lstStyle/>
            <a:p>
              <a:pPr algn="ctr"/>
              <a:r>
                <a:rPr lang="en-GB" sz="2400" b="1" dirty="0">
                  <a:solidFill>
                    <a:schemeClr val="bg1"/>
                  </a:solidFill>
                </a:rPr>
                <a:t>Reporting</a:t>
              </a:r>
            </a:p>
          </p:txBody>
        </p:sp>
        <p:pic>
          <p:nvPicPr>
            <p:cNvPr id="51" name="Picture 50">
              <a:extLst>
                <a:ext uri="{FF2B5EF4-FFF2-40B4-BE49-F238E27FC236}">
                  <a16:creationId xmlns:a16="http://schemas.microsoft.com/office/drawing/2014/main" id="{FD85D080-8B80-4A12-885A-E9F0E67577C6}"/>
                </a:ext>
              </a:extLst>
            </p:cNvPr>
            <p:cNvPicPr>
              <a:picLocks noChangeAspect="1"/>
            </p:cNvPicPr>
            <p:nvPr/>
          </p:nvPicPr>
          <p:blipFill>
            <a:blip r:embed="rId19"/>
            <a:stretch>
              <a:fillRect/>
            </a:stretch>
          </p:blipFill>
          <p:spPr>
            <a:xfrm>
              <a:off x="7934050" y="5412683"/>
              <a:ext cx="513966" cy="745433"/>
            </a:xfrm>
            <a:prstGeom prst="rect">
              <a:avLst/>
            </a:prstGeom>
            <a:ln w="12700">
              <a:solidFill>
                <a:schemeClr val="tx1"/>
              </a:solidFill>
            </a:ln>
            <a:effectLst>
              <a:outerShdw blurRad="50800" dist="38100" dir="2700000" algn="tl" rotWithShape="0">
                <a:prstClr val="black">
                  <a:alpha val="40000"/>
                </a:prstClr>
              </a:outerShdw>
            </a:effectLst>
          </p:spPr>
        </p:pic>
        <p:pic>
          <p:nvPicPr>
            <p:cNvPr id="52" name="Picture 51">
              <a:extLst>
                <a:ext uri="{FF2B5EF4-FFF2-40B4-BE49-F238E27FC236}">
                  <a16:creationId xmlns:a16="http://schemas.microsoft.com/office/drawing/2014/main" id="{594D3C9A-196D-495D-B780-EBB21216B3CC}"/>
                </a:ext>
              </a:extLst>
            </p:cNvPr>
            <p:cNvPicPr>
              <a:picLocks noChangeAspect="1"/>
            </p:cNvPicPr>
            <p:nvPr/>
          </p:nvPicPr>
          <p:blipFill>
            <a:blip r:embed="rId20"/>
            <a:stretch>
              <a:fillRect/>
            </a:stretch>
          </p:blipFill>
          <p:spPr>
            <a:xfrm>
              <a:off x="8248419" y="5660481"/>
              <a:ext cx="519627" cy="745433"/>
            </a:xfrm>
            <a:prstGeom prst="rect">
              <a:avLst/>
            </a:prstGeom>
            <a:ln w="12700">
              <a:solidFill>
                <a:schemeClr val="tx1"/>
              </a:solidFill>
            </a:ln>
            <a:effectLst>
              <a:outerShdw blurRad="50800" dist="38100" dir="2700000" algn="tl" rotWithShape="0">
                <a:prstClr val="black">
                  <a:alpha val="40000"/>
                </a:prstClr>
              </a:outerShdw>
            </a:effectLst>
          </p:spPr>
        </p:pic>
        <p:pic>
          <p:nvPicPr>
            <p:cNvPr id="53" name="Picture 52">
              <a:extLst>
                <a:ext uri="{FF2B5EF4-FFF2-40B4-BE49-F238E27FC236}">
                  <a16:creationId xmlns:a16="http://schemas.microsoft.com/office/drawing/2014/main" id="{9B2C1A07-0F67-461A-BB9F-0A76F9974554}"/>
                </a:ext>
              </a:extLst>
            </p:cNvPr>
            <p:cNvPicPr>
              <a:picLocks noChangeAspect="1"/>
            </p:cNvPicPr>
            <p:nvPr/>
          </p:nvPicPr>
          <p:blipFill>
            <a:blip r:embed="rId21"/>
            <a:stretch>
              <a:fillRect/>
            </a:stretch>
          </p:blipFill>
          <p:spPr>
            <a:xfrm>
              <a:off x="8571862" y="5443580"/>
              <a:ext cx="522999" cy="745434"/>
            </a:xfrm>
            <a:prstGeom prst="rect">
              <a:avLst/>
            </a:prstGeom>
            <a:ln w="12700">
              <a:solidFill>
                <a:schemeClr val="tx1"/>
              </a:solidFill>
            </a:ln>
            <a:effectLst>
              <a:outerShdw blurRad="50800" dist="38100" dir="2700000" algn="tl" rotWithShape="0">
                <a:prstClr val="black">
                  <a:alpha val="40000"/>
                </a:prstClr>
              </a:outerShdw>
            </a:effectLst>
          </p:spPr>
        </p:pic>
      </p:grpSp>
      <p:sp>
        <p:nvSpPr>
          <p:cNvPr id="63" name="Text Placeholder 4">
            <a:extLst>
              <a:ext uri="{FF2B5EF4-FFF2-40B4-BE49-F238E27FC236}">
                <a16:creationId xmlns:a16="http://schemas.microsoft.com/office/drawing/2014/main" id="{8CAEEE89-2CD1-4597-862F-09DB1A9072B0}"/>
              </a:ext>
            </a:extLst>
          </p:cNvPr>
          <p:cNvSpPr txBox="1">
            <a:spLocks/>
          </p:cNvSpPr>
          <p:nvPr/>
        </p:nvSpPr>
        <p:spPr>
          <a:xfrm>
            <a:off x="735990" y="204117"/>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Nutrition Accountability Framework</a:t>
            </a:r>
          </a:p>
        </p:txBody>
      </p:sp>
      <p:sp>
        <p:nvSpPr>
          <p:cNvPr id="2" name="TextBox 1">
            <a:extLst>
              <a:ext uri="{FF2B5EF4-FFF2-40B4-BE49-F238E27FC236}">
                <a16:creationId xmlns:a16="http://schemas.microsoft.com/office/drawing/2014/main" id="{AB0D1768-71E1-4887-8AA3-11FA7C8DEBC5}"/>
              </a:ext>
            </a:extLst>
          </p:cNvPr>
          <p:cNvSpPr txBox="1"/>
          <p:nvPr/>
        </p:nvSpPr>
        <p:spPr>
          <a:xfrm>
            <a:off x="3504641" y="5641100"/>
            <a:ext cx="1087582" cy="523220"/>
          </a:xfrm>
          <a:prstGeom prst="rect">
            <a:avLst/>
          </a:prstGeom>
          <a:noFill/>
        </p:spPr>
        <p:txBody>
          <a:bodyPr wrap="square" rtlCol="0">
            <a:spAutoFit/>
          </a:bodyPr>
          <a:lstStyle/>
          <a:p>
            <a:pPr algn="ctr"/>
            <a:r>
              <a:rPr lang="en-US" sz="1400" b="1" dirty="0"/>
              <a:t>Data analysis</a:t>
            </a:r>
          </a:p>
        </p:txBody>
      </p:sp>
      <p:sp>
        <p:nvSpPr>
          <p:cNvPr id="46" name="TextBox 45">
            <a:extLst>
              <a:ext uri="{FF2B5EF4-FFF2-40B4-BE49-F238E27FC236}">
                <a16:creationId xmlns:a16="http://schemas.microsoft.com/office/drawing/2014/main" id="{F15573AD-310B-4439-9824-C41FAA07E826}"/>
              </a:ext>
            </a:extLst>
          </p:cNvPr>
          <p:cNvSpPr txBox="1"/>
          <p:nvPr/>
        </p:nvSpPr>
        <p:spPr>
          <a:xfrm>
            <a:off x="3495170" y="2268193"/>
            <a:ext cx="1087582" cy="523220"/>
          </a:xfrm>
          <a:prstGeom prst="rect">
            <a:avLst/>
          </a:prstGeom>
          <a:noFill/>
        </p:spPr>
        <p:txBody>
          <a:bodyPr wrap="square" rtlCol="0">
            <a:spAutoFit/>
          </a:bodyPr>
          <a:lstStyle/>
          <a:p>
            <a:pPr algn="ctr"/>
            <a:r>
              <a:rPr lang="en-US" sz="1400" b="1" dirty="0"/>
              <a:t>Data collection</a:t>
            </a:r>
          </a:p>
        </p:txBody>
      </p:sp>
      <p:sp>
        <p:nvSpPr>
          <p:cNvPr id="47" name="Isosceles Triangle 46">
            <a:extLst>
              <a:ext uri="{FF2B5EF4-FFF2-40B4-BE49-F238E27FC236}">
                <a16:creationId xmlns:a16="http://schemas.microsoft.com/office/drawing/2014/main" id="{9F9B794B-A34F-4EED-AB71-58EF7B5715A0}"/>
              </a:ext>
            </a:extLst>
          </p:cNvPr>
          <p:cNvSpPr/>
          <p:nvPr/>
        </p:nvSpPr>
        <p:spPr>
          <a:xfrm rot="16200000" flipV="1">
            <a:off x="11540033" y="4131013"/>
            <a:ext cx="233282" cy="369324"/>
          </a:xfrm>
          <a:prstGeom prst="triangle">
            <a:avLst/>
          </a:prstGeom>
          <a:solidFill>
            <a:srgbClr val="000000">
              <a:alpha val="3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 name="Text Placeholder 3">
            <a:extLst>
              <a:ext uri="{FF2B5EF4-FFF2-40B4-BE49-F238E27FC236}">
                <a16:creationId xmlns:a16="http://schemas.microsoft.com/office/drawing/2014/main" id="{004A2B49-3EC5-46A3-90E9-62FE4664C182}"/>
              </a:ext>
            </a:extLst>
          </p:cNvPr>
          <p:cNvSpPr txBox="1">
            <a:spLocks/>
          </p:cNvSpPr>
          <p:nvPr/>
        </p:nvSpPr>
        <p:spPr>
          <a:xfrm>
            <a:off x="735990" y="853390"/>
            <a:ext cx="10972800" cy="39382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3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DE5D09"/>
                </a:solidFill>
              </a:rPr>
              <a:t>The Global Nutrition Report as a key accountability mechanism </a:t>
            </a:r>
          </a:p>
        </p:txBody>
      </p:sp>
    </p:spTree>
    <p:extLst>
      <p:ext uri="{BB962C8B-B14F-4D97-AF65-F5344CB8AC3E}">
        <p14:creationId xmlns:p14="http://schemas.microsoft.com/office/powerpoint/2010/main" val="3320878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AE7D10F-DB9A-6C40-BBAF-EDA7F38A4111}"/>
              </a:ext>
            </a:extLst>
          </p:cNvPr>
          <p:cNvSpPr>
            <a:spLocks noGrp="1"/>
          </p:cNvSpPr>
          <p:nvPr>
            <p:ph type="body" sz="quarter" idx="13"/>
          </p:nvPr>
        </p:nvSpPr>
        <p:spPr>
          <a:xfrm>
            <a:off x="1606953" y="3055983"/>
            <a:ext cx="8040630" cy="1354217"/>
          </a:xfrm>
          <a:solidFill>
            <a:schemeClr val="accent3"/>
          </a:solidFill>
        </p:spPr>
        <p:txBody>
          <a:bodyPr/>
          <a:lstStyle/>
          <a:p>
            <a:r>
              <a:rPr lang="en-US" dirty="0"/>
              <a:t>Key findings from the </a:t>
            </a:r>
          </a:p>
          <a:p>
            <a:r>
              <a:rPr lang="en-US" dirty="0"/>
              <a:t>2020 Global Nutrition Report </a:t>
            </a:r>
          </a:p>
        </p:txBody>
      </p:sp>
    </p:spTree>
    <p:extLst>
      <p:ext uri="{BB962C8B-B14F-4D97-AF65-F5344CB8AC3E}">
        <p14:creationId xmlns:p14="http://schemas.microsoft.com/office/powerpoint/2010/main" val="274838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Group 96">
            <a:extLst>
              <a:ext uri="{FF2B5EF4-FFF2-40B4-BE49-F238E27FC236}">
                <a16:creationId xmlns:a16="http://schemas.microsoft.com/office/drawing/2014/main" id="{BEDD9246-6150-449F-92F2-7489B95CC5CF}"/>
              </a:ext>
            </a:extLst>
          </p:cNvPr>
          <p:cNvGrpSpPr/>
          <p:nvPr/>
        </p:nvGrpSpPr>
        <p:grpSpPr>
          <a:xfrm>
            <a:off x="6988630" y="1857874"/>
            <a:ext cx="996549" cy="4203287"/>
            <a:chOff x="7420515" y="1857874"/>
            <a:chExt cx="996549" cy="4203287"/>
          </a:xfrm>
        </p:grpSpPr>
        <p:grpSp>
          <p:nvGrpSpPr>
            <p:cNvPr id="51" name="Group 50">
              <a:extLst>
                <a:ext uri="{FF2B5EF4-FFF2-40B4-BE49-F238E27FC236}">
                  <a16:creationId xmlns:a16="http://schemas.microsoft.com/office/drawing/2014/main" id="{79FE5239-131D-46A8-BF20-6023498A3DA2}"/>
                </a:ext>
              </a:extLst>
            </p:cNvPr>
            <p:cNvGrpSpPr/>
            <p:nvPr/>
          </p:nvGrpSpPr>
          <p:grpSpPr>
            <a:xfrm>
              <a:off x="7420515" y="1857874"/>
              <a:ext cx="996549" cy="4203287"/>
              <a:chOff x="5646404" y="1872056"/>
              <a:chExt cx="6527593" cy="4203287"/>
            </a:xfrm>
          </p:grpSpPr>
          <p:sp>
            <p:nvSpPr>
              <p:cNvPr id="52" name="Arrow: Pentagon 51">
                <a:extLst>
                  <a:ext uri="{FF2B5EF4-FFF2-40B4-BE49-F238E27FC236}">
                    <a16:creationId xmlns:a16="http://schemas.microsoft.com/office/drawing/2014/main" id="{A03D9A64-9837-463A-8451-A15793F7DD21}"/>
                  </a:ext>
                </a:extLst>
              </p:cNvPr>
              <p:cNvSpPr/>
              <p:nvPr/>
            </p:nvSpPr>
            <p:spPr>
              <a:xfrm>
                <a:off x="6017041" y="1872056"/>
                <a:ext cx="6156956" cy="4203287"/>
              </a:xfrm>
              <a:prstGeom prst="homePlat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sp>
            <p:nvSpPr>
              <p:cNvPr id="53" name="Arrow: Pentagon 52">
                <a:extLst>
                  <a:ext uri="{FF2B5EF4-FFF2-40B4-BE49-F238E27FC236}">
                    <a16:creationId xmlns:a16="http://schemas.microsoft.com/office/drawing/2014/main" id="{D113A41E-0ED2-4D54-9460-8416189013DE}"/>
                  </a:ext>
                </a:extLst>
              </p:cNvPr>
              <p:cNvSpPr/>
              <p:nvPr/>
            </p:nvSpPr>
            <p:spPr>
              <a:xfrm>
                <a:off x="5646404" y="1872056"/>
                <a:ext cx="6156956" cy="4203287"/>
              </a:xfrm>
              <a:prstGeom prst="homePlate">
                <a:avLst/>
              </a:prstGeom>
              <a:gradFill>
                <a:gsLst>
                  <a:gs pos="0">
                    <a:srgbClr val="FFFFFF"/>
                  </a:gs>
                  <a:gs pos="100000">
                    <a:schemeClr val="bg1">
                      <a:lumMod val="75000"/>
                    </a:schemeClr>
                  </a:gs>
                  <a:gs pos="100000">
                    <a:srgbClr val="FFFFFF"/>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grpSp>
        <p:grpSp>
          <p:nvGrpSpPr>
            <p:cNvPr id="89" name="Group 88">
              <a:extLst>
                <a:ext uri="{FF2B5EF4-FFF2-40B4-BE49-F238E27FC236}">
                  <a16:creationId xmlns:a16="http://schemas.microsoft.com/office/drawing/2014/main" id="{ED4651C6-0816-494F-B00C-D726B13425FC}"/>
                </a:ext>
              </a:extLst>
            </p:cNvPr>
            <p:cNvGrpSpPr/>
            <p:nvPr/>
          </p:nvGrpSpPr>
          <p:grpSpPr>
            <a:xfrm>
              <a:off x="7469422" y="1857874"/>
              <a:ext cx="765248" cy="4203287"/>
              <a:chOff x="5646404" y="1872056"/>
              <a:chExt cx="6527593" cy="4203287"/>
            </a:xfrm>
          </p:grpSpPr>
          <p:sp>
            <p:nvSpPr>
              <p:cNvPr id="90" name="Arrow: Pentagon 89">
                <a:extLst>
                  <a:ext uri="{FF2B5EF4-FFF2-40B4-BE49-F238E27FC236}">
                    <a16:creationId xmlns:a16="http://schemas.microsoft.com/office/drawing/2014/main" id="{6043D25A-D312-49C4-B382-5461A48E1346}"/>
                  </a:ext>
                </a:extLst>
              </p:cNvPr>
              <p:cNvSpPr/>
              <p:nvPr/>
            </p:nvSpPr>
            <p:spPr>
              <a:xfrm>
                <a:off x="6017041" y="1872056"/>
                <a:ext cx="6156956" cy="4203287"/>
              </a:xfrm>
              <a:prstGeom prst="homePlat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sp>
            <p:nvSpPr>
              <p:cNvPr id="91" name="Arrow: Pentagon 90">
                <a:extLst>
                  <a:ext uri="{FF2B5EF4-FFF2-40B4-BE49-F238E27FC236}">
                    <a16:creationId xmlns:a16="http://schemas.microsoft.com/office/drawing/2014/main" id="{E90F81DF-E9B2-47AA-9495-23A48EFFE391}"/>
                  </a:ext>
                </a:extLst>
              </p:cNvPr>
              <p:cNvSpPr/>
              <p:nvPr/>
            </p:nvSpPr>
            <p:spPr>
              <a:xfrm>
                <a:off x="5646404" y="1872056"/>
                <a:ext cx="6156956" cy="4203287"/>
              </a:xfrm>
              <a:prstGeom prst="homePlate">
                <a:avLst/>
              </a:prstGeom>
              <a:gradFill>
                <a:gsLst>
                  <a:gs pos="0">
                    <a:srgbClr val="FFFFFF"/>
                  </a:gs>
                  <a:gs pos="100000">
                    <a:schemeClr val="bg1">
                      <a:lumMod val="75000"/>
                    </a:schemeClr>
                  </a:gs>
                  <a:gs pos="100000">
                    <a:srgbClr val="FFFFFF"/>
                  </a:gs>
                </a:gsLst>
                <a:lin ang="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grpSp>
      </p:grpSp>
      <p:sp>
        <p:nvSpPr>
          <p:cNvPr id="13" name="TextBox 12">
            <a:extLst>
              <a:ext uri="{FF2B5EF4-FFF2-40B4-BE49-F238E27FC236}">
                <a16:creationId xmlns:a16="http://schemas.microsoft.com/office/drawing/2014/main" id="{BA99E25E-A017-43E8-B9A9-0BB4417CA18E}"/>
              </a:ext>
            </a:extLst>
          </p:cNvPr>
          <p:cNvSpPr txBox="1"/>
          <p:nvPr/>
        </p:nvSpPr>
        <p:spPr>
          <a:xfrm>
            <a:off x="8292370" y="2025942"/>
            <a:ext cx="3340858" cy="3743141"/>
          </a:xfrm>
          <a:prstGeom prst="rect">
            <a:avLst/>
          </a:prstGeom>
          <a:solidFill>
            <a:schemeClr val="bg1"/>
          </a:solidFill>
          <a:ln w="28575">
            <a:noFill/>
          </a:ln>
        </p:spPr>
        <p:txBody>
          <a:bodyPr wrap="square" rtlCol="0">
            <a:spAutoFit/>
          </a:bodyPr>
          <a:lstStyle/>
          <a:p>
            <a:pPr algn="ctr"/>
            <a:r>
              <a:rPr lang="en-GB" sz="2300" b="1" dirty="0">
                <a:solidFill>
                  <a:schemeClr val="bg1">
                    <a:lumMod val="50000"/>
                  </a:schemeClr>
                </a:solidFill>
              </a:rPr>
              <a:t>The way forward </a:t>
            </a:r>
          </a:p>
          <a:p>
            <a:pPr algn="ctr"/>
            <a:br>
              <a:rPr lang="en-GB" sz="2300" b="1" dirty="0">
                <a:solidFill>
                  <a:schemeClr val="bg1">
                    <a:lumMod val="50000"/>
                  </a:schemeClr>
                </a:solidFill>
              </a:rPr>
            </a:br>
            <a:endParaRPr lang="en-GB" sz="2300" b="1" dirty="0">
              <a:solidFill>
                <a:schemeClr val="bg1">
                  <a:lumMod val="50000"/>
                </a:schemeClr>
              </a:solidFill>
            </a:endParaRPr>
          </a:p>
          <a:p>
            <a:pPr algn="r">
              <a:lnSpc>
                <a:spcPct val="150000"/>
              </a:lnSpc>
              <a:buClr>
                <a:schemeClr val="accent6">
                  <a:lumMod val="50000"/>
                </a:schemeClr>
              </a:buClr>
            </a:pPr>
            <a:endParaRPr lang="en-GB" sz="2300" b="1" dirty="0">
              <a:solidFill>
                <a:schemeClr val="bg1">
                  <a:lumMod val="50000"/>
                </a:schemeClr>
              </a:solidFill>
            </a:endParaRPr>
          </a:p>
          <a:p>
            <a:pPr algn="r">
              <a:lnSpc>
                <a:spcPct val="150000"/>
              </a:lnSpc>
              <a:buClr>
                <a:schemeClr val="accent6">
                  <a:lumMod val="50000"/>
                </a:schemeClr>
              </a:buClr>
            </a:pPr>
            <a:endParaRPr lang="en-GB" sz="2300" b="1" dirty="0">
              <a:solidFill>
                <a:schemeClr val="bg1">
                  <a:lumMod val="50000"/>
                </a:schemeClr>
              </a:solidFill>
            </a:endParaRPr>
          </a:p>
          <a:p>
            <a:pPr algn="r">
              <a:lnSpc>
                <a:spcPct val="150000"/>
              </a:lnSpc>
              <a:buClr>
                <a:schemeClr val="accent6">
                  <a:lumMod val="50000"/>
                </a:schemeClr>
              </a:buClr>
            </a:pPr>
            <a:endParaRPr lang="en-GB" sz="2300" b="1" dirty="0">
              <a:solidFill>
                <a:schemeClr val="bg1">
                  <a:lumMod val="50000"/>
                </a:schemeClr>
              </a:solidFill>
            </a:endParaRPr>
          </a:p>
          <a:p>
            <a:pPr algn="r">
              <a:lnSpc>
                <a:spcPct val="150000"/>
              </a:lnSpc>
              <a:buClr>
                <a:schemeClr val="accent6">
                  <a:lumMod val="50000"/>
                </a:schemeClr>
              </a:buClr>
            </a:pPr>
            <a:endParaRPr lang="en-GB" sz="2300" b="1" dirty="0">
              <a:solidFill>
                <a:schemeClr val="bg1">
                  <a:lumMod val="50000"/>
                </a:schemeClr>
              </a:solidFill>
            </a:endParaRPr>
          </a:p>
          <a:p>
            <a:pPr algn="r">
              <a:lnSpc>
                <a:spcPct val="150000"/>
              </a:lnSpc>
              <a:buClr>
                <a:schemeClr val="accent6">
                  <a:lumMod val="50000"/>
                </a:schemeClr>
              </a:buClr>
            </a:pPr>
            <a:endParaRPr lang="en-GB" sz="2300" b="1" dirty="0">
              <a:solidFill>
                <a:schemeClr val="bg1">
                  <a:lumMod val="50000"/>
                </a:schemeClr>
              </a:solidFill>
            </a:endParaRPr>
          </a:p>
        </p:txBody>
      </p:sp>
      <p:sp>
        <p:nvSpPr>
          <p:cNvPr id="5" name="Text Placeholder 4">
            <a:extLst>
              <a:ext uri="{FF2B5EF4-FFF2-40B4-BE49-F238E27FC236}">
                <a16:creationId xmlns:a16="http://schemas.microsoft.com/office/drawing/2014/main" id="{542E7657-A09B-43AB-9FB8-2CF1B582D386}"/>
              </a:ext>
            </a:extLst>
          </p:cNvPr>
          <p:cNvSpPr>
            <a:spLocks noGrp="1"/>
          </p:cNvSpPr>
          <p:nvPr>
            <p:ph type="body" sz="quarter" idx="17"/>
          </p:nvPr>
        </p:nvSpPr>
        <p:spPr>
          <a:xfrm>
            <a:off x="551544" y="370112"/>
            <a:ext cx="10972800" cy="596722"/>
          </a:xfrm>
        </p:spPr>
        <p:txBody>
          <a:bodyPr/>
          <a:lstStyle/>
          <a:p>
            <a:r>
              <a:rPr lang="en-GB" dirty="0"/>
              <a:t>The 2020 GNR in the context of Covid-19</a:t>
            </a:r>
          </a:p>
        </p:txBody>
      </p:sp>
      <p:grpSp>
        <p:nvGrpSpPr>
          <p:cNvPr id="17" name="Group 16">
            <a:extLst>
              <a:ext uri="{FF2B5EF4-FFF2-40B4-BE49-F238E27FC236}">
                <a16:creationId xmlns:a16="http://schemas.microsoft.com/office/drawing/2014/main" id="{0AABCB39-C67B-46A7-B5B0-9843A83EDAB6}"/>
              </a:ext>
            </a:extLst>
          </p:cNvPr>
          <p:cNvGrpSpPr/>
          <p:nvPr/>
        </p:nvGrpSpPr>
        <p:grpSpPr>
          <a:xfrm>
            <a:off x="198836" y="2004195"/>
            <a:ext cx="4384940" cy="3931132"/>
            <a:chOff x="477128" y="2004195"/>
            <a:chExt cx="4384940" cy="3931132"/>
          </a:xfrm>
        </p:grpSpPr>
        <p:cxnSp>
          <p:nvCxnSpPr>
            <p:cNvPr id="16" name="Straight Connector 15">
              <a:extLst>
                <a:ext uri="{FF2B5EF4-FFF2-40B4-BE49-F238E27FC236}">
                  <a16:creationId xmlns:a16="http://schemas.microsoft.com/office/drawing/2014/main" id="{54F9E6D4-8643-4220-AC62-96C98F3598F9}"/>
                </a:ext>
              </a:extLst>
            </p:cNvPr>
            <p:cNvCxnSpPr>
              <a:cxnSpLocks/>
            </p:cNvCxnSpPr>
            <p:nvPr/>
          </p:nvCxnSpPr>
          <p:spPr>
            <a:xfrm rot="5400000" flipV="1">
              <a:off x="719510" y="2425799"/>
              <a:ext cx="1167749" cy="777239"/>
            </a:xfrm>
            <a:prstGeom prst="line">
              <a:avLst/>
            </a:prstGeom>
            <a:ln w="190500"/>
            <a:effec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1BEEE69A-BFF5-4801-B8D3-92823A0863DF}"/>
                </a:ext>
              </a:extLst>
            </p:cNvPr>
            <p:cNvCxnSpPr>
              <a:cxnSpLocks/>
            </p:cNvCxnSpPr>
            <p:nvPr/>
          </p:nvCxnSpPr>
          <p:spPr>
            <a:xfrm flipV="1">
              <a:off x="835670" y="4509906"/>
              <a:ext cx="1167749" cy="1085385"/>
            </a:xfrm>
            <a:prstGeom prst="line">
              <a:avLst/>
            </a:prstGeom>
            <a:ln w="190500"/>
            <a:effectLst/>
          </p:spPr>
          <p:style>
            <a:lnRef idx="2">
              <a:schemeClr val="dk1"/>
            </a:lnRef>
            <a:fillRef idx="0">
              <a:schemeClr val="dk1"/>
            </a:fillRef>
            <a:effectRef idx="1">
              <a:schemeClr val="dk1"/>
            </a:effectRef>
            <a:fontRef idx="minor">
              <a:schemeClr val="tx1"/>
            </a:fontRef>
          </p:style>
        </p:cxnSp>
        <p:sp>
          <p:nvSpPr>
            <p:cNvPr id="8" name="Oval 7">
              <a:extLst>
                <a:ext uri="{FF2B5EF4-FFF2-40B4-BE49-F238E27FC236}">
                  <a16:creationId xmlns:a16="http://schemas.microsoft.com/office/drawing/2014/main" id="{1F264D13-FF2E-4CD2-828D-B006D709D04F}"/>
                </a:ext>
              </a:extLst>
            </p:cNvPr>
            <p:cNvSpPr/>
            <p:nvPr/>
          </p:nvSpPr>
          <p:spPr>
            <a:xfrm>
              <a:off x="1093251" y="2726788"/>
              <a:ext cx="2160000" cy="2160000"/>
            </a:xfrm>
            <a:prstGeom prst="ellipse">
              <a:avLst/>
            </a:prstGeom>
            <a:solidFill>
              <a:schemeClr val="tx1"/>
            </a:solidFill>
            <a:ln w="438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cxnSp>
          <p:nvCxnSpPr>
            <p:cNvPr id="14" name="Straight Connector 13">
              <a:extLst>
                <a:ext uri="{FF2B5EF4-FFF2-40B4-BE49-F238E27FC236}">
                  <a16:creationId xmlns:a16="http://schemas.microsoft.com/office/drawing/2014/main" id="{35795632-FB65-4560-B695-079DE8821533}"/>
                </a:ext>
              </a:extLst>
            </p:cNvPr>
            <p:cNvCxnSpPr>
              <a:cxnSpLocks/>
            </p:cNvCxnSpPr>
            <p:nvPr/>
          </p:nvCxnSpPr>
          <p:spPr>
            <a:xfrm flipV="1">
              <a:off x="2669376" y="2222513"/>
              <a:ext cx="1167749" cy="777239"/>
            </a:xfrm>
            <a:prstGeom prst="line">
              <a:avLst/>
            </a:prstGeom>
            <a:ln w="190500"/>
            <a:effectLst/>
          </p:spPr>
          <p:style>
            <a:lnRef idx="2">
              <a:schemeClr val="dk1"/>
            </a:lnRef>
            <a:fillRef idx="0">
              <a:schemeClr val="dk1"/>
            </a:fillRef>
            <a:effectRef idx="1">
              <a:schemeClr val="dk1"/>
            </a:effectRef>
            <a:fontRef idx="minor">
              <a:schemeClr val="tx1"/>
            </a:fontRef>
          </p:style>
        </p:cxnSp>
        <p:sp>
          <p:nvSpPr>
            <p:cNvPr id="21" name="Oval 20">
              <a:extLst>
                <a:ext uri="{FF2B5EF4-FFF2-40B4-BE49-F238E27FC236}">
                  <a16:creationId xmlns:a16="http://schemas.microsoft.com/office/drawing/2014/main" id="{FA24EA58-D30E-403B-9972-BEBE913DE581}"/>
                </a:ext>
              </a:extLst>
            </p:cNvPr>
            <p:cNvSpPr/>
            <p:nvPr/>
          </p:nvSpPr>
          <p:spPr>
            <a:xfrm>
              <a:off x="713008" y="2004195"/>
              <a:ext cx="270000" cy="270000"/>
            </a:xfrm>
            <a:prstGeom prst="ellipse">
              <a:avLst/>
            </a:prstGeom>
            <a:solidFill>
              <a:schemeClr val="tx1"/>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sp>
          <p:nvSpPr>
            <p:cNvPr id="22" name="Oval 21">
              <a:extLst>
                <a:ext uri="{FF2B5EF4-FFF2-40B4-BE49-F238E27FC236}">
                  <a16:creationId xmlns:a16="http://schemas.microsoft.com/office/drawing/2014/main" id="{8E638188-B3C6-4F29-8D89-E08CBADF771F}"/>
                </a:ext>
              </a:extLst>
            </p:cNvPr>
            <p:cNvSpPr/>
            <p:nvPr/>
          </p:nvSpPr>
          <p:spPr>
            <a:xfrm>
              <a:off x="477128" y="5395327"/>
              <a:ext cx="540000" cy="540000"/>
            </a:xfrm>
            <a:prstGeom prst="ellipse">
              <a:avLst/>
            </a:prstGeom>
            <a:solidFill>
              <a:schemeClr val="bg1"/>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cxnSp>
          <p:nvCxnSpPr>
            <p:cNvPr id="23" name="Straight Connector 22">
              <a:extLst>
                <a:ext uri="{FF2B5EF4-FFF2-40B4-BE49-F238E27FC236}">
                  <a16:creationId xmlns:a16="http://schemas.microsoft.com/office/drawing/2014/main" id="{553989C3-8077-4E34-9B00-1B6A4BB68CA3}"/>
                </a:ext>
              </a:extLst>
            </p:cNvPr>
            <p:cNvCxnSpPr>
              <a:cxnSpLocks/>
            </p:cNvCxnSpPr>
            <p:nvPr/>
          </p:nvCxnSpPr>
          <p:spPr>
            <a:xfrm flipV="1">
              <a:off x="2173251" y="3913757"/>
              <a:ext cx="2369078" cy="25023"/>
            </a:xfrm>
            <a:prstGeom prst="line">
              <a:avLst/>
            </a:prstGeom>
            <a:ln w="190500"/>
            <a:effectLst/>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ACA3400E-3B9D-4548-9835-35F403E7F1AE}"/>
                </a:ext>
              </a:extLst>
            </p:cNvPr>
            <p:cNvCxnSpPr>
              <a:cxnSpLocks/>
            </p:cNvCxnSpPr>
            <p:nvPr/>
          </p:nvCxnSpPr>
          <p:spPr>
            <a:xfrm>
              <a:off x="2522794" y="4647283"/>
              <a:ext cx="1167749" cy="777239"/>
            </a:xfrm>
            <a:prstGeom prst="line">
              <a:avLst/>
            </a:prstGeom>
            <a:ln w="190500"/>
            <a:effectLst/>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21FCF52C-ABE3-4398-B53D-E088999B5EA9}"/>
                </a:ext>
              </a:extLst>
            </p:cNvPr>
            <p:cNvCxnSpPr>
              <a:cxnSpLocks/>
            </p:cNvCxnSpPr>
            <p:nvPr/>
          </p:nvCxnSpPr>
          <p:spPr>
            <a:xfrm flipV="1">
              <a:off x="3787290" y="2180420"/>
              <a:ext cx="1074778" cy="50124"/>
            </a:xfrm>
            <a:prstGeom prst="line">
              <a:avLst/>
            </a:prstGeom>
            <a:ln w="190500"/>
            <a:effectLst/>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A6119F86-A265-41D2-8369-E633E295B74D}"/>
                </a:ext>
              </a:extLst>
            </p:cNvPr>
            <p:cNvCxnSpPr>
              <a:cxnSpLocks/>
            </p:cNvCxnSpPr>
            <p:nvPr/>
          </p:nvCxnSpPr>
          <p:spPr>
            <a:xfrm>
              <a:off x="3643617" y="5413916"/>
              <a:ext cx="1074778" cy="50124"/>
            </a:xfrm>
            <a:prstGeom prst="line">
              <a:avLst/>
            </a:prstGeom>
            <a:ln w="190500"/>
            <a:effectLst/>
          </p:spPr>
          <p:style>
            <a:lnRef idx="2">
              <a:schemeClr val="dk1"/>
            </a:lnRef>
            <a:fillRef idx="0">
              <a:schemeClr val="dk1"/>
            </a:fillRef>
            <a:effectRef idx="1">
              <a:schemeClr val="dk1"/>
            </a:effectRef>
            <a:fontRef idx="minor">
              <a:schemeClr val="tx1"/>
            </a:fontRef>
          </p:style>
        </p:cxnSp>
        <p:sp>
          <p:nvSpPr>
            <p:cNvPr id="10" name="Oval 9">
              <a:extLst>
                <a:ext uri="{FF2B5EF4-FFF2-40B4-BE49-F238E27FC236}">
                  <a16:creationId xmlns:a16="http://schemas.microsoft.com/office/drawing/2014/main" id="{678BDBBB-4E24-4D5A-95FF-6583509E964F}"/>
                </a:ext>
              </a:extLst>
            </p:cNvPr>
            <p:cNvSpPr/>
            <p:nvPr/>
          </p:nvSpPr>
          <p:spPr>
            <a:xfrm>
              <a:off x="1954131" y="4268194"/>
              <a:ext cx="360000" cy="360000"/>
            </a:xfrm>
            <a:prstGeom prst="ellipse">
              <a:avLst/>
            </a:prstGeom>
            <a:solidFill>
              <a:schemeClr val="bg1"/>
            </a:solidFill>
            <a:ln w="438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sp>
          <p:nvSpPr>
            <p:cNvPr id="11" name="Oval 10">
              <a:extLst>
                <a:ext uri="{FF2B5EF4-FFF2-40B4-BE49-F238E27FC236}">
                  <a16:creationId xmlns:a16="http://schemas.microsoft.com/office/drawing/2014/main" id="{AB62E858-8F39-4917-A302-C947D14F332A}"/>
                </a:ext>
              </a:extLst>
            </p:cNvPr>
            <p:cNvSpPr/>
            <p:nvPr/>
          </p:nvSpPr>
          <p:spPr>
            <a:xfrm>
              <a:off x="1453251" y="3104882"/>
              <a:ext cx="720000" cy="720000"/>
            </a:xfrm>
            <a:prstGeom prst="ellipse">
              <a:avLst/>
            </a:prstGeom>
            <a:solidFill>
              <a:schemeClr val="bg1"/>
            </a:solidFill>
            <a:ln w="438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sp>
          <p:nvSpPr>
            <p:cNvPr id="12" name="Oval 11">
              <a:extLst>
                <a:ext uri="{FF2B5EF4-FFF2-40B4-BE49-F238E27FC236}">
                  <a16:creationId xmlns:a16="http://schemas.microsoft.com/office/drawing/2014/main" id="{E0778574-1918-467F-B738-D2C76D56669F}"/>
                </a:ext>
              </a:extLst>
            </p:cNvPr>
            <p:cNvSpPr/>
            <p:nvPr/>
          </p:nvSpPr>
          <p:spPr>
            <a:xfrm>
              <a:off x="2374419" y="3537486"/>
              <a:ext cx="540000" cy="540000"/>
            </a:xfrm>
            <a:prstGeom prst="ellipse">
              <a:avLst/>
            </a:prstGeom>
            <a:solidFill>
              <a:schemeClr val="bg1"/>
            </a:solidFill>
            <a:ln w="4381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grpSp>
      <p:grpSp>
        <p:nvGrpSpPr>
          <p:cNvPr id="24" name="Group 23">
            <a:extLst>
              <a:ext uri="{FF2B5EF4-FFF2-40B4-BE49-F238E27FC236}">
                <a16:creationId xmlns:a16="http://schemas.microsoft.com/office/drawing/2014/main" id="{0DC2C6BB-3BEB-49CB-851C-29ED90A9B114}"/>
              </a:ext>
            </a:extLst>
          </p:cNvPr>
          <p:cNvGrpSpPr/>
          <p:nvPr/>
        </p:nvGrpSpPr>
        <p:grpSpPr>
          <a:xfrm>
            <a:off x="3916103" y="1885318"/>
            <a:ext cx="1080000" cy="4106922"/>
            <a:chOff x="4419959" y="1872056"/>
            <a:chExt cx="1080000" cy="4106922"/>
          </a:xfrm>
        </p:grpSpPr>
        <p:sp>
          <p:nvSpPr>
            <p:cNvPr id="20" name="Oval 19">
              <a:extLst>
                <a:ext uri="{FF2B5EF4-FFF2-40B4-BE49-F238E27FC236}">
                  <a16:creationId xmlns:a16="http://schemas.microsoft.com/office/drawing/2014/main" id="{892AE983-3B7D-4716-9B3B-82A3E0A32E78}"/>
                </a:ext>
              </a:extLst>
            </p:cNvPr>
            <p:cNvSpPr/>
            <p:nvPr/>
          </p:nvSpPr>
          <p:spPr>
            <a:xfrm>
              <a:off x="4419959" y="1872056"/>
              <a:ext cx="1080000" cy="1080000"/>
            </a:xfrm>
            <a:prstGeom prst="ellipse">
              <a:avLst/>
            </a:prstGeom>
            <a:solidFill>
              <a:schemeClr val="accent3"/>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sp>
          <p:nvSpPr>
            <p:cNvPr id="42" name="Oval 41">
              <a:extLst>
                <a:ext uri="{FF2B5EF4-FFF2-40B4-BE49-F238E27FC236}">
                  <a16:creationId xmlns:a16="http://schemas.microsoft.com/office/drawing/2014/main" id="{EA306520-C4DA-4358-9E21-5DD28DFA71AE}"/>
                </a:ext>
              </a:extLst>
            </p:cNvPr>
            <p:cNvSpPr/>
            <p:nvPr/>
          </p:nvSpPr>
          <p:spPr>
            <a:xfrm>
              <a:off x="4419959" y="3338372"/>
              <a:ext cx="1080000" cy="1080000"/>
            </a:xfrm>
            <a:prstGeom prst="ellipse">
              <a:avLst/>
            </a:prstGeom>
            <a:solidFill>
              <a:schemeClr val="accent3"/>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sp>
          <p:nvSpPr>
            <p:cNvPr id="43" name="Oval 42">
              <a:extLst>
                <a:ext uri="{FF2B5EF4-FFF2-40B4-BE49-F238E27FC236}">
                  <a16:creationId xmlns:a16="http://schemas.microsoft.com/office/drawing/2014/main" id="{5E6C09D4-0376-4005-B45B-C9A39FDE7C0E}"/>
                </a:ext>
              </a:extLst>
            </p:cNvPr>
            <p:cNvSpPr/>
            <p:nvPr/>
          </p:nvSpPr>
          <p:spPr>
            <a:xfrm>
              <a:off x="4419959" y="4898978"/>
              <a:ext cx="1080000" cy="1080000"/>
            </a:xfrm>
            <a:prstGeom prst="ellipse">
              <a:avLst/>
            </a:prstGeom>
            <a:solidFill>
              <a:schemeClr val="accent3"/>
            </a:solidFill>
            <a:ln w="762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en-GB" sz="1200" dirty="0">
                <a:solidFill>
                  <a:schemeClr val="tx1"/>
                </a:solidFill>
              </a:endParaRPr>
            </a:p>
          </p:txBody>
        </p:sp>
      </p:grpSp>
      <p:grpSp>
        <p:nvGrpSpPr>
          <p:cNvPr id="19" name="Group 18">
            <a:extLst>
              <a:ext uri="{FF2B5EF4-FFF2-40B4-BE49-F238E27FC236}">
                <a16:creationId xmlns:a16="http://schemas.microsoft.com/office/drawing/2014/main" id="{F0862A5E-44A3-4A3B-80C2-4C2877ADE14D}"/>
              </a:ext>
            </a:extLst>
          </p:cNvPr>
          <p:cNvGrpSpPr/>
          <p:nvPr/>
        </p:nvGrpSpPr>
        <p:grpSpPr>
          <a:xfrm>
            <a:off x="3934258" y="1931693"/>
            <a:ext cx="1048254" cy="4076916"/>
            <a:chOff x="8464937" y="-146251"/>
            <a:chExt cx="1048254" cy="4076916"/>
          </a:xfrm>
        </p:grpSpPr>
        <p:pic>
          <p:nvPicPr>
            <p:cNvPr id="38" name="Graphic 37" descr="Scales of justice">
              <a:extLst>
                <a:ext uri="{FF2B5EF4-FFF2-40B4-BE49-F238E27FC236}">
                  <a16:creationId xmlns:a16="http://schemas.microsoft.com/office/drawing/2014/main" id="{A08C9BE8-E4FC-41F8-9DA0-DD6B43DAD5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33148" y="-146251"/>
              <a:ext cx="914400" cy="914400"/>
            </a:xfrm>
            <a:prstGeom prst="rect">
              <a:avLst/>
            </a:prstGeom>
          </p:spPr>
        </p:pic>
        <p:pic>
          <p:nvPicPr>
            <p:cNvPr id="44" name="Picture 43" descr="A picture containing clock&#10;&#10;Description automatically generated">
              <a:extLst>
                <a:ext uri="{FF2B5EF4-FFF2-40B4-BE49-F238E27FC236}">
                  <a16:creationId xmlns:a16="http://schemas.microsoft.com/office/drawing/2014/main" id="{4EC1E580-870E-4C39-8161-074AA9CC5F75}"/>
                </a:ext>
              </a:extLst>
            </p:cNvPr>
            <p:cNvPicPr>
              <a:picLocks noChangeAspect="1"/>
            </p:cNvPicPr>
            <p:nvPr/>
          </p:nvPicPr>
          <p:blipFill rotWithShape="1">
            <a:blip r:embed="rId5"/>
            <a:srcRect l="9445" t="10718" r="10151" b="8431"/>
            <a:stretch/>
          </p:blipFill>
          <p:spPr>
            <a:xfrm>
              <a:off x="8464937" y="1319396"/>
              <a:ext cx="1029759" cy="1035479"/>
            </a:xfrm>
            <a:prstGeom prst="rect">
              <a:avLst/>
            </a:prstGeom>
          </p:spPr>
        </p:pic>
        <p:pic>
          <p:nvPicPr>
            <p:cNvPr id="45" name="Picture 44" descr="A picture containing clock&#10;&#10;Description automatically generated">
              <a:extLst>
                <a:ext uri="{FF2B5EF4-FFF2-40B4-BE49-F238E27FC236}">
                  <a16:creationId xmlns:a16="http://schemas.microsoft.com/office/drawing/2014/main" id="{31FC678A-FA16-4AD7-9AC7-107258D4D94E}"/>
                </a:ext>
              </a:extLst>
            </p:cNvPr>
            <p:cNvPicPr>
              <a:picLocks noChangeAspect="1"/>
            </p:cNvPicPr>
            <p:nvPr/>
          </p:nvPicPr>
          <p:blipFill rotWithShape="1">
            <a:blip r:embed="rId6"/>
            <a:srcRect l="13282" t="10124" r="8437" b="8179"/>
            <a:stretch/>
          </p:blipFill>
          <p:spPr>
            <a:xfrm>
              <a:off x="8516642" y="2890631"/>
              <a:ext cx="996549" cy="1040034"/>
            </a:xfrm>
            <a:prstGeom prst="rect">
              <a:avLst/>
            </a:prstGeom>
          </p:spPr>
        </p:pic>
      </p:grpSp>
      <p:sp>
        <p:nvSpPr>
          <p:cNvPr id="46" name="Rectangle 45">
            <a:extLst>
              <a:ext uri="{FF2B5EF4-FFF2-40B4-BE49-F238E27FC236}">
                <a16:creationId xmlns:a16="http://schemas.microsoft.com/office/drawing/2014/main" id="{0BF5FC61-6819-426F-9083-D91AFF3A4AEE}"/>
              </a:ext>
            </a:extLst>
          </p:cNvPr>
          <p:cNvSpPr/>
          <p:nvPr/>
        </p:nvSpPr>
        <p:spPr>
          <a:xfrm>
            <a:off x="5025382" y="2015535"/>
            <a:ext cx="1751454" cy="9233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GB" b="1" dirty="0">
                <a:solidFill>
                  <a:schemeClr val="tx1"/>
                </a:solidFill>
              </a:rPr>
              <a:t>Covid-19 does not treat us equally</a:t>
            </a:r>
            <a:endParaRPr lang="pt-PT" b="1" dirty="0">
              <a:solidFill>
                <a:schemeClr val="tx1"/>
              </a:solidFill>
            </a:endParaRPr>
          </a:p>
        </p:txBody>
      </p:sp>
      <p:sp>
        <p:nvSpPr>
          <p:cNvPr id="47" name="Rectangle 46">
            <a:extLst>
              <a:ext uri="{FF2B5EF4-FFF2-40B4-BE49-F238E27FC236}">
                <a16:creationId xmlns:a16="http://schemas.microsoft.com/office/drawing/2014/main" id="{3929617A-F3BE-45A9-A8D3-0C4B1B3CA0F4}"/>
              </a:ext>
            </a:extLst>
          </p:cNvPr>
          <p:cNvSpPr/>
          <p:nvPr/>
        </p:nvSpPr>
        <p:spPr>
          <a:xfrm>
            <a:off x="4982102" y="3425757"/>
            <a:ext cx="2282055" cy="9233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GB" b="1" dirty="0">
                <a:solidFill>
                  <a:schemeClr val="tx1"/>
                </a:solidFill>
              </a:rPr>
              <a:t>Covid-19 exposes the vulnerability of our food systems</a:t>
            </a:r>
            <a:endParaRPr lang="pt-PT" b="1" dirty="0">
              <a:solidFill>
                <a:schemeClr val="tx1"/>
              </a:solidFill>
            </a:endParaRPr>
          </a:p>
        </p:txBody>
      </p:sp>
      <p:sp>
        <p:nvSpPr>
          <p:cNvPr id="48" name="Rectangle 47">
            <a:extLst>
              <a:ext uri="{FF2B5EF4-FFF2-40B4-BE49-F238E27FC236}">
                <a16:creationId xmlns:a16="http://schemas.microsoft.com/office/drawing/2014/main" id="{67FE9A65-281E-450A-94D8-BF9EC2112D9C}"/>
              </a:ext>
            </a:extLst>
          </p:cNvPr>
          <p:cNvSpPr/>
          <p:nvPr/>
        </p:nvSpPr>
        <p:spPr>
          <a:xfrm>
            <a:off x="5025382" y="4964189"/>
            <a:ext cx="2755579" cy="92336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GB" b="1" dirty="0">
                <a:solidFill>
                  <a:schemeClr val="tx1"/>
                </a:solidFill>
              </a:rPr>
              <a:t>Covid-19 exposes deadly healthcare disparities</a:t>
            </a:r>
            <a:endParaRPr lang="pt-PT" b="1" dirty="0">
              <a:solidFill>
                <a:schemeClr val="tx1"/>
              </a:solidFill>
            </a:endParaRPr>
          </a:p>
        </p:txBody>
      </p:sp>
      <p:sp>
        <p:nvSpPr>
          <p:cNvPr id="36" name="Footer Placeholder 2">
            <a:extLst>
              <a:ext uri="{FF2B5EF4-FFF2-40B4-BE49-F238E27FC236}">
                <a16:creationId xmlns:a16="http://schemas.microsoft.com/office/drawing/2014/main" id="{6635912E-B665-475E-9B48-4FE07B652D95}"/>
              </a:ext>
            </a:extLst>
          </p:cNvPr>
          <p:cNvSpPr>
            <a:spLocks noGrp="1"/>
          </p:cNvSpPr>
          <p:nvPr>
            <p:ph type="ftr" sz="quarter" idx="3"/>
          </p:nvPr>
        </p:nvSpPr>
        <p:spPr>
          <a:xfrm>
            <a:off x="609601" y="6356351"/>
            <a:ext cx="8780234" cy="365125"/>
          </a:xfrm>
        </p:spPr>
        <p:txBody>
          <a:bodyPr/>
          <a:lstStyle/>
          <a:p>
            <a:pPr algn="l"/>
            <a:r>
              <a:rPr lang="en-US" dirty="0"/>
              <a:t>2020 Global Nutrition Report</a:t>
            </a:r>
          </a:p>
        </p:txBody>
      </p:sp>
      <p:sp>
        <p:nvSpPr>
          <p:cNvPr id="37" name="Text Placeholder 3">
            <a:extLst>
              <a:ext uri="{FF2B5EF4-FFF2-40B4-BE49-F238E27FC236}">
                <a16:creationId xmlns:a16="http://schemas.microsoft.com/office/drawing/2014/main" id="{2EF79653-6AF4-436E-9701-406F0B7BAA8B}"/>
              </a:ext>
            </a:extLst>
          </p:cNvPr>
          <p:cNvSpPr txBox="1">
            <a:spLocks/>
          </p:cNvSpPr>
          <p:nvPr/>
        </p:nvSpPr>
        <p:spPr>
          <a:xfrm>
            <a:off x="614685" y="1099938"/>
            <a:ext cx="10972800" cy="393825"/>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23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solidFill>
                  <a:srgbClr val="DE5D09"/>
                </a:solidFill>
              </a:rPr>
              <a:t>Urgent need for equitable, resilient and sustainable food and health systems</a:t>
            </a:r>
          </a:p>
        </p:txBody>
      </p:sp>
      <p:grpSp>
        <p:nvGrpSpPr>
          <p:cNvPr id="32" name="Graphic 38">
            <a:extLst>
              <a:ext uri="{FF2B5EF4-FFF2-40B4-BE49-F238E27FC236}">
                <a16:creationId xmlns:a16="http://schemas.microsoft.com/office/drawing/2014/main" id="{72347265-B591-49C8-A106-2D81E5CE2A9C}"/>
              </a:ext>
            </a:extLst>
          </p:cNvPr>
          <p:cNvGrpSpPr/>
          <p:nvPr/>
        </p:nvGrpSpPr>
        <p:grpSpPr>
          <a:xfrm>
            <a:off x="8301918" y="2684674"/>
            <a:ext cx="913492" cy="913493"/>
            <a:chOff x="9655611" y="2306740"/>
            <a:chExt cx="913492" cy="913493"/>
          </a:xfrm>
        </p:grpSpPr>
        <p:sp>
          <p:nvSpPr>
            <p:cNvPr id="34" name="Freeform: Shape 33">
              <a:extLst>
                <a:ext uri="{FF2B5EF4-FFF2-40B4-BE49-F238E27FC236}">
                  <a16:creationId xmlns:a16="http://schemas.microsoft.com/office/drawing/2014/main" id="{9AB6A3CD-2DC9-47EB-9613-D890CCFFC8F5}"/>
                </a:ext>
              </a:extLst>
            </p:cNvPr>
            <p:cNvSpPr/>
            <p:nvPr/>
          </p:nvSpPr>
          <p:spPr>
            <a:xfrm>
              <a:off x="9655611" y="2306740"/>
              <a:ext cx="913492" cy="913493"/>
            </a:xfrm>
            <a:custGeom>
              <a:avLst/>
              <a:gdLst>
                <a:gd name="connsiteX0" fmla="*/ 0 w 913492"/>
                <a:gd name="connsiteY0" fmla="*/ 0 h 913493"/>
                <a:gd name="connsiteX1" fmla="*/ 913493 w 913492"/>
                <a:gd name="connsiteY1" fmla="*/ 0 h 913493"/>
                <a:gd name="connsiteX2" fmla="*/ 913493 w 913492"/>
                <a:gd name="connsiteY2" fmla="*/ 913493 h 913493"/>
                <a:gd name="connsiteX3" fmla="*/ 0 w 913492"/>
                <a:gd name="connsiteY3" fmla="*/ 913493 h 913493"/>
              </a:gdLst>
              <a:ahLst/>
              <a:cxnLst>
                <a:cxn ang="0">
                  <a:pos x="connsiteX0" y="connsiteY0"/>
                </a:cxn>
                <a:cxn ang="0">
                  <a:pos x="connsiteX1" y="connsiteY1"/>
                </a:cxn>
                <a:cxn ang="0">
                  <a:pos x="connsiteX2" y="connsiteY2"/>
                </a:cxn>
                <a:cxn ang="0">
                  <a:pos x="connsiteX3" y="connsiteY3"/>
                </a:cxn>
              </a:cxnLst>
              <a:rect l="l" t="t" r="r" b="b"/>
              <a:pathLst>
                <a:path w="913492" h="913493">
                  <a:moveTo>
                    <a:pt x="0" y="0"/>
                  </a:moveTo>
                  <a:lnTo>
                    <a:pt x="913493" y="0"/>
                  </a:lnTo>
                  <a:lnTo>
                    <a:pt x="913493" y="913493"/>
                  </a:lnTo>
                  <a:lnTo>
                    <a:pt x="0" y="913493"/>
                  </a:lnTo>
                  <a:close/>
                </a:path>
              </a:pathLst>
            </a:custGeom>
            <a:solidFill>
              <a:srgbClr val="C5E1DF"/>
            </a:solidFill>
            <a:ln w="34609" cap="flat">
              <a:solidFill>
                <a:srgbClr val="445B6B"/>
              </a:solidFill>
              <a:prstDash val="solid"/>
              <a:miter/>
            </a:ln>
          </p:spPr>
          <p:txBody>
            <a:bodyPr rtlCol="0" anchor="ctr"/>
            <a:lstStyle/>
            <a:p>
              <a:endParaRPr lang="en-GB"/>
            </a:p>
          </p:txBody>
        </p:sp>
        <p:grpSp>
          <p:nvGrpSpPr>
            <p:cNvPr id="40" name="Graphic 38">
              <a:extLst>
                <a:ext uri="{FF2B5EF4-FFF2-40B4-BE49-F238E27FC236}">
                  <a16:creationId xmlns:a16="http://schemas.microsoft.com/office/drawing/2014/main" id="{72347265-B591-49C8-A106-2D81E5CE2A9C}"/>
                </a:ext>
              </a:extLst>
            </p:cNvPr>
            <p:cNvGrpSpPr/>
            <p:nvPr/>
          </p:nvGrpSpPr>
          <p:grpSpPr>
            <a:xfrm>
              <a:off x="9782414" y="2433543"/>
              <a:ext cx="659887" cy="659887"/>
              <a:chOff x="9782414" y="2433543"/>
              <a:chExt cx="659887" cy="659887"/>
            </a:xfrm>
          </p:grpSpPr>
          <p:sp>
            <p:nvSpPr>
              <p:cNvPr id="41" name="Freeform: Shape 40">
                <a:extLst>
                  <a:ext uri="{FF2B5EF4-FFF2-40B4-BE49-F238E27FC236}">
                    <a16:creationId xmlns:a16="http://schemas.microsoft.com/office/drawing/2014/main" id="{0AAFEA9C-2CF7-4BE3-80A2-08F3160C5AA3}"/>
                  </a:ext>
                </a:extLst>
              </p:cNvPr>
              <p:cNvSpPr/>
              <p:nvPr/>
            </p:nvSpPr>
            <p:spPr>
              <a:xfrm>
                <a:off x="9782414" y="2763486"/>
                <a:ext cx="414480" cy="329687"/>
              </a:xfrm>
              <a:custGeom>
                <a:avLst/>
                <a:gdLst>
                  <a:gd name="connsiteX0" fmla="*/ 329944 w 414480"/>
                  <a:gd name="connsiteY0" fmla="*/ 244896 h 329687"/>
                  <a:gd name="connsiteX1" fmla="*/ 329944 w 414480"/>
                  <a:gd name="connsiteY1" fmla="*/ 329688 h 329687"/>
                  <a:gd name="connsiteX2" fmla="*/ 0 w 414480"/>
                  <a:gd name="connsiteY2" fmla="*/ 329688 h 329687"/>
                  <a:gd name="connsiteX3" fmla="*/ 0 w 414480"/>
                  <a:gd name="connsiteY3" fmla="*/ 0 h 329687"/>
                  <a:gd name="connsiteX4" fmla="*/ 75313 w 414480"/>
                  <a:gd name="connsiteY4" fmla="*/ 0 h 329687"/>
                  <a:gd name="connsiteX5" fmla="*/ 160105 w 414480"/>
                  <a:gd name="connsiteY5" fmla="*/ 84791 h 329687"/>
                  <a:gd name="connsiteX6" fmla="*/ 244896 w 414480"/>
                  <a:gd name="connsiteY6" fmla="*/ 0 h 329687"/>
                  <a:gd name="connsiteX7" fmla="*/ 329687 w 414480"/>
                  <a:gd name="connsiteY7" fmla="*/ 0 h 329687"/>
                  <a:gd name="connsiteX8" fmla="*/ 329687 w 414480"/>
                  <a:gd name="connsiteY8" fmla="*/ 75313 h 329687"/>
                  <a:gd name="connsiteX9" fmla="*/ 414479 w 414480"/>
                  <a:gd name="connsiteY9" fmla="*/ 160105 h 329687"/>
                  <a:gd name="connsiteX10" fmla="*/ 329944 w 414480"/>
                  <a:gd name="connsiteY10" fmla="*/ 244896 h 32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480" h="329687">
                    <a:moveTo>
                      <a:pt x="329944" y="244896"/>
                    </a:moveTo>
                    <a:lnTo>
                      <a:pt x="329944" y="329688"/>
                    </a:lnTo>
                    <a:lnTo>
                      <a:pt x="0" y="329688"/>
                    </a:lnTo>
                    <a:lnTo>
                      <a:pt x="0" y="0"/>
                    </a:lnTo>
                    <a:lnTo>
                      <a:pt x="75313" y="0"/>
                    </a:lnTo>
                    <a:cubicBezTo>
                      <a:pt x="75313" y="46879"/>
                      <a:pt x="113226" y="84791"/>
                      <a:pt x="160105" y="84791"/>
                    </a:cubicBezTo>
                    <a:cubicBezTo>
                      <a:pt x="206983" y="84791"/>
                      <a:pt x="244896" y="46879"/>
                      <a:pt x="244896" y="0"/>
                    </a:cubicBezTo>
                    <a:lnTo>
                      <a:pt x="329687" y="0"/>
                    </a:lnTo>
                    <a:lnTo>
                      <a:pt x="329687" y="75313"/>
                    </a:lnTo>
                    <a:cubicBezTo>
                      <a:pt x="376566" y="75313"/>
                      <a:pt x="414479" y="113226"/>
                      <a:pt x="414479" y="160105"/>
                    </a:cubicBezTo>
                    <a:cubicBezTo>
                      <a:pt x="414735" y="206983"/>
                      <a:pt x="376566" y="244896"/>
                      <a:pt x="329944" y="244896"/>
                    </a:cubicBezTo>
                    <a:close/>
                  </a:path>
                </a:pathLst>
              </a:custGeom>
              <a:solidFill>
                <a:srgbClr val="F79222"/>
              </a:solidFill>
              <a:ln w="25598" cap="flat">
                <a:solidFill>
                  <a:srgbClr val="445B6B"/>
                </a:solidFill>
                <a:prstDash val="solid"/>
                <a:miter/>
              </a:ln>
            </p:spPr>
            <p:txBody>
              <a:bodyPr rtlCol="0" anchor="ctr"/>
              <a:lstStyle/>
              <a:p>
                <a:endParaRPr lang="en-GB"/>
              </a:p>
            </p:txBody>
          </p:sp>
          <p:sp>
            <p:nvSpPr>
              <p:cNvPr id="49" name="Freeform: Shape 48">
                <a:extLst>
                  <a:ext uri="{FF2B5EF4-FFF2-40B4-BE49-F238E27FC236}">
                    <a16:creationId xmlns:a16="http://schemas.microsoft.com/office/drawing/2014/main" id="{E4982D45-916C-4FF8-A5E9-1ADA5DC30540}"/>
                  </a:ext>
                </a:extLst>
              </p:cNvPr>
              <p:cNvSpPr/>
              <p:nvPr/>
            </p:nvSpPr>
            <p:spPr>
              <a:xfrm>
                <a:off x="10112357" y="2678951"/>
                <a:ext cx="329943" cy="414478"/>
              </a:xfrm>
              <a:custGeom>
                <a:avLst/>
                <a:gdLst>
                  <a:gd name="connsiteX0" fmla="*/ 0 w 329943"/>
                  <a:gd name="connsiteY0" fmla="*/ 414223 h 414478"/>
                  <a:gd name="connsiteX1" fmla="*/ 0 w 329943"/>
                  <a:gd name="connsiteY1" fmla="*/ 329431 h 414478"/>
                  <a:gd name="connsiteX2" fmla="*/ 17163 w 329943"/>
                  <a:gd name="connsiteY2" fmla="*/ 327638 h 414478"/>
                  <a:gd name="connsiteX3" fmla="*/ 70446 w 329943"/>
                  <a:gd name="connsiteY3" fmla="*/ 292031 h 414478"/>
                  <a:gd name="connsiteX4" fmla="*/ 74801 w 329943"/>
                  <a:gd name="connsiteY4" fmla="*/ 285114 h 414478"/>
                  <a:gd name="connsiteX5" fmla="*/ 81205 w 329943"/>
                  <a:gd name="connsiteY5" fmla="*/ 270001 h 414478"/>
                  <a:gd name="connsiteX6" fmla="*/ 85048 w 329943"/>
                  <a:gd name="connsiteY6" fmla="*/ 244896 h 414478"/>
                  <a:gd name="connsiteX7" fmla="*/ 83254 w 329943"/>
                  <a:gd name="connsiteY7" fmla="*/ 227733 h 414478"/>
                  <a:gd name="connsiteX8" fmla="*/ 80437 w 329943"/>
                  <a:gd name="connsiteY8" fmla="*/ 217486 h 414478"/>
                  <a:gd name="connsiteX9" fmla="*/ 74801 w 329943"/>
                  <a:gd name="connsiteY9" fmla="*/ 204422 h 414478"/>
                  <a:gd name="connsiteX10" fmla="*/ 68397 w 329943"/>
                  <a:gd name="connsiteY10" fmla="*/ 194687 h 414478"/>
                  <a:gd name="connsiteX11" fmla="*/ 60199 w 329943"/>
                  <a:gd name="connsiteY11" fmla="*/ 184953 h 414478"/>
                  <a:gd name="connsiteX12" fmla="*/ 59687 w 329943"/>
                  <a:gd name="connsiteY12" fmla="*/ 184441 h 414478"/>
                  <a:gd name="connsiteX13" fmla="*/ 49440 w 329943"/>
                  <a:gd name="connsiteY13" fmla="*/ 175731 h 414478"/>
                  <a:gd name="connsiteX14" fmla="*/ 45085 w 329943"/>
                  <a:gd name="connsiteY14" fmla="*/ 172913 h 414478"/>
                  <a:gd name="connsiteX15" fmla="*/ 17419 w 329943"/>
                  <a:gd name="connsiteY15" fmla="*/ 161898 h 414478"/>
                  <a:gd name="connsiteX16" fmla="*/ 256 w 329943"/>
                  <a:gd name="connsiteY16" fmla="*/ 160105 h 414478"/>
                  <a:gd name="connsiteX17" fmla="*/ 256 w 329943"/>
                  <a:gd name="connsiteY17" fmla="*/ 84791 h 414478"/>
                  <a:gd name="connsiteX18" fmla="*/ 75569 w 329943"/>
                  <a:gd name="connsiteY18" fmla="*/ 84791 h 414478"/>
                  <a:gd name="connsiteX19" fmla="*/ 160361 w 329943"/>
                  <a:gd name="connsiteY19" fmla="*/ 0 h 414478"/>
                  <a:gd name="connsiteX20" fmla="*/ 245152 w 329943"/>
                  <a:gd name="connsiteY20" fmla="*/ 84791 h 414478"/>
                  <a:gd name="connsiteX21" fmla="*/ 329944 w 329943"/>
                  <a:gd name="connsiteY21" fmla="*/ 84791 h 414478"/>
                  <a:gd name="connsiteX22" fmla="*/ 329944 w 329943"/>
                  <a:gd name="connsiteY22" fmla="*/ 414479 h 414478"/>
                  <a:gd name="connsiteX23" fmla="*/ 0 w 329943"/>
                  <a:gd name="connsiteY23" fmla="*/ 414479 h 41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9943" h="414478">
                    <a:moveTo>
                      <a:pt x="0" y="414223"/>
                    </a:moveTo>
                    <a:lnTo>
                      <a:pt x="0" y="329431"/>
                    </a:lnTo>
                    <a:cubicBezTo>
                      <a:pt x="5892" y="329431"/>
                      <a:pt x="11528" y="328919"/>
                      <a:pt x="17163" y="327638"/>
                    </a:cubicBezTo>
                    <a:cubicBezTo>
                      <a:pt x="39194" y="323027"/>
                      <a:pt x="58150" y="309963"/>
                      <a:pt x="70446" y="292031"/>
                    </a:cubicBezTo>
                    <a:cubicBezTo>
                      <a:pt x="71983" y="289725"/>
                      <a:pt x="73264" y="287420"/>
                      <a:pt x="74801" y="285114"/>
                    </a:cubicBezTo>
                    <a:cubicBezTo>
                      <a:pt x="77363" y="280247"/>
                      <a:pt x="79668" y="275124"/>
                      <a:pt x="81205" y="270001"/>
                    </a:cubicBezTo>
                    <a:cubicBezTo>
                      <a:pt x="83767" y="262059"/>
                      <a:pt x="85048" y="253606"/>
                      <a:pt x="85048" y="244896"/>
                    </a:cubicBezTo>
                    <a:cubicBezTo>
                      <a:pt x="85048" y="239004"/>
                      <a:pt x="84535" y="233369"/>
                      <a:pt x="83254" y="227733"/>
                    </a:cubicBezTo>
                    <a:cubicBezTo>
                      <a:pt x="82486" y="224147"/>
                      <a:pt x="81461" y="220816"/>
                      <a:pt x="80437" y="217486"/>
                    </a:cubicBezTo>
                    <a:cubicBezTo>
                      <a:pt x="78900" y="212875"/>
                      <a:pt x="77106" y="208520"/>
                      <a:pt x="74801" y="204422"/>
                    </a:cubicBezTo>
                    <a:cubicBezTo>
                      <a:pt x="73008" y="201091"/>
                      <a:pt x="70702" y="197761"/>
                      <a:pt x="68397" y="194687"/>
                    </a:cubicBezTo>
                    <a:cubicBezTo>
                      <a:pt x="65835" y="191357"/>
                      <a:pt x="63017" y="188027"/>
                      <a:pt x="60199" y="184953"/>
                    </a:cubicBezTo>
                    <a:cubicBezTo>
                      <a:pt x="59943" y="184697"/>
                      <a:pt x="59943" y="184697"/>
                      <a:pt x="59687" y="184441"/>
                    </a:cubicBezTo>
                    <a:cubicBezTo>
                      <a:pt x="56357" y="181367"/>
                      <a:pt x="53027" y="178549"/>
                      <a:pt x="49440" y="175731"/>
                    </a:cubicBezTo>
                    <a:cubicBezTo>
                      <a:pt x="47903" y="174706"/>
                      <a:pt x="46622" y="173682"/>
                      <a:pt x="45085" y="172913"/>
                    </a:cubicBezTo>
                    <a:cubicBezTo>
                      <a:pt x="36632" y="167790"/>
                      <a:pt x="27410" y="163947"/>
                      <a:pt x="17419" y="161898"/>
                    </a:cubicBezTo>
                    <a:cubicBezTo>
                      <a:pt x="11784" y="160873"/>
                      <a:pt x="6148" y="160105"/>
                      <a:pt x="256" y="160105"/>
                    </a:cubicBezTo>
                    <a:lnTo>
                      <a:pt x="256" y="84791"/>
                    </a:lnTo>
                    <a:lnTo>
                      <a:pt x="75569" y="84791"/>
                    </a:lnTo>
                    <a:cubicBezTo>
                      <a:pt x="75569" y="37913"/>
                      <a:pt x="113482" y="0"/>
                      <a:pt x="160361" y="0"/>
                    </a:cubicBezTo>
                    <a:cubicBezTo>
                      <a:pt x="207239" y="0"/>
                      <a:pt x="245152" y="37913"/>
                      <a:pt x="245152" y="84791"/>
                    </a:cubicBezTo>
                    <a:lnTo>
                      <a:pt x="329944" y="84791"/>
                    </a:lnTo>
                    <a:lnTo>
                      <a:pt x="329944" y="414479"/>
                    </a:lnTo>
                    <a:lnTo>
                      <a:pt x="0" y="414479"/>
                    </a:lnTo>
                    <a:close/>
                  </a:path>
                </a:pathLst>
              </a:custGeom>
              <a:solidFill>
                <a:srgbClr val="FFFFFF"/>
              </a:solidFill>
              <a:ln w="25598" cap="flat">
                <a:solidFill>
                  <a:srgbClr val="445B6B"/>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A9071A20-6632-4D4C-BD4B-89BEE2E3657D}"/>
                  </a:ext>
                </a:extLst>
              </p:cNvPr>
              <p:cNvSpPr/>
              <p:nvPr/>
            </p:nvSpPr>
            <p:spPr>
              <a:xfrm>
                <a:off x="10027566" y="2433543"/>
                <a:ext cx="414478" cy="329943"/>
              </a:xfrm>
              <a:custGeom>
                <a:avLst/>
                <a:gdLst>
                  <a:gd name="connsiteX0" fmla="*/ 329687 w 414478"/>
                  <a:gd name="connsiteY0" fmla="*/ 329944 h 329943"/>
                  <a:gd name="connsiteX1" fmla="*/ 244896 w 414478"/>
                  <a:gd name="connsiteY1" fmla="*/ 245152 h 329943"/>
                  <a:gd name="connsiteX2" fmla="*/ 160105 w 414478"/>
                  <a:gd name="connsiteY2" fmla="*/ 329944 h 329943"/>
                  <a:gd name="connsiteX3" fmla="*/ 84791 w 414478"/>
                  <a:gd name="connsiteY3" fmla="*/ 329944 h 329943"/>
                  <a:gd name="connsiteX4" fmla="*/ 84791 w 414478"/>
                  <a:gd name="connsiteY4" fmla="*/ 245152 h 329943"/>
                  <a:gd name="connsiteX5" fmla="*/ 0 w 414478"/>
                  <a:gd name="connsiteY5" fmla="*/ 160361 h 329943"/>
                  <a:gd name="connsiteX6" fmla="*/ 84791 w 414478"/>
                  <a:gd name="connsiteY6" fmla="*/ 75569 h 329943"/>
                  <a:gd name="connsiteX7" fmla="*/ 84791 w 414478"/>
                  <a:gd name="connsiteY7" fmla="*/ 0 h 329943"/>
                  <a:gd name="connsiteX8" fmla="*/ 414479 w 414478"/>
                  <a:gd name="connsiteY8" fmla="*/ 0 h 329943"/>
                  <a:gd name="connsiteX9" fmla="*/ 414479 w 414478"/>
                  <a:gd name="connsiteY9" fmla="*/ 329688 h 329943"/>
                  <a:gd name="connsiteX10" fmla="*/ 329687 w 414478"/>
                  <a:gd name="connsiteY10" fmla="*/ 329688 h 329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4478" h="329943">
                    <a:moveTo>
                      <a:pt x="329687" y="329944"/>
                    </a:moveTo>
                    <a:cubicBezTo>
                      <a:pt x="329687" y="283065"/>
                      <a:pt x="291775" y="245152"/>
                      <a:pt x="244896" y="245152"/>
                    </a:cubicBezTo>
                    <a:cubicBezTo>
                      <a:pt x="198017" y="245152"/>
                      <a:pt x="160105" y="283065"/>
                      <a:pt x="160105" y="329944"/>
                    </a:cubicBezTo>
                    <a:lnTo>
                      <a:pt x="84791" y="329944"/>
                    </a:lnTo>
                    <a:lnTo>
                      <a:pt x="84791" y="245152"/>
                    </a:lnTo>
                    <a:cubicBezTo>
                      <a:pt x="37913" y="245152"/>
                      <a:pt x="0" y="207239"/>
                      <a:pt x="0" y="160361"/>
                    </a:cubicBezTo>
                    <a:cubicBezTo>
                      <a:pt x="0" y="113482"/>
                      <a:pt x="37913" y="75569"/>
                      <a:pt x="84791" y="75569"/>
                    </a:cubicBezTo>
                    <a:lnTo>
                      <a:pt x="84791" y="0"/>
                    </a:lnTo>
                    <a:lnTo>
                      <a:pt x="414479" y="0"/>
                    </a:lnTo>
                    <a:lnTo>
                      <a:pt x="414479" y="329688"/>
                    </a:lnTo>
                    <a:lnTo>
                      <a:pt x="329687" y="329688"/>
                    </a:lnTo>
                    <a:close/>
                  </a:path>
                </a:pathLst>
              </a:custGeom>
              <a:solidFill>
                <a:srgbClr val="FCC47A"/>
              </a:solidFill>
              <a:ln w="25598" cap="flat">
                <a:solidFill>
                  <a:srgbClr val="445B6B"/>
                </a:solidFill>
                <a:prstDash val="solid"/>
                <a:miter/>
              </a:ln>
            </p:spPr>
            <p:txBody>
              <a:bodyPr rtlCol="0" anchor="ctr"/>
              <a:lstStyle/>
              <a:p>
                <a:endParaRPr lang="en-GB"/>
              </a:p>
            </p:txBody>
          </p:sp>
          <p:sp>
            <p:nvSpPr>
              <p:cNvPr id="54" name="Freeform: Shape 53">
                <a:extLst>
                  <a:ext uri="{FF2B5EF4-FFF2-40B4-BE49-F238E27FC236}">
                    <a16:creationId xmlns:a16="http://schemas.microsoft.com/office/drawing/2014/main" id="{8134A225-BC4F-4BCB-B9EF-BA117B9BBBFD}"/>
                  </a:ext>
                </a:extLst>
              </p:cNvPr>
              <p:cNvSpPr/>
              <p:nvPr/>
            </p:nvSpPr>
            <p:spPr>
              <a:xfrm>
                <a:off x="9782414" y="2433543"/>
                <a:ext cx="329943" cy="414735"/>
              </a:xfrm>
              <a:custGeom>
                <a:avLst/>
                <a:gdLst>
                  <a:gd name="connsiteX0" fmla="*/ 245152 w 329943"/>
                  <a:gd name="connsiteY0" fmla="*/ 160361 h 414735"/>
                  <a:gd name="connsiteX1" fmla="*/ 329944 w 329943"/>
                  <a:gd name="connsiteY1" fmla="*/ 245152 h 414735"/>
                  <a:gd name="connsiteX2" fmla="*/ 329944 w 329943"/>
                  <a:gd name="connsiteY2" fmla="*/ 329944 h 414735"/>
                  <a:gd name="connsiteX3" fmla="*/ 245152 w 329943"/>
                  <a:gd name="connsiteY3" fmla="*/ 329944 h 414735"/>
                  <a:gd name="connsiteX4" fmla="*/ 160361 w 329943"/>
                  <a:gd name="connsiteY4" fmla="*/ 414735 h 414735"/>
                  <a:gd name="connsiteX5" fmla="*/ 75569 w 329943"/>
                  <a:gd name="connsiteY5" fmla="*/ 329944 h 414735"/>
                  <a:gd name="connsiteX6" fmla="*/ 0 w 329943"/>
                  <a:gd name="connsiteY6" fmla="*/ 329944 h 414735"/>
                  <a:gd name="connsiteX7" fmla="*/ 0 w 329943"/>
                  <a:gd name="connsiteY7" fmla="*/ 0 h 414735"/>
                  <a:gd name="connsiteX8" fmla="*/ 329687 w 329943"/>
                  <a:gd name="connsiteY8" fmla="*/ 0 h 414735"/>
                  <a:gd name="connsiteX9" fmla="*/ 329687 w 329943"/>
                  <a:gd name="connsiteY9" fmla="*/ 75313 h 414735"/>
                  <a:gd name="connsiteX10" fmla="*/ 245152 w 329943"/>
                  <a:gd name="connsiteY10" fmla="*/ 160361 h 41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943" h="414735">
                    <a:moveTo>
                      <a:pt x="245152" y="160361"/>
                    </a:moveTo>
                    <a:cubicBezTo>
                      <a:pt x="245152" y="207239"/>
                      <a:pt x="283065" y="245152"/>
                      <a:pt x="329944" y="245152"/>
                    </a:cubicBezTo>
                    <a:lnTo>
                      <a:pt x="329944" y="329944"/>
                    </a:lnTo>
                    <a:lnTo>
                      <a:pt x="245152" y="329944"/>
                    </a:lnTo>
                    <a:cubicBezTo>
                      <a:pt x="245152" y="376822"/>
                      <a:pt x="207239" y="414735"/>
                      <a:pt x="160361" y="414735"/>
                    </a:cubicBezTo>
                    <a:cubicBezTo>
                      <a:pt x="113482" y="414735"/>
                      <a:pt x="75569" y="376822"/>
                      <a:pt x="75569" y="329944"/>
                    </a:cubicBezTo>
                    <a:lnTo>
                      <a:pt x="0" y="329944"/>
                    </a:lnTo>
                    <a:lnTo>
                      <a:pt x="0" y="0"/>
                    </a:lnTo>
                    <a:lnTo>
                      <a:pt x="329687" y="0"/>
                    </a:lnTo>
                    <a:lnTo>
                      <a:pt x="329687" y="75313"/>
                    </a:lnTo>
                    <a:cubicBezTo>
                      <a:pt x="283065" y="75313"/>
                      <a:pt x="245152" y="113482"/>
                      <a:pt x="245152" y="160361"/>
                    </a:cubicBezTo>
                    <a:close/>
                  </a:path>
                </a:pathLst>
              </a:custGeom>
              <a:solidFill>
                <a:srgbClr val="85C7C5"/>
              </a:solidFill>
              <a:ln w="25598" cap="flat">
                <a:solidFill>
                  <a:srgbClr val="445B6B"/>
                </a:solidFill>
                <a:prstDash val="solid"/>
                <a:miter/>
              </a:ln>
            </p:spPr>
            <p:txBody>
              <a:bodyPr rtlCol="0" anchor="ctr"/>
              <a:lstStyle/>
              <a:p>
                <a:endParaRPr lang="en-GB"/>
              </a:p>
            </p:txBody>
          </p:sp>
        </p:grpSp>
      </p:grpSp>
      <p:grpSp>
        <p:nvGrpSpPr>
          <p:cNvPr id="61" name="Graphic 64">
            <a:extLst>
              <a:ext uri="{FF2B5EF4-FFF2-40B4-BE49-F238E27FC236}">
                <a16:creationId xmlns:a16="http://schemas.microsoft.com/office/drawing/2014/main" id="{5EF88549-42B0-453D-8F93-46D091274BEF}"/>
              </a:ext>
            </a:extLst>
          </p:cNvPr>
          <p:cNvGrpSpPr/>
          <p:nvPr/>
        </p:nvGrpSpPr>
        <p:grpSpPr>
          <a:xfrm>
            <a:off x="8307879" y="3756704"/>
            <a:ext cx="913492" cy="913492"/>
            <a:chOff x="9293556" y="3766775"/>
            <a:chExt cx="913492" cy="913492"/>
          </a:xfrm>
        </p:grpSpPr>
        <p:sp>
          <p:nvSpPr>
            <p:cNvPr id="62" name="Freeform: Shape 61">
              <a:extLst>
                <a:ext uri="{FF2B5EF4-FFF2-40B4-BE49-F238E27FC236}">
                  <a16:creationId xmlns:a16="http://schemas.microsoft.com/office/drawing/2014/main" id="{51FC1974-9F39-4A67-A76F-E3264F3E2495}"/>
                </a:ext>
              </a:extLst>
            </p:cNvPr>
            <p:cNvSpPr/>
            <p:nvPr/>
          </p:nvSpPr>
          <p:spPr>
            <a:xfrm>
              <a:off x="9293556" y="3766775"/>
              <a:ext cx="913492" cy="913492"/>
            </a:xfrm>
            <a:custGeom>
              <a:avLst/>
              <a:gdLst>
                <a:gd name="connsiteX0" fmla="*/ 0 w 913492"/>
                <a:gd name="connsiteY0" fmla="*/ 0 h 913492"/>
                <a:gd name="connsiteX1" fmla="*/ 913493 w 913492"/>
                <a:gd name="connsiteY1" fmla="*/ 0 h 913492"/>
                <a:gd name="connsiteX2" fmla="*/ 913493 w 913492"/>
                <a:gd name="connsiteY2" fmla="*/ 913493 h 913492"/>
                <a:gd name="connsiteX3" fmla="*/ 0 w 913492"/>
                <a:gd name="connsiteY3" fmla="*/ 913493 h 913492"/>
              </a:gdLst>
              <a:ahLst/>
              <a:cxnLst>
                <a:cxn ang="0">
                  <a:pos x="connsiteX0" y="connsiteY0"/>
                </a:cxn>
                <a:cxn ang="0">
                  <a:pos x="connsiteX1" y="connsiteY1"/>
                </a:cxn>
                <a:cxn ang="0">
                  <a:pos x="connsiteX2" y="connsiteY2"/>
                </a:cxn>
                <a:cxn ang="0">
                  <a:pos x="connsiteX3" y="connsiteY3"/>
                </a:cxn>
              </a:cxnLst>
              <a:rect l="l" t="t" r="r" b="b"/>
              <a:pathLst>
                <a:path w="913492" h="913492">
                  <a:moveTo>
                    <a:pt x="0" y="0"/>
                  </a:moveTo>
                  <a:lnTo>
                    <a:pt x="913493" y="0"/>
                  </a:lnTo>
                  <a:lnTo>
                    <a:pt x="913493" y="913493"/>
                  </a:lnTo>
                  <a:lnTo>
                    <a:pt x="0" y="913493"/>
                  </a:lnTo>
                  <a:close/>
                </a:path>
              </a:pathLst>
            </a:custGeom>
            <a:solidFill>
              <a:srgbClr val="C5E1DF"/>
            </a:solidFill>
            <a:ln w="34609" cap="flat">
              <a:solidFill>
                <a:srgbClr val="445B6B"/>
              </a:solidFill>
              <a:prstDash val="solid"/>
              <a:miter/>
            </a:ln>
          </p:spPr>
          <p:txBody>
            <a:bodyPr rtlCol="0" anchor="ctr"/>
            <a:lstStyle/>
            <a:p>
              <a:endParaRPr lang="en-GB"/>
            </a:p>
          </p:txBody>
        </p:sp>
        <p:grpSp>
          <p:nvGrpSpPr>
            <p:cNvPr id="63" name="Graphic 64">
              <a:extLst>
                <a:ext uri="{FF2B5EF4-FFF2-40B4-BE49-F238E27FC236}">
                  <a16:creationId xmlns:a16="http://schemas.microsoft.com/office/drawing/2014/main" id="{5EF88549-42B0-453D-8F93-46D091274BEF}"/>
                </a:ext>
              </a:extLst>
            </p:cNvPr>
            <p:cNvGrpSpPr/>
            <p:nvPr/>
          </p:nvGrpSpPr>
          <p:grpSpPr>
            <a:xfrm>
              <a:off x="9396791" y="3878976"/>
              <a:ext cx="529241" cy="366063"/>
              <a:chOff x="9396791" y="3878976"/>
              <a:chExt cx="529241" cy="366063"/>
            </a:xfrm>
          </p:grpSpPr>
          <p:grpSp>
            <p:nvGrpSpPr>
              <p:cNvPr id="69" name="Graphic 64">
                <a:extLst>
                  <a:ext uri="{FF2B5EF4-FFF2-40B4-BE49-F238E27FC236}">
                    <a16:creationId xmlns:a16="http://schemas.microsoft.com/office/drawing/2014/main" id="{5EF88549-42B0-453D-8F93-46D091274BEF}"/>
                  </a:ext>
                </a:extLst>
              </p:cNvPr>
              <p:cNvGrpSpPr/>
              <p:nvPr/>
            </p:nvGrpSpPr>
            <p:grpSpPr>
              <a:xfrm>
                <a:off x="9396791" y="3878976"/>
                <a:ext cx="529241" cy="366063"/>
                <a:chOff x="9396791" y="3878976"/>
                <a:chExt cx="529241" cy="366063"/>
              </a:xfrm>
            </p:grpSpPr>
            <p:sp>
              <p:nvSpPr>
                <p:cNvPr id="70" name="Freeform: Shape 69">
                  <a:extLst>
                    <a:ext uri="{FF2B5EF4-FFF2-40B4-BE49-F238E27FC236}">
                      <a16:creationId xmlns:a16="http://schemas.microsoft.com/office/drawing/2014/main" id="{79312660-1013-4BA7-B7F9-668031EB58A7}"/>
                    </a:ext>
                  </a:extLst>
                </p:cNvPr>
                <p:cNvSpPr/>
                <p:nvPr/>
              </p:nvSpPr>
              <p:spPr>
                <a:xfrm>
                  <a:off x="9396791" y="3878976"/>
                  <a:ext cx="529241" cy="366063"/>
                </a:xfrm>
                <a:custGeom>
                  <a:avLst/>
                  <a:gdLst>
                    <a:gd name="connsiteX0" fmla="*/ 0 w 529241"/>
                    <a:gd name="connsiteY0" fmla="*/ 0 h 366063"/>
                    <a:gd name="connsiteX1" fmla="*/ 529242 w 529241"/>
                    <a:gd name="connsiteY1" fmla="*/ 0 h 366063"/>
                    <a:gd name="connsiteX2" fmla="*/ 529242 w 529241"/>
                    <a:gd name="connsiteY2" fmla="*/ 366063 h 366063"/>
                    <a:gd name="connsiteX3" fmla="*/ 0 w 529241"/>
                    <a:gd name="connsiteY3" fmla="*/ 366063 h 366063"/>
                  </a:gdLst>
                  <a:ahLst/>
                  <a:cxnLst>
                    <a:cxn ang="0">
                      <a:pos x="connsiteX0" y="connsiteY0"/>
                    </a:cxn>
                    <a:cxn ang="0">
                      <a:pos x="connsiteX1" y="connsiteY1"/>
                    </a:cxn>
                    <a:cxn ang="0">
                      <a:pos x="connsiteX2" y="connsiteY2"/>
                    </a:cxn>
                    <a:cxn ang="0">
                      <a:pos x="connsiteX3" y="connsiteY3"/>
                    </a:cxn>
                  </a:cxnLst>
                  <a:rect l="l" t="t" r="r" b="b"/>
                  <a:pathLst>
                    <a:path w="529241" h="366063">
                      <a:moveTo>
                        <a:pt x="0" y="0"/>
                      </a:moveTo>
                      <a:lnTo>
                        <a:pt x="529242" y="0"/>
                      </a:lnTo>
                      <a:lnTo>
                        <a:pt x="529242" y="366063"/>
                      </a:lnTo>
                      <a:lnTo>
                        <a:pt x="0" y="366063"/>
                      </a:lnTo>
                      <a:close/>
                    </a:path>
                  </a:pathLst>
                </a:custGeom>
                <a:solidFill>
                  <a:srgbClr val="A4D3D2"/>
                </a:solidFill>
                <a:ln w="25598" cap="flat">
                  <a:solidFill>
                    <a:srgbClr val="445B6B"/>
                  </a:solid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8E493E75-4A6A-4B74-8F03-8EE52B5B3E38}"/>
                    </a:ext>
                  </a:extLst>
                </p:cNvPr>
                <p:cNvSpPr/>
                <p:nvPr/>
              </p:nvSpPr>
              <p:spPr>
                <a:xfrm>
                  <a:off x="9565349" y="3966073"/>
                  <a:ext cx="192125" cy="192125"/>
                </a:xfrm>
                <a:custGeom>
                  <a:avLst/>
                  <a:gdLst>
                    <a:gd name="connsiteX0" fmla="*/ 192126 w 192125"/>
                    <a:gd name="connsiteY0" fmla="*/ 96063 h 192125"/>
                    <a:gd name="connsiteX1" fmla="*/ 96063 w 192125"/>
                    <a:gd name="connsiteY1" fmla="*/ 192125 h 192125"/>
                    <a:gd name="connsiteX2" fmla="*/ 0 w 192125"/>
                    <a:gd name="connsiteY2" fmla="*/ 96063 h 192125"/>
                    <a:gd name="connsiteX3" fmla="*/ 96063 w 192125"/>
                    <a:gd name="connsiteY3" fmla="*/ 0 h 192125"/>
                    <a:gd name="connsiteX4" fmla="*/ 192126 w 192125"/>
                    <a:gd name="connsiteY4" fmla="*/ 96063 h 19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25" h="192125">
                      <a:moveTo>
                        <a:pt x="192126" y="96063"/>
                      </a:moveTo>
                      <a:cubicBezTo>
                        <a:pt x="192126" y="149117"/>
                        <a:pt x="149117" y="192125"/>
                        <a:pt x="96063" y="192125"/>
                      </a:cubicBezTo>
                      <a:cubicBezTo>
                        <a:pt x="43009" y="192125"/>
                        <a:pt x="0" y="149117"/>
                        <a:pt x="0" y="96063"/>
                      </a:cubicBezTo>
                      <a:cubicBezTo>
                        <a:pt x="0" y="43009"/>
                        <a:pt x="43009" y="0"/>
                        <a:pt x="96063" y="0"/>
                      </a:cubicBezTo>
                      <a:cubicBezTo>
                        <a:pt x="149117" y="0"/>
                        <a:pt x="192126" y="43009"/>
                        <a:pt x="192126" y="96063"/>
                      </a:cubicBezTo>
                      <a:close/>
                    </a:path>
                  </a:pathLst>
                </a:custGeom>
                <a:solidFill>
                  <a:srgbClr val="FCC47A"/>
                </a:solidFill>
                <a:ln w="25598" cap="flat">
                  <a:solidFill>
                    <a:srgbClr val="445B6B"/>
                  </a:solidFill>
                  <a:prstDash val="solid"/>
                  <a:miter/>
                </a:ln>
              </p:spPr>
              <p:txBody>
                <a:bodyPr rtlCol="0" anchor="ctr"/>
                <a:lstStyle/>
                <a:p>
                  <a:endParaRPr lang="en-GB"/>
                </a:p>
              </p:txBody>
            </p:sp>
          </p:grpSp>
          <p:sp>
            <p:nvSpPr>
              <p:cNvPr id="72" name="Freeform: Shape 71">
                <a:extLst>
                  <a:ext uri="{FF2B5EF4-FFF2-40B4-BE49-F238E27FC236}">
                    <a16:creationId xmlns:a16="http://schemas.microsoft.com/office/drawing/2014/main" id="{9478836F-45E8-44B5-B8B6-BC85C42FD355}"/>
                  </a:ext>
                </a:extLst>
              </p:cNvPr>
              <p:cNvSpPr/>
              <p:nvPr/>
            </p:nvSpPr>
            <p:spPr>
              <a:xfrm>
                <a:off x="9396791" y="3883587"/>
                <a:ext cx="125265" cy="125265"/>
              </a:xfrm>
              <a:custGeom>
                <a:avLst/>
                <a:gdLst>
                  <a:gd name="connsiteX0" fmla="*/ 0 w 125265"/>
                  <a:gd name="connsiteY0" fmla="*/ 125266 h 125265"/>
                  <a:gd name="connsiteX1" fmla="*/ 125266 w 125265"/>
                  <a:gd name="connsiteY1" fmla="*/ 0 h 125265"/>
                </a:gdLst>
                <a:ahLst/>
                <a:cxnLst>
                  <a:cxn ang="0">
                    <a:pos x="connsiteX0" y="connsiteY0"/>
                  </a:cxn>
                  <a:cxn ang="0">
                    <a:pos x="connsiteX1" y="connsiteY1"/>
                  </a:cxn>
                </a:cxnLst>
                <a:rect l="l" t="t" r="r" b="b"/>
                <a:pathLst>
                  <a:path w="125265" h="125265">
                    <a:moveTo>
                      <a:pt x="0" y="125266"/>
                    </a:moveTo>
                    <a:lnTo>
                      <a:pt x="125266" y="0"/>
                    </a:lnTo>
                  </a:path>
                </a:pathLst>
              </a:custGeom>
              <a:ln w="25598" cap="flat">
                <a:solidFill>
                  <a:srgbClr val="445B6B"/>
                </a:solid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77DCBB6F-31B9-4877-948A-C33E4299B06D}"/>
                  </a:ext>
                </a:extLst>
              </p:cNvPr>
              <p:cNvSpPr/>
              <p:nvPr/>
            </p:nvSpPr>
            <p:spPr>
              <a:xfrm>
                <a:off x="9396791" y="4116443"/>
                <a:ext cx="125265" cy="125265"/>
              </a:xfrm>
              <a:custGeom>
                <a:avLst/>
                <a:gdLst>
                  <a:gd name="connsiteX0" fmla="*/ 125266 w 125265"/>
                  <a:gd name="connsiteY0" fmla="*/ 125266 h 125265"/>
                  <a:gd name="connsiteX1" fmla="*/ 0 w 125265"/>
                  <a:gd name="connsiteY1" fmla="*/ 0 h 125265"/>
                </a:gdLst>
                <a:ahLst/>
                <a:cxnLst>
                  <a:cxn ang="0">
                    <a:pos x="connsiteX0" y="connsiteY0"/>
                  </a:cxn>
                  <a:cxn ang="0">
                    <a:pos x="connsiteX1" y="connsiteY1"/>
                  </a:cxn>
                </a:cxnLst>
                <a:rect l="l" t="t" r="r" b="b"/>
                <a:pathLst>
                  <a:path w="125265" h="125265">
                    <a:moveTo>
                      <a:pt x="125266" y="125266"/>
                    </a:moveTo>
                    <a:lnTo>
                      <a:pt x="0" y="0"/>
                    </a:lnTo>
                  </a:path>
                </a:pathLst>
              </a:custGeom>
              <a:ln w="25598" cap="flat">
                <a:solidFill>
                  <a:srgbClr val="445B6B"/>
                </a:solid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FAD403CB-AB1F-4511-B0D0-1FE35AF5A6C0}"/>
                  </a:ext>
                </a:extLst>
              </p:cNvPr>
              <p:cNvSpPr/>
              <p:nvPr/>
            </p:nvSpPr>
            <p:spPr>
              <a:xfrm>
                <a:off x="9800767" y="4116443"/>
                <a:ext cx="125265" cy="125265"/>
              </a:xfrm>
              <a:custGeom>
                <a:avLst/>
                <a:gdLst>
                  <a:gd name="connsiteX0" fmla="*/ 125266 w 125265"/>
                  <a:gd name="connsiteY0" fmla="*/ 0 h 125265"/>
                  <a:gd name="connsiteX1" fmla="*/ 0 w 125265"/>
                  <a:gd name="connsiteY1" fmla="*/ 125266 h 125265"/>
                </a:gdLst>
                <a:ahLst/>
                <a:cxnLst>
                  <a:cxn ang="0">
                    <a:pos x="connsiteX0" y="connsiteY0"/>
                  </a:cxn>
                  <a:cxn ang="0">
                    <a:pos x="connsiteX1" y="connsiteY1"/>
                  </a:cxn>
                </a:cxnLst>
                <a:rect l="l" t="t" r="r" b="b"/>
                <a:pathLst>
                  <a:path w="125265" h="125265">
                    <a:moveTo>
                      <a:pt x="125266" y="0"/>
                    </a:moveTo>
                    <a:lnTo>
                      <a:pt x="0" y="125266"/>
                    </a:lnTo>
                  </a:path>
                </a:pathLst>
              </a:custGeom>
              <a:ln w="25598" cap="flat">
                <a:solidFill>
                  <a:srgbClr val="445B6B"/>
                </a:solid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D6D4036E-7D21-4997-9DD2-9E568868A202}"/>
                  </a:ext>
                </a:extLst>
              </p:cNvPr>
              <p:cNvSpPr/>
              <p:nvPr/>
            </p:nvSpPr>
            <p:spPr>
              <a:xfrm>
                <a:off x="9800767" y="3883587"/>
                <a:ext cx="125265" cy="125265"/>
              </a:xfrm>
              <a:custGeom>
                <a:avLst/>
                <a:gdLst>
                  <a:gd name="connsiteX0" fmla="*/ 0 w 125265"/>
                  <a:gd name="connsiteY0" fmla="*/ 0 h 125265"/>
                  <a:gd name="connsiteX1" fmla="*/ 125266 w 125265"/>
                  <a:gd name="connsiteY1" fmla="*/ 125266 h 125265"/>
                </a:gdLst>
                <a:ahLst/>
                <a:cxnLst>
                  <a:cxn ang="0">
                    <a:pos x="connsiteX0" y="connsiteY0"/>
                  </a:cxn>
                  <a:cxn ang="0">
                    <a:pos x="connsiteX1" y="connsiteY1"/>
                  </a:cxn>
                </a:cxnLst>
                <a:rect l="l" t="t" r="r" b="b"/>
                <a:pathLst>
                  <a:path w="125265" h="125265">
                    <a:moveTo>
                      <a:pt x="0" y="0"/>
                    </a:moveTo>
                    <a:lnTo>
                      <a:pt x="125266" y="125266"/>
                    </a:lnTo>
                  </a:path>
                </a:pathLst>
              </a:custGeom>
              <a:ln w="25598" cap="flat">
                <a:solidFill>
                  <a:srgbClr val="445B6B"/>
                </a:solidFill>
                <a:prstDash val="solid"/>
                <a:miter/>
              </a:ln>
            </p:spPr>
            <p:txBody>
              <a:bodyPr rtlCol="0" anchor="ctr"/>
              <a:lstStyle/>
              <a:p>
                <a:endParaRPr lang="en-GB"/>
              </a:p>
            </p:txBody>
          </p:sp>
        </p:grpSp>
        <p:grpSp>
          <p:nvGrpSpPr>
            <p:cNvPr id="76" name="Graphic 64">
              <a:extLst>
                <a:ext uri="{FF2B5EF4-FFF2-40B4-BE49-F238E27FC236}">
                  <a16:creationId xmlns:a16="http://schemas.microsoft.com/office/drawing/2014/main" id="{5EF88549-42B0-453D-8F93-46D091274BEF}"/>
                </a:ext>
              </a:extLst>
            </p:cNvPr>
            <p:cNvGrpSpPr/>
            <p:nvPr/>
          </p:nvGrpSpPr>
          <p:grpSpPr>
            <a:xfrm>
              <a:off x="9574315" y="4201747"/>
              <a:ext cx="529241" cy="366063"/>
              <a:chOff x="9574315" y="4201747"/>
              <a:chExt cx="529241" cy="366063"/>
            </a:xfrm>
          </p:grpSpPr>
          <p:grpSp>
            <p:nvGrpSpPr>
              <p:cNvPr id="77" name="Graphic 64">
                <a:extLst>
                  <a:ext uri="{FF2B5EF4-FFF2-40B4-BE49-F238E27FC236}">
                    <a16:creationId xmlns:a16="http://schemas.microsoft.com/office/drawing/2014/main" id="{5EF88549-42B0-453D-8F93-46D091274BEF}"/>
                  </a:ext>
                </a:extLst>
              </p:cNvPr>
              <p:cNvGrpSpPr/>
              <p:nvPr/>
            </p:nvGrpSpPr>
            <p:grpSpPr>
              <a:xfrm>
                <a:off x="9574315" y="4201747"/>
                <a:ext cx="529241" cy="366063"/>
                <a:chOff x="9574315" y="4201747"/>
                <a:chExt cx="529241" cy="366063"/>
              </a:xfrm>
            </p:grpSpPr>
            <p:sp>
              <p:nvSpPr>
                <p:cNvPr id="78" name="Freeform: Shape 77">
                  <a:extLst>
                    <a:ext uri="{FF2B5EF4-FFF2-40B4-BE49-F238E27FC236}">
                      <a16:creationId xmlns:a16="http://schemas.microsoft.com/office/drawing/2014/main" id="{86E522B7-26B6-4F83-BC3E-D4E0440753D9}"/>
                    </a:ext>
                  </a:extLst>
                </p:cNvPr>
                <p:cNvSpPr/>
                <p:nvPr/>
              </p:nvSpPr>
              <p:spPr>
                <a:xfrm>
                  <a:off x="9574315" y="4201747"/>
                  <a:ext cx="529241" cy="366063"/>
                </a:xfrm>
                <a:custGeom>
                  <a:avLst/>
                  <a:gdLst>
                    <a:gd name="connsiteX0" fmla="*/ 0 w 529241"/>
                    <a:gd name="connsiteY0" fmla="*/ 0 h 366063"/>
                    <a:gd name="connsiteX1" fmla="*/ 529242 w 529241"/>
                    <a:gd name="connsiteY1" fmla="*/ 0 h 366063"/>
                    <a:gd name="connsiteX2" fmla="*/ 529242 w 529241"/>
                    <a:gd name="connsiteY2" fmla="*/ 366063 h 366063"/>
                    <a:gd name="connsiteX3" fmla="*/ 0 w 529241"/>
                    <a:gd name="connsiteY3" fmla="*/ 366063 h 366063"/>
                  </a:gdLst>
                  <a:ahLst/>
                  <a:cxnLst>
                    <a:cxn ang="0">
                      <a:pos x="connsiteX0" y="connsiteY0"/>
                    </a:cxn>
                    <a:cxn ang="0">
                      <a:pos x="connsiteX1" y="connsiteY1"/>
                    </a:cxn>
                    <a:cxn ang="0">
                      <a:pos x="connsiteX2" y="connsiteY2"/>
                    </a:cxn>
                    <a:cxn ang="0">
                      <a:pos x="connsiteX3" y="connsiteY3"/>
                    </a:cxn>
                  </a:cxnLst>
                  <a:rect l="l" t="t" r="r" b="b"/>
                  <a:pathLst>
                    <a:path w="529241" h="366063">
                      <a:moveTo>
                        <a:pt x="0" y="0"/>
                      </a:moveTo>
                      <a:lnTo>
                        <a:pt x="529242" y="0"/>
                      </a:lnTo>
                      <a:lnTo>
                        <a:pt x="529242" y="366063"/>
                      </a:lnTo>
                      <a:lnTo>
                        <a:pt x="0" y="366063"/>
                      </a:lnTo>
                      <a:close/>
                    </a:path>
                  </a:pathLst>
                </a:custGeom>
                <a:solidFill>
                  <a:srgbClr val="FFFFFF"/>
                </a:solidFill>
                <a:ln w="25598" cap="flat">
                  <a:solidFill>
                    <a:srgbClr val="445B6B"/>
                  </a:solid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EE03AE74-5975-4759-9719-D79F04F6F82D}"/>
                    </a:ext>
                  </a:extLst>
                </p:cNvPr>
                <p:cNvSpPr/>
                <p:nvPr/>
              </p:nvSpPr>
              <p:spPr>
                <a:xfrm>
                  <a:off x="9742873" y="4288844"/>
                  <a:ext cx="192125" cy="192125"/>
                </a:xfrm>
                <a:custGeom>
                  <a:avLst/>
                  <a:gdLst>
                    <a:gd name="connsiteX0" fmla="*/ 192125 w 192125"/>
                    <a:gd name="connsiteY0" fmla="*/ 96063 h 192125"/>
                    <a:gd name="connsiteX1" fmla="*/ 96063 w 192125"/>
                    <a:gd name="connsiteY1" fmla="*/ 192125 h 192125"/>
                    <a:gd name="connsiteX2" fmla="*/ 0 w 192125"/>
                    <a:gd name="connsiteY2" fmla="*/ 96063 h 192125"/>
                    <a:gd name="connsiteX3" fmla="*/ 96063 w 192125"/>
                    <a:gd name="connsiteY3" fmla="*/ 0 h 192125"/>
                    <a:gd name="connsiteX4" fmla="*/ 192125 w 192125"/>
                    <a:gd name="connsiteY4" fmla="*/ 96063 h 192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125" h="192125">
                      <a:moveTo>
                        <a:pt x="192125" y="96063"/>
                      </a:moveTo>
                      <a:cubicBezTo>
                        <a:pt x="192125" y="149117"/>
                        <a:pt x="149117" y="192125"/>
                        <a:pt x="96063" y="192125"/>
                      </a:cubicBezTo>
                      <a:cubicBezTo>
                        <a:pt x="43009" y="192125"/>
                        <a:pt x="0" y="149117"/>
                        <a:pt x="0" y="96063"/>
                      </a:cubicBezTo>
                      <a:cubicBezTo>
                        <a:pt x="0" y="43009"/>
                        <a:pt x="43009" y="0"/>
                        <a:pt x="96063" y="0"/>
                      </a:cubicBezTo>
                      <a:cubicBezTo>
                        <a:pt x="149117" y="0"/>
                        <a:pt x="192125" y="43009"/>
                        <a:pt x="192125" y="96063"/>
                      </a:cubicBezTo>
                      <a:close/>
                    </a:path>
                  </a:pathLst>
                </a:custGeom>
                <a:solidFill>
                  <a:srgbClr val="FCC47A"/>
                </a:solidFill>
                <a:ln w="25598" cap="flat">
                  <a:solidFill>
                    <a:srgbClr val="445B6B"/>
                  </a:solidFill>
                  <a:prstDash val="solid"/>
                  <a:miter/>
                </a:ln>
              </p:spPr>
              <p:txBody>
                <a:bodyPr rtlCol="0" anchor="ctr"/>
                <a:lstStyle/>
                <a:p>
                  <a:endParaRPr lang="en-GB"/>
                </a:p>
              </p:txBody>
            </p:sp>
          </p:grpSp>
          <p:sp>
            <p:nvSpPr>
              <p:cNvPr id="80" name="Freeform: Shape 79">
                <a:extLst>
                  <a:ext uri="{FF2B5EF4-FFF2-40B4-BE49-F238E27FC236}">
                    <a16:creationId xmlns:a16="http://schemas.microsoft.com/office/drawing/2014/main" id="{21DA0A6B-4233-4F3A-8380-729392720421}"/>
                  </a:ext>
                </a:extLst>
              </p:cNvPr>
              <p:cNvSpPr/>
              <p:nvPr/>
            </p:nvSpPr>
            <p:spPr>
              <a:xfrm>
                <a:off x="9574315" y="4206358"/>
                <a:ext cx="125265" cy="125265"/>
              </a:xfrm>
              <a:custGeom>
                <a:avLst/>
                <a:gdLst>
                  <a:gd name="connsiteX0" fmla="*/ 0 w 125265"/>
                  <a:gd name="connsiteY0" fmla="*/ 125266 h 125265"/>
                  <a:gd name="connsiteX1" fmla="*/ 125266 w 125265"/>
                  <a:gd name="connsiteY1" fmla="*/ 0 h 125265"/>
                </a:gdLst>
                <a:ahLst/>
                <a:cxnLst>
                  <a:cxn ang="0">
                    <a:pos x="connsiteX0" y="connsiteY0"/>
                  </a:cxn>
                  <a:cxn ang="0">
                    <a:pos x="connsiteX1" y="connsiteY1"/>
                  </a:cxn>
                </a:cxnLst>
                <a:rect l="l" t="t" r="r" b="b"/>
                <a:pathLst>
                  <a:path w="125265" h="125265">
                    <a:moveTo>
                      <a:pt x="0" y="125266"/>
                    </a:moveTo>
                    <a:lnTo>
                      <a:pt x="125266" y="0"/>
                    </a:lnTo>
                  </a:path>
                </a:pathLst>
              </a:custGeom>
              <a:ln w="25598" cap="flat">
                <a:solidFill>
                  <a:srgbClr val="445B6B"/>
                </a:solid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E9B26097-B91A-43F0-9452-4944534612F9}"/>
                  </a:ext>
                </a:extLst>
              </p:cNvPr>
              <p:cNvSpPr/>
              <p:nvPr/>
            </p:nvSpPr>
            <p:spPr>
              <a:xfrm>
                <a:off x="9574315" y="4439214"/>
                <a:ext cx="125265" cy="125265"/>
              </a:xfrm>
              <a:custGeom>
                <a:avLst/>
                <a:gdLst>
                  <a:gd name="connsiteX0" fmla="*/ 125266 w 125265"/>
                  <a:gd name="connsiteY0" fmla="*/ 125266 h 125265"/>
                  <a:gd name="connsiteX1" fmla="*/ 0 w 125265"/>
                  <a:gd name="connsiteY1" fmla="*/ 0 h 125265"/>
                </a:gdLst>
                <a:ahLst/>
                <a:cxnLst>
                  <a:cxn ang="0">
                    <a:pos x="connsiteX0" y="connsiteY0"/>
                  </a:cxn>
                  <a:cxn ang="0">
                    <a:pos x="connsiteX1" y="connsiteY1"/>
                  </a:cxn>
                </a:cxnLst>
                <a:rect l="l" t="t" r="r" b="b"/>
                <a:pathLst>
                  <a:path w="125265" h="125265">
                    <a:moveTo>
                      <a:pt x="125266" y="125266"/>
                    </a:moveTo>
                    <a:lnTo>
                      <a:pt x="0" y="0"/>
                    </a:lnTo>
                  </a:path>
                </a:pathLst>
              </a:custGeom>
              <a:ln w="25598" cap="flat">
                <a:solidFill>
                  <a:srgbClr val="445B6B"/>
                </a:solid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47FFA7B5-1246-4EE7-B8C7-6FC9E3677910}"/>
                  </a:ext>
                </a:extLst>
              </p:cNvPr>
              <p:cNvSpPr/>
              <p:nvPr/>
            </p:nvSpPr>
            <p:spPr>
              <a:xfrm>
                <a:off x="9978291" y="4439214"/>
                <a:ext cx="125265" cy="125265"/>
              </a:xfrm>
              <a:custGeom>
                <a:avLst/>
                <a:gdLst>
                  <a:gd name="connsiteX0" fmla="*/ 125266 w 125265"/>
                  <a:gd name="connsiteY0" fmla="*/ 0 h 125265"/>
                  <a:gd name="connsiteX1" fmla="*/ 0 w 125265"/>
                  <a:gd name="connsiteY1" fmla="*/ 125266 h 125265"/>
                </a:gdLst>
                <a:ahLst/>
                <a:cxnLst>
                  <a:cxn ang="0">
                    <a:pos x="connsiteX0" y="connsiteY0"/>
                  </a:cxn>
                  <a:cxn ang="0">
                    <a:pos x="connsiteX1" y="connsiteY1"/>
                  </a:cxn>
                </a:cxnLst>
                <a:rect l="l" t="t" r="r" b="b"/>
                <a:pathLst>
                  <a:path w="125265" h="125265">
                    <a:moveTo>
                      <a:pt x="125266" y="0"/>
                    </a:moveTo>
                    <a:lnTo>
                      <a:pt x="0" y="125266"/>
                    </a:lnTo>
                  </a:path>
                </a:pathLst>
              </a:custGeom>
              <a:ln w="25598" cap="flat">
                <a:solidFill>
                  <a:srgbClr val="445B6B"/>
                </a:solid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53BA1A9A-7AF0-49A2-93F1-5FDBF0DAF086}"/>
                  </a:ext>
                </a:extLst>
              </p:cNvPr>
              <p:cNvSpPr/>
              <p:nvPr/>
            </p:nvSpPr>
            <p:spPr>
              <a:xfrm>
                <a:off x="9978291" y="4206358"/>
                <a:ext cx="125265" cy="125265"/>
              </a:xfrm>
              <a:custGeom>
                <a:avLst/>
                <a:gdLst>
                  <a:gd name="connsiteX0" fmla="*/ 0 w 125265"/>
                  <a:gd name="connsiteY0" fmla="*/ 0 h 125265"/>
                  <a:gd name="connsiteX1" fmla="*/ 125266 w 125265"/>
                  <a:gd name="connsiteY1" fmla="*/ 125266 h 125265"/>
                </a:gdLst>
                <a:ahLst/>
                <a:cxnLst>
                  <a:cxn ang="0">
                    <a:pos x="connsiteX0" y="connsiteY0"/>
                  </a:cxn>
                  <a:cxn ang="0">
                    <a:pos x="connsiteX1" y="connsiteY1"/>
                  </a:cxn>
                </a:cxnLst>
                <a:rect l="l" t="t" r="r" b="b"/>
                <a:pathLst>
                  <a:path w="125265" h="125265">
                    <a:moveTo>
                      <a:pt x="0" y="0"/>
                    </a:moveTo>
                    <a:lnTo>
                      <a:pt x="125266" y="125266"/>
                    </a:lnTo>
                  </a:path>
                </a:pathLst>
              </a:custGeom>
              <a:ln w="25598" cap="flat">
                <a:solidFill>
                  <a:srgbClr val="445B6B"/>
                </a:solidFill>
                <a:prstDash val="solid"/>
                <a:miter/>
              </a:ln>
            </p:spPr>
            <p:txBody>
              <a:bodyPr rtlCol="0" anchor="ctr"/>
              <a:lstStyle/>
              <a:p>
                <a:endParaRPr lang="en-GB"/>
              </a:p>
            </p:txBody>
          </p:sp>
        </p:grpSp>
      </p:grpSp>
      <p:grpSp>
        <p:nvGrpSpPr>
          <p:cNvPr id="92" name="Group 91">
            <a:extLst>
              <a:ext uri="{FF2B5EF4-FFF2-40B4-BE49-F238E27FC236}">
                <a16:creationId xmlns:a16="http://schemas.microsoft.com/office/drawing/2014/main" id="{DC656606-ADE2-4BB5-8364-E4D663792913}"/>
              </a:ext>
            </a:extLst>
          </p:cNvPr>
          <p:cNvGrpSpPr/>
          <p:nvPr/>
        </p:nvGrpSpPr>
        <p:grpSpPr>
          <a:xfrm>
            <a:off x="8315051" y="4839772"/>
            <a:ext cx="913492" cy="913492"/>
            <a:chOff x="9134027" y="6228484"/>
            <a:chExt cx="913492" cy="913492"/>
          </a:xfrm>
        </p:grpSpPr>
        <p:sp>
          <p:nvSpPr>
            <p:cNvPr id="87" name="Freeform: Shape 86">
              <a:extLst>
                <a:ext uri="{FF2B5EF4-FFF2-40B4-BE49-F238E27FC236}">
                  <a16:creationId xmlns:a16="http://schemas.microsoft.com/office/drawing/2014/main" id="{9E5CE717-A631-4A87-B726-52224BA33E38}"/>
                </a:ext>
              </a:extLst>
            </p:cNvPr>
            <p:cNvSpPr/>
            <p:nvPr/>
          </p:nvSpPr>
          <p:spPr>
            <a:xfrm>
              <a:off x="9134027" y="6228484"/>
              <a:ext cx="913492" cy="913492"/>
            </a:xfrm>
            <a:custGeom>
              <a:avLst/>
              <a:gdLst>
                <a:gd name="connsiteX0" fmla="*/ 0 w 913492"/>
                <a:gd name="connsiteY0" fmla="*/ 0 h 913492"/>
                <a:gd name="connsiteX1" fmla="*/ 913493 w 913492"/>
                <a:gd name="connsiteY1" fmla="*/ 0 h 913492"/>
                <a:gd name="connsiteX2" fmla="*/ 913493 w 913492"/>
                <a:gd name="connsiteY2" fmla="*/ 913493 h 913492"/>
                <a:gd name="connsiteX3" fmla="*/ 0 w 913492"/>
                <a:gd name="connsiteY3" fmla="*/ 913493 h 913492"/>
              </a:gdLst>
              <a:ahLst/>
              <a:cxnLst>
                <a:cxn ang="0">
                  <a:pos x="connsiteX0" y="connsiteY0"/>
                </a:cxn>
                <a:cxn ang="0">
                  <a:pos x="connsiteX1" y="connsiteY1"/>
                </a:cxn>
                <a:cxn ang="0">
                  <a:pos x="connsiteX2" y="connsiteY2"/>
                </a:cxn>
                <a:cxn ang="0">
                  <a:pos x="connsiteX3" y="connsiteY3"/>
                </a:cxn>
              </a:cxnLst>
              <a:rect l="l" t="t" r="r" b="b"/>
              <a:pathLst>
                <a:path w="913492" h="913492">
                  <a:moveTo>
                    <a:pt x="0" y="0"/>
                  </a:moveTo>
                  <a:lnTo>
                    <a:pt x="913493" y="0"/>
                  </a:lnTo>
                  <a:lnTo>
                    <a:pt x="913493" y="913493"/>
                  </a:lnTo>
                  <a:lnTo>
                    <a:pt x="0" y="913493"/>
                  </a:lnTo>
                  <a:close/>
                </a:path>
              </a:pathLst>
            </a:custGeom>
            <a:solidFill>
              <a:srgbClr val="C5E1DF"/>
            </a:solidFill>
            <a:ln w="34609" cap="flat">
              <a:solidFill>
                <a:srgbClr val="465B6B"/>
              </a:solid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8E195AF0-4066-416D-B12F-9B85E189F9D7}"/>
                </a:ext>
              </a:extLst>
            </p:cNvPr>
            <p:cNvSpPr/>
            <p:nvPr/>
          </p:nvSpPr>
          <p:spPr>
            <a:xfrm>
              <a:off x="9305915" y="6391663"/>
              <a:ext cx="577144" cy="604554"/>
            </a:xfrm>
            <a:custGeom>
              <a:avLst/>
              <a:gdLst>
                <a:gd name="connsiteX0" fmla="*/ 245921 w 577144"/>
                <a:gd name="connsiteY0" fmla="*/ 42268 h 604554"/>
                <a:gd name="connsiteX1" fmla="*/ 42268 w 577144"/>
                <a:gd name="connsiteY1" fmla="*/ 42268 h 604554"/>
                <a:gd name="connsiteX2" fmla="*/ 42268 w 577144"/>
                <a:gd name="connsiteY2" fmla="*/ 245921 h 604554"/>
                <a:gd name="connsiteX3" fmla="*/ 206727 w 577144"/>
                <a:gd name="connsiteY3" fmla="*/ 273587 h 604554"/>
                <a:gd name="connsiteX4" fmla="*/ 324308 w 577144"/>
                <a:gd name="connsiteY4" fmla="*/ 391167 h 604554"/>
                <a:gd name="connsiteX5" fmla="*/ 279735 w 577144"/>
                <a:gd name="connsiteY5" fmla="*/ 435741 h 604554"/>
                <a:gd name="connsiteX6" fmla="*/ 340190 w 577144"/>
                <a:gd name="connsiteY6" fmla="*/ 496196 h 604554"/>
                <a:gd name="connsiteX7" fmla="*/ 384763 w 577144"/>
                <a:gd name="connsiteY7" fmla="*/ 451623 h 604554"/>
                <a:gd name="connsiteX8" fmla="*/ 415503 w 577144"/>
                <a:gd name="connsiteY8" fmla="*/ 482363 h 604554"/>
                <a:gd name="connsiteX9" fmla="*/ 353767 w 577144"/>
                <a:gd name="connsiteY9" fmla="*/ 544099 h 604554"/>
                <a:gd name="connsiteX10" fmla="*/ 414223 w 577144"/>
                <a:gd name="connsiteY10" fmla="*/ 604555 h 604554"/>
                <a:gd name="connsiteX11" fmla="*/ 475959 w 577144"/>
                <a:gd name="connsiteY11" fmla="*/ 542819 h 604554"/>
                <a:gd name="connsiteX12" fmla="*/ 510285 w 577144"/>
                <a:gd name="connsiteY12" fmla="*/ 577145 h 604554"/>
                <a:gd name="connsiteX13" fmla="*/ 577145 w 577144"/>
                <a:gd name="connsiteY13" fmla="*/ 510285 h 604554"/>
                <a:gd name="connsiteX14" fmla="*/ 273587 w 577144"/>
                <a:gd name="connsiteY14" fmla="*/ 206983 h 604554"/>
                <a:gd name="connsiteX15" fmla="*/ 245921 w 577144"/>
                <a:gd name="connsiteY15" fmla="*/ 42268 h 60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7144" h="604554">
                  <a:moveTo>
                    <a:pt x="245921" y="42268"/>
                  </a:moveTo>
                  <a:cubicBezTo>
                    <a:pt x="189564" y="-14089"/>
                    <a:pt x="98368" y="-14089"/>
                    <a:pt x="42268" y="42268"/>
                  </a:cubicBezTo>
                  <a:cubicBezTo>
                    <a:pt x="-14089" y="98624"/>
                    <a:pt x="-14089" y="189820"/>
                    <a:pt x="42268" y="245921"/>
                  </a:cubicBezTo>
                  <a:cubicBezTo>
                    <a:pt x="86841" y="290494"/>
                    <a:pt x="153188" y="299716"/>
                    <a:pt x="206727" y="273587"/>
                  </a:cubicBezTo>
                  <a:lnTo>
                    <a:pt x="324308" y="391167"/>
                  </a:lnTo>
                  <a:lnTo>
                    <a:pt x="279735" y="435741"/>
                  </a:lnTo>
                  <a:lnTo>
                    <a:pt x="340190" y="496196"/>
                  </a:lnTo>
                  <a:lnTo>
                    <a:pt x="384763" y="451623"/>
                  </a:lnTo>
                  <a:lnTo>
                    <a:pt x="415503" y="482363"/>
                  </a:lnTo>
                  <a:lnTo>
                    <a:pt x="353767" y="544099"/>
                  </a:lnTo>
                  <a:lnTo>
                    <a:pt x="414223" y="604555"/>
                  </a:lnTo>
                  <a:lnTo>
                    <a:pt x="475959" y="542819"/>
                  </a:lnTo>
                  <a:lnTo>
                    <a:pt x="510285" y="577145"/>
                  </a:lnTo>
                  <a:lnTo>
                    <a:pt x="577145" y="510285"/>
                  </a:lnTo>
                  <a:lnTo>
                    <a:pt x="273587" y="206983"/>
                  </a:lnTo>
                  <a:cubicBezTo>
                    <a:pt x="299460" y="153188"/>
                    <a:pt x="290494" y="86841"/>
                    <a:pt x="245921" y="42268"/>
                  </a:cubicBezTo>
                  <a:close/>
                </a:path>
              </a:pathLst>
            </a:custGeom>
            <a:solidFill>
              <a:srgbClr val="FCC47A"/>
            </a:solidFill>
            <a:ln w="25598" cap="flat">
              <a:solidFill>
                <a:srgbClr val="465B6B"/>
              </a:solidFill>
              <a:prstDash val="solid"/>
              <a:miter/>
            </a:ln>
          </p:spPr>
          <p:txBody>
            <a:bodyPr rtlCol="0" anchor="ctr"/>
            <a:lstStyle/>
            <a:p>
              <a:endParaRPr lang="en-GB" dirty="0"/>
            </a:p>
          </p:txBody>
        </p:sp>
      </p:grpSp>
      <p:sp>
        <p:nvSpPr>
          <p:cNvPr id="96" name="TextBox 95">
            <a:extLst>
              <a:ext uri="{FF2B5EF4-FFF2-40B4-BE49-F238E27FC236}">
                <a16:creationId xmlns:a16="http://schemas.microsoft.com/office/drawing/2014/main" id="{AE0EC883-D285-4746-9D4C-C7CC9043EC11}"/>
              </a:ext>
            </a:extLst>
          </p:cNvPr>
          <p:cNvSpPr txBox="1"/>
          <p:nvPr/>
        </p:nvSpPr>
        <p:spPr>
          <a:xfrm>
            <a:off x="9296259" y="2909929"/>
            <a:ext cx="2319713" cy="2548839"/>
          </a:xfrm>
          <a:prstGeom prst="rect">
            <a:avLst/>
          </a:prstGeom>
          <a:solidFill>
            <a:schemeClr val="bg1"/>
          </a:solidFill>
          <a:ln w="28575">
            <a:noFill/>
          </a:ln>
        </p:spPr>
        <p:txBody>
          <a:bodyPr wrap="square" rtlCol="0">
            <a:spAutoFit/>
          </a:bodyPr>
          <a:lstStyle/>
          <a:p>
            <a:pPr>
              <a:lnSpc>
                <a:spcPct val="150000"/>
              </a:lnSpc>
              <a:spcAft>
                <a:spcPts val="400"/>
              </a:spcAft>
            </a:pPr>
            <a:r>
              <a:rPr lang="en-GB" sz="2000" b="1" i="1" dirty="0">
                <a:solidFill>
                  <a:schemeClr val="bg1">
                    <a:lumMod val="50000"/>
                  </a:schemeClr>
                </a:solidFill>
              </a:rPr>
              <a:t>►</a:t>
            </a:r>
            <a:r>
              <a:rPr lang="en-GB" sz="2000" b="1" dirty="0">
                <a:solidFill>
                  <a:schemeClr val="bg1">
                    <a:lumMod val="50000"/>
                  </a:schemeClr>
                </a:solidFill>
              </a:rPr>
              <a:t>Coordination</a:t>
            </a:r>
          </a:p>
          <a:p>
            <a:pPr>
              <a:lnSpc>
                <a:spcPct val="150000"/>
              </a:lnSpc>
              <a:spcAft>
                <a:spcPts val="400"/>
              </a:spcAft>
            </a:pPr>
            <a:endParaRPr lang="en-GB" sz="2000" b="1" dirty="0">
              <a:solidFill>
                <a:schemeClr val="bg1">
                  <a:lumMod val="50000"/>
                </a:schemeClr>
              </a:solidFill>
            </a:endParaRPr>
          </a:p>
          <a:p>
            <a:pPr>
              <a:lnSpc>
                <a:spcPct val="150000"/>
              </a:lnSpc>
              <a:spcAft>
                <a:spcPts val="400"/>
              </a:spcAft>
            </a:pPr>
            <a:r>
              <a:rPr lang="en-GB" sz="2000" b="1" dirty="0">
                <a:solidFill>
                  <a:schemeClr val="bg1">
                    <a:lumMod val="50000"/>
                  </a:schemeClr>
                </a:solidFill>
              </a:rPr>
              <a:t>► Financing</a:t>
            </a:r>
          </a:p>
          <a:p>
            <a:pPr>
              <a:lnSpc>
                <a:spcPct val="150000"/>
              </a:lnSpc>
              <a:spcAft>
                <a:spcPts val="400"/>
              </a:spcAft>
            </a:pPr>
            <a:endParaRPr lang="en-GB" sz="2000" b="1" dirty="0">
              <a:solidFill>
                <a:schemeClr val="bg1">
                  <a:lumMod val="50000"/>
                </a:schemeClr>
              </a:solidFill>
            </a:endParaRPr>
          </a:p>
          <a:p>
            <a:pPr>
              <a:lnSpc>
                <a:spcPct val="150000"/>
              </a:lnSpc>
              <a:spcAft>
                <a:spcPts val="400"/>
              </a:spcAft>
            </a:pPr>
            <a:r>
              <a:rPr lang="en-GB" sz="2000" b="1" dirty="0">
                <a:solidFill>
                  <a:schemeClr val="bg1">
                    <a:lumMod val="50000"/>
                  </a:schemeClr>
                </a:solidFill>
              </a:rPr>
              <a:t>► Accountability</a:t>
            </a:r>
          </a:p>
        </p:txBody>
      </p:sp>
    </p:spTree>
    <p:extLst>
      <p:ext uri="{BB962C8B-B14F-4D97-AF65-F5344CB8AC3E}">
        <p14:creationId xmlns:p14="http://schemas.microsoft.com/office/powerpoint/2010/main" val="19970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DD16A8C1-F3A7-4FC4-AFB9-1C2A9F2B33EE}"/>
              </a:ext>
            </a:extLst>
          </p:cNvPr>
          <p:cNvSpPr>
            <a:spLocks noGrp="1"/>
          </p:cNvSpPr>
          <p:nvPr>
            <p:ph type="body" sz="quarter" idx="14"/>
          </p:nvPr>
        </p:nvSpPr>
        <p:spPr>
          <a:xfrm>
            <a:off x="643713" y="1070910"/>
            <a:ext cx="11170916" cy="393825"/>
          </a:xfrm>
        </p:spPr>
        <p:txBody>
          <a:bodyPr/>
          <a:lstStyle/>
          <a:p>
            <a:r>
              <a:rPr lang="en-US" sz="2200" dirty="0">
                <a:solidFill>
                  <a:srgbClr val="DE5D09"/>
                </a:solidFill>
              </a:rPr>
              <a:t>Injustices in food and health systems hold people back from healthy diets and lives </a:t>
            </a:r>
          </a:p>
          <a:p>
            <a:endParaRPr lang="en-US" sz="2200" dirty="0">
              <a:solidFill>
                <a:srgbClr val="DE5D09"/>
              </a:solidFill>
            </a:endParaRPr>
          </a:p>
        </p:txBody>
      </p:sp>
      <p:sp>
        <p:nvSpPr>
          <p:cNvPr id="13" name="Text Placeholder 4">
            <a:extLst>
              <a:ext uri="{FF2B5EF4-FFF2-40B4-BE49-F238E27FC236}">
                <a16:creationId xmlns:a16="http://schemas.microsoft.com/office/drawing/2014/main" id="{651DBE91-AD9A-4180-AED6-8932A19BF27A}"/>
              </a:ext>
            </a:extLst>
          </p:cNvPr>
          <p:cNvSpPr txBox="1">
            <a:spLocks/>
          </p:cNvSpPr>
          <p:nvPr/>
        </p:nvSpPr>
        <p:spPr>
          <a:xfrm>
            <a:off x="609600" y="370112"/>
            <a:ext cx="10972800" cy="596722"/>
          </a:xfrm>
          <a:prstGeom prst="rect">
            <a:avLst/>
          </a:prstGeom>
        </p:spPr>
        <p:txBody>
          <a:bodyPr vert="horz" lIns="0" tIns="0" rIns="0" bIns="0" rtlCol="0">
            <a:noAutofit/>
          </a:bodyPr>
          <a:lstStyle>
            <a:lvl1pPr marL="0" indent="0" algn="l" defTabSz="457200" rtl="0" eaLnBrk="1" latinLnBrk="0" hangingPunct="1">
              <a:spcBef>
                <a:spcPct val="20000"/>
              </a:spcBef>
              <a:buFont typeface="Arial"/>
              <a:buNone/>
              <a:defRPr sz="4000" b="1" kern="1200">
                <a:solidFill>
                  <a:schemeClr val="accent4"/>
                </a:solidFill>
                <a:latin typeface="+mn-lt"/>
                <a:ea typeface="+mn-ea"/>
                <a:cs typeface="+mn-cs"/>
              </a:defRPr>
            </a:lvl1pPr>
            <a:lvl2pPr marL="742950" indent="-285750" algn="l" defTabSz="457200" rtl="0" eaLnBrk="1" latinLnBrk="0" hangingPunct="1">
              <a:spcBef>
                <a:spcPct val="20000"/>
              </a:spcBef>
              <a:buClr>
                <a:schemeClr val="accent4"/>
              </a:buClr>
              <a:buSzPct val="110000"/>
              <a:buFont typeface="Arial"/>
              <a:buChar char="•"/>
              <a:defRPr sz="2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Nutrition inequity: our defining challenge</a:t>
            </a:r>
          </a:p>
        </p:txBody>
      </p:sp>
      <p:pic>
        <p:nvPicPr>
          <p:cNvPr id="162" name="Picture 161">
            <a:extLst>
              <a:ext uri="{FF2B5EF4-FFF2-40B4-BE49-F238E27FC236}">
                <a16:creationId xmlns:a16="http://schemas.microsoft.com/office/drawing/2014/main" id="{401440C2-D525-4F9A-9D58-A8A69DC64980}"/>
              </a:ext>
            </a:extLst>
          </p:cNvPr>
          <p:cNvPicPr>
            <a:picLocks noChangeAspect="1"/>
          </p:cNvPicPr>
          <p:nvPr/>
        </p:nvPicPr>
        <p:blipFill>
          <a:blip r:embed="rId3"/>
          <a:stretch>
            <a:fillRect/>
          </a:stretch>
        </p:blipFill>
        <p:spPr>
          <a:xfrm>
            <a:off x="10932105" y="5884126"/>
            <a:ext cx="741600" cy="741600"/>
          </a:xfrm>
          <a:prstGeom prst="rect">
            <a:avLst/>
          </a:prstGeom>
        </p:spPr>
      </p:pic>
      <p:grpSp>
        <p:nvGrpSpPr>
          <p:cNvPr id="3" name="Group 2">
            <a:extLst>
              <a:ext uri="{FF2B5EF4-FFF2-40B4-BE49-F238E27FC236}">
                <a16:creationId xmlns:a16="http://schemas.microsoft.com/office/drawing/2014/main" id="{86E053C3-7385-4785-9943-90B0B2DB6660}"/>
              </a:ext>
            </a:extLst>
          </p:cNvPr>
          <p:cNvGrpSpPr/>
          <p:nvPr/>
        </p:nvGrpSpPr>
        <p:grpSpPr>
          <a:xfrm>
            <a:off x="6576391" y="1697757"/>
            <a:ext cx="5118363" cy="4192855"/>
            <a:chOff x="6576391" y="1697757"/>
            <a:chExt cx="5118363" cy="4192855"/>
          </a:xfrm>
        </p:grpSpPr>
        <p:cxnSp>
          <p:nvCxnSpPr>
            <p:cNvPr id="17" name="Straight Connector 16">
              <a:extLst>
                <a:ext uri="{FF2B5EF4-FFF2-40B4-BE49-F238E27FC236}">
                  <a16:creationId xmlns:a16="http://schemas.microsoft.com/office/drawing/2014/main" id="{121310D0-3412-4951-A33D-A959A013597D}"/>
                </a:ext>
              </a:extLst>
            </p:cNvPr>
            <p:cNvCxnSpPr>
              <a:cxnSpLocks/>
            </p:cNvCxnSpPr>
            <p:nvPr/>
          </p:nvCxnSpPr>
          <p:spPr>
            <a:xfrm>
              <a:off x="9143820" y="4018612"/>
              <a:ext cx="0" cy="1872000"/>
            </a:xfrm>
            <a:prstGeom prst="line">
              <a:avLst/>
            </a:prstGeom>
            <a:solidFill>
              <a:schemeClr val="bg1"/>
            </a:solidFill>
            <a:ln>
              <a:solidFill>
                <a:schemeClr val="accent1"/>
              </a:solidFill>
            </a:ln>
            <a:effectLst/>
          </p:spPr>
          <p:style>
            <a:lnRef idx="1">
              <a:schemeClr val="accent1"/>
            </a:lnRef>
            <a:fillRef idx="3">
              <a:schemeClr val="accent1"/>
            </a:fillRef>
            <a:effectRef idx="2">
              <a:schemeClr val="accent1"/>
            </a:effectRef>
            <a:fontRef idx="minor">
              <a:schemeClr val="lt1"/>
            </a:fontRef>
          </p:style>
        </p:cxnSp>
        <p:grpSp>
          <p:nvGrpSpPr>
            <p:cNvPr id="2" name="Group 1">
              <a:extLst>
                <a:ext uri="{FF2B5EF4-FFF2-40B4-BE49-F238E27FC236}">
                  <a16:creationId xmlns:a16="http://schemas.microsoft.com/office/drawing/2014/main" id="{B7E83CC1-8AC1-4660-A7D7-AA7A8377D7DD}"/>
                </a:ext>
              </a:extLst>
            </p:cNvPr>
            <p:cNvGrpSpPr/>
            <p:nvPr/>
          </p:nvGrpSpPr>
          <p:grpSpPr>
            <a:xfrm>
              <a:off x="6576391" y="1697757"/>
              <a:ext cx="5118363" cy="4087230"/>
              <a:chOff x="6576391" y="1697757"/>
              <a:chExt cx="5118363" cy="4087230"/>
            </a:xfrm>
          </p:grpSpPr>
          <p:sp>
            <p:nvSpPr>
              <p:cNvPr id="15" name="Rectangle 14">
                <a:extLst>
                  <a:ext uri="{FF2B5EF4-FFF2-40B4-BE49-F238E27FC236}">
                    <a16:creationId xmlns:a16="http://schemas.microsoft.com/office/drawing/2014/main" id="{A288A574-9E6C-40DA-B492-905A0CD10086}"/>
                  </a:ext>
                </a:extLst>
              </p:cNvPr>
              <p:cNvSpPr/>
              <p:nvPr/>
            </p:nvSpPr>
            <p:spPr>
              <a:xfrm>
                <a:off x="6576391" y="1697757"/>
                <a:ext cx="5097314" cy="95883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gn="ctr">
                  <a:lnSpc>
                    <a:spcPct val="90000"/>
                  </a:lnSpc>
                </a:pPr>
                <a:r>
                  <a:rPr lang="en-US" sz="2000" b="1" dirty="0">
                    <a:solidFill>
                      <a:schemeClr val="tx1"/>
                    </a:solidFill>
                  </a:rPr>
                  <a:t>… that can lead to inequalities </a:t>
                </a:r>
              </a:p>
              <a:p>
                <a:pPr algn="ctr">
                  <a:lnSpc>
                    <a:spcPct val="90000"/>
                  </a:lnSpc>
                </a:pPr>
                <a:r>
                  <a:rPr lang="en-US" sz="2000" b="1" dirty="0">
                    <a:solidFill>
                      <a:schemeClr val="tx1"/>
                    </a:solidFill>
                  </a:rPr>
                  <a:t>in nutrition outcomes</a:t>
                </a:r>
                <a:endParaRPr lang="pt-PT" sz="2000" b="1" dirty="0">
                  <a:solidFill>
                    <a:schemeClr val="tx1"/>
                  </a:solidFill>
                </a:endParaRPr>
              </a:p>
            </p:txBody>
          </p:sp>
          <p:sp>
            <p:nvSpPr>
              <p:cNvPr id="6" name="Rectangle 5">
                <a:extLst>
                  <a:ext uri="{FF2B5EF4-FFF2-40B4-BE49-F238E27FC236}">
                    <a16:creationId xmlns:a16="http://schemas.microsoft.com/office/drawing/2014/main" id="{88CEEF05-D852-43E6-BB8F-93C3C005825B}"/>
                  </a:ext>
                </a:extLst>
              </p:cNvPr>
              <p:cNvSpPr/>
              <p:nvPr/>
            </p:nvSpPr>
            <p:spPr>
              <a:xfrm>
                <a:off x="6576391" y="2829238"/>
                <a:ext cx="2367296" cy="1222263"/>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US" sz="1600" b="1" dirty="0">
                    <a:solidFill>
                      <a:schemeClr val="tx1"/>
                    </a:solidFill>
                  </a:rPr>
                  <a:t>Globally, </a:t>
                </a:r>
                <a:r>
                  <a:rPr lang="en-US" sz="1600" b="1" dirty="0">
                    <a:solidFill>
                      <a:schemeClr val="accent1"/>
                    </a:solidFill>
                  </a:rPr>
                  <a:t>1 in 9 </a:t>
                </a:r>
                <a:br>
                  <a:rPr lang="en-US" sz="1600" b="1" dirty="0">
                    <a:solidFill>
                      <a:schemeClr val="accent1"/>
                    </a:solidFill>
                  </a:rPr>
                </a:br>
                <a:r>
                  <a:rPr lang="en-US" sz="1600" b="1" dirty="0">
                    <a:solidFill>
                      <a:schemeClr val="tx1"/>
                    </a:solidFill>
                  </a:rPr>
                  <a:t>people is hungry </a:t>
                </a:r>
                <a:br>
                  <a:rPr lang="en-US" sz="1600" b="1" dirty="0">
                    <a:solidFill>
                      <a:schemeClr val="tx1"/>
                    </a:solidFill>
                  </a:rPr>
                </a:br>
                <a:r>
                  <a:rPr lang="en-US" sz="1600" b="1" dirty="0">
                    <a:solidFill>
                      <a:schemeClr val="tx1"/>
                    </a:solidFill>
                  </a:rPr>
                  <a:t>or undernourished</a:t>
                </a:r>
                <a:endParaRPr lang="pt-PT" sz="1600" b="1" dirty="0">
                  <a:solidFill>
                    <a:schemeClr val="tx1"/>
                  </a:solidFill>
                </a:endParaRPr>
              </a:p>
            </p:txBody>
          </p:sp>
          <p:grpSp>
            <p:nvGrpSpPr>
              <p:cNvPr id="4" name="Group 3">
                <a:extLst>
                  <a:ext uri="{FF2B5EF4-FFF2-40B4-BE49-F238E27FC236}">
                    <a16:creationId xmlns:a16="http://schemas.microsoft.com/office/drawing/2014/main" id="{93DFD464-AB54-4615-BF29-50ADFED9887D}"/>
                  </a:ext>
                </a:extLst>
              </p:cNvPr>
              <p:cNvGrpSpPr/>
              <p:nvPr/>
            </p:nvGrpSpPr>
            <p:grpSpPr>
              <a:xfrm>
                <a:off x="6867126" y="4306821"/>
                <a:ext cx="1835608" cy="1478166"/>
                <a:chOff x="879317" y="2542926"/>
                <a:chExt cx="1835608" cy="1478166"/>
              </a:xfrm>
            </p:grpSpPr>
            <p:grpSp>
              <p:nvGrpSpPr>
                <p:cNvPr id="233" name="Graphic 6">
                  <a:extLst>
                    <a:ext uri="{FF2B5EF4-FFF2-40B4-BE49-F238E27FC236}">
                      <a16:creationId xmlns:a16="http://schemas.microsoft.com/office/drawing/2014/main" id="{588C9103-716F-4561-9F2C-CAE1F66A9D0B}"/>
                    </a:ext>
                  </a:extLst>
                </p:cNvPr>
                <p:cNvGrpSpPr/>
                <p:nvPr/>
              </p:nvGrpSpPr>
              <p:grpSpPr>
                <a:xfrm>
                  <a:off x="2446333" y="3391604"/>
                  <a:ext cx="268592" cy="629383"/>
                  <a:chOff x="2446333" y="3391604"/>
                  <a:chExt cx="268592" cy="629383"/>
                </a:xfrm>
                <a:noFill/>
              </p:grpSpPr>
              <p:sp>
                <p:nvSpPr>
                  <p:cNvPr id="234" name="Freeform: Shape 233">
                    <a:extLst>
                      <a:ext uri="{FF2B5EF4-FFF2-40B4-BE49-F238E27FC236}">
                        <a16:creationId xmlns:a16="http://schemas.microsoft.com/office/drawing/2014/main" id="{FE1EB5AC-5BDE-4BAB-89CA-F21C0BE6A749}"/>
                      </a:ext>
                    </a:extLst>
                  </p:cNvPr>
                  <p:cNvSpPr/>
                  <p:nvPr/>
                </p:nvSpPr>
                <p:spPr>
                  <a:xfrm>
                    <a:off x="2582815" y="3764079"/>
                    <a:ext cx="82876" cy="256908"/>
                  </a:xfrm>
                  <a:custGeom>
                    <a:avLst/>
                    <a:gdLst>
                      <a:gd name="connsiteX0" fmla="*/ 0 w 82876"/>
                      <a:gd name="connsiteY0" fmla="*/ 68628 h 256908"/>
                      <a:gd name="connsiteX1" fmla="*/ 0 w 82876"/>
                      <a:gd name="connsiteY1" fmla="*/ 214474 h 256908"/>
                      <a:gd name="connsiteX2" fmla="*/ 39500 w 82876"/>
                      <a:gd name="connsiteY2" fmla="*/ 256908 h 256908"/>
                      <a:gd name="connsiteX3" fmla="*/ 82877 w 82876"/>
                      <a:gd name="connsiteY3" fmla="*/ 214684 h 256908"/>
                      <a:gd name="connsiteX4" fmla="*/ 78896 w 82876"/>
                      <a:gd name="connsiteY4" fmla="*/ 0 h 25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76" h="256908">
                        <a:moveTo>
                          <a:pt x="0" y="68628"/>
                        </a:moveTo>
                        <a:lnTo>
                          <a:pt x="0" y="214474"/>
                        </a:lnTo>
                        <a:cubicBezTo>
                          <a:pt x="0" y="237839"/>
                          <a:pt x="17707" y="256908"/>
                          <a:pt x="39500" y="256908"/>
                        </a:cubicBezTo>
                        <a:cubicBezTo>
                          <a:pt x="61293" y="256908"/>
                          <a:pt x="80677" y="237839"/>
                          <a:pt x="82877" y="214684"/>
                        </a:cubicBezTo>
                        <a:lnTo>
                          <a:pt x="78896" y="0"/>
                        </a:lnTo>
                      </a:path>
                    </a:pathLst>
                  </a:custGeom>
                  <a:noFill/>
                  <a:ln w="19050" cap="flat">
                    <a:solidFill>
                      <a:srgbClr val="445B6B"/>
                    </a:solidFill>
                    <a:prstDash val="solid"/>
                    <a:miter/>
                  </a:ln>
                </p:spPr>
                <p:txBody>
                  <a:bodyPr rtlCol="0" anchor="ctr"/>
                  <a:lstStyle/>
                  <a:p>
                    <a:endParaRPr lang="pt-PT"/>
                  </a:p>
                </p:txBody>
              </p:sp>
              <p:sp>
                <p:nvSpPr>
                  <p:cNvPr id="235" name="Freeform: Shape 234">
                    <a:extLst>
                      <a:ext uri="{FF2B5EF4-FFF2-40B4-BE49-F238E27FC236}">
                        <a16:creationId xmlns:a16="http://schemas.microsoft.com/office/drawing/2014/main" id="{2C6629BC-AC83-4B23-9CFB-87E2158B41AF}"/>
                      </a:ext>
                    </a:extLst>
                  </p:cNvPr>
                  <p:cNvSpPr/>
                  <p:nvPr/>
                </p:nvSpPr>
                <p:spPr>
                  <a:xfrm>
                    <a:off x="2495643" y="3766384"/>
                    <a:ext cx="87277" cy="254603"/>
                  </a:xfrm>
                  <a:custGeom>
                    <a:avLst/>
                    <a:gdLst>
                      <a:gd name="connsiteX0" fmla="*/ 0 w 87277"/>
                      <a:gd name="connsiteY0" fmla="*/ 0 h 254603"/>
                      <a:gd name="connsiteX1" fmla="*/ 4401 w 87277"/>
                      <a:gd name="connsiteY1" fmla="*/ 212379 h 254603"/>
                      <a:gd name="connsiteX2" fmla="*/ 47777 w 87277"/>
                      <a:gd name="connsiteY2" fmla="*/ 254603 h 254603"/>
                      <a:gd name="connsiteX3" fmla="*/ 87278 w 87277"/>
                      <a:gd name="connsiteY3" fmla="*/ 212169 h 254603"/>
                      <a:gd name="connsiteX4" fmla="*/ 87278 w 87277"/>
                      <a:gd name="connsiteY4" fmla="*/ 66323 h 2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77" h="254603">
                        <a:moveTo>
                          <a:pt x="0" y="0"/>
                        </a:moveTo>
                        <a:lnTo>
                          <a:pt x="4401" y="212379"/>
                        </a:lnTo>
                        <a:cubicBezTo>
                          <a:pt x="6601" y="235639"/>
                          <a:pt x="26089" y="254603"/>
                          <a:pt x="47777" y="254603"/>
                        </a:cubicBezTo>
                        <a:cubicBezTo>
                          <a:pt x="69466" y="254603"/>
                          <a:pt x="87278" y="235534"/>
                          <a:pt x="87278" y="212169"/>
                        </a:cubicBezTo>
                        <a:lnTo>
                          <a:pt x="87278" y="66323"/>
                        </a:lnTo>
                      </a:path>
                    </a:pathLst>
                  </a:custGeom>
                  <a:noFill/>
                  <a:ln w="19050" cap="flat">
                    <a:solidFill>
                      <a:srgbClr val="445B6B"/>
                    </a:solidFill>
                    <a:prstDash val="solid"/>
                    <a:miter/>
                  </a:ln>
                </p:spPr>
                <p:txBody>
                  <a:bodyPr rtlCol="0" anchor="ctr"/>
                  <a:lstStyle/>
                  <a:p>
                    <a:endParaRPr lang="pt-PT"/>
                  </a:p>
                </p:txBody>
              </p:sp>
              <p:sp>
                <p:nvSpPr>
                  <p:cNvPr id="236" name="Freeform: Shape 235">
                    <a:extLst>
                      <a:ext uri="{FF2B5EF4-FFF2-40B4-BE49-F238E27FC236}">
                        <a16:creationId xmlns:a16="http://schemas.microsoft.com/office/drawing/2014/main" id="{722308CD-FD95-4091-927C-17AA01046963}"/>
                      </a:ext>
                    </a:extLst>
                  </p:cNvPr>
                  <p:cNvSpPr/>
                  <p:nvPr/>
                </p:nvSpPr>
                <p:spPr>
                  <a:xfrm>
                    <a:off x="2446333" y="3549185"/>
                    <a:ext cx="268592" cy="227997"/>
                  </a:xfrm>
                  <a:custGeom>
                    <a:avLst/>
                    <a:gdLst>
                      <a:gd name="connsiteX0" fmla="*/ 185308 w 268592"/>
                      <a:gd name="connsiteY0" fmla="*/ 123111 h 227997"/>
                      <a:gd name="connsiteX1" fmla="*/ 206472 w 268592"/>
                      <a:gd name="connsiteY1" fmla="*/ 203264 h 227997"/>
                      <a:gd name="connsiteX2" fmla="*/ 244191 w 268592"/>
                      <a:gd name="connsiteY2" fmla="*/ 227047 h 227997"/>
                      <a:gd name="connsiteX3" fmla="*/ 268080 w 268592"/>
                      <a:gd name="connsiteY3" fmla="*/ 187128 h 227997"/>
                      <a:gd name="connsiteX4" fmla="*/ 246811 w 268592"/>
                      <a:gd name="connsiteY4" fmla="*/ 58988 h 227997"/>
                      <a:gd name="connsiteX5" fmla="*/ 241886 w 268592"/>
                      <a:gd name="connsiteY5" fmla="*/ 37405 h 227997"/>
                      <a:gd name="connsiteX6" fmla="*/ 172421 w 268592"/>
                      <a:gd name="connsiteY6" fmla="*/ 0 h 227997"/>
                      <a:gd name="connsiteX7" fmla="*/ 96040 w 268592"/>
                      <a:gd name="connsiteY7" fmla="*/ 0 h 227997"/>
                      <a:gd name="connsiteX8" fmla="*/ 26678 w 268592"/>
                      <a:gd name="connsiteY8" fmla="*/ 37405 h 227997"/>
                      <a:gd name="connsiteX9" fmla="*/ 21754 w 268592"/>
                      <a:gd name="connsiteY9" fmla="*/ 58988 h 227997"/>
                      <a:gd name="connsiteX10" fmla="*/ 485 w 268592"/>
                      <a:gd name="connsiteY10" fmla="*/ 187128 h 227997"/>
                      <a:gd name="connsiteX11" fmla="*/ 24373 w 268592"/>
                      <a:gd name="connsiteY11" fmla="*/ 227047 h 227997"/>
                      <a:gd name="connsiteX12" fmla="*/ 62092 w 268592"/>
                      <a:gd name="connsiteY12" fmla="*/ 203264 h 227997"/>
                      <a:gd name="connsiteX13" fmla="*/ 83257 w 268592"/>
                      <a:gd name="connsiteY13" fmla="*/ 123111 h 2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592" h="227997">
                        <a:moveTo>
                          <a:pt x="185308" y="123111"/>
                        </a:moveTo>
                        <a:lnTo>
                          <a:pt x="206472" y="203264"/>
                        </a:lnTo>
                        <a:cubicBezTo>
                          <a:pt x="211083" y="220656"/>
                          <a:pt x="228056" y="231343"/>
                          <a:pt x="244191" y="227047"/>
                        </a:cubicBezTo>
                        <a:cubicBezTo>
                          <a:pt x="260327" y="222752"/>
                          <a:pt x="271119" y="204835"/>
                          <a:pt x="268080" y="187128"/>
                        </a:cubicBezTo>
                        <a:lnTo>
                          <a:pt x="246811" y="58988"/>
                        </a:lnTo>
                        <a:cubicBezTo>
                          <a:pt x="246811" y="58988"/>
                          <a:pt x="245030" y="44215"/>
                          <a:pt x="241886" y="37405"/>
                        </a:cubicBezTo>
                        <a:cubicBezTo>
                          <a:pt x="234238" y="20745"/>
                          <a:pt x="202386" y="0"/>
                          <a:pt x="172421" y="0"/>
                        </a:cubicBezTo>
                        <a:lnTo>
                          <a:pt x="96040" y="0"/>
                        </a:lnTo>
                        <a:cubicBezTo>
                          <a:pt x="66074" y="0"/>
                          <a:pt x="34327" y="20850"/>
                          <a:pt x="26678" y="37405"/>
                        </a:cubicBezTo>
                        <a:cubicBezTo>
                          <a:pt x="23535" y="44215"/>
                          <a:pt x="21754" y="58988"/>
                          <a:pt x="21754" y="58988"/>
                        </a:cubicBezTo>
                        <a:lnTo>
                          <a:pt x="485" y="187128"/>
                        </a:lnTo>
                        <a:cubicBezTo>
                          <a:pt x="-2449" y="204835"/>
                          <a:pt x="8238" y="222752"/>
                          <a:pt x="24373" y="227047"/>
                        </a:cubicBezTo>
                        <a:cubicBezTo>
                          <a:pt x="40509" y="231343"/>
                          <a:pt x="57482" y="220656"/>
                          <a:pt x="62092" y="203264"/>
                        </a:cubicBezTo>
                        <a:lnTo>
                          <a:pt x="83257" y="123111"/>
                        </a:lnTo>
                      </a:path>
                    </a:pathLst>
                  </a:custGeom>
                  <a:noFill/>
                  <a:ln w="19050" cap="flat">
                    <a:solidFill>
                      <a:srgbClr val="445B6B"/>
                    </a:solidFill>
                    <a:prstDash val="solid"/>
                    <a:miter/>
                  </a:ln>
                </p:spPr>
                <p:txBody>
                  <a:bodyPr rtlCol="0" anchor="ctr"/>
                  <a:lstStyle/>
                  <a:p>
                    <a:endParaRPr lang="pt-PT"/>
                  </a:p>
                </p:txBody>
              </p:sp>
              <p:sp>
                <p:nvSpPr>
                  <p:cNvPr id="237" name="Freeform: Shape 236">
                    <a:extLst>
                      <a:ext uri="{FF2B5EF4-FFF2-40B4-BE49-F238E27FC236}">
                        <a16:creationId xmlns:a16="http://schemas.microsoft.com/office/drawing/2014/main" id="{43E133DE-FDCF-43A6-95D5-206895BEC3EB}"/>
                      </a:ext>
                    </a:extLst>
                  </p:cNvPr>
                  <p:cNvSpPr/>
                  <p:nvPr/>
                </p:nvSpPr>
                <p:spPr>
                  <a:xfrm>
                    <a:off x="2501824" y="3391604"/>
                    <a:ext cx="157581" cy="157581"/>
                  </a:xfrm>
                  <a:custGeom>
                    <a:avLst/>
                    <a:gdLst>
                      <a:gd name="connsiteX0" fmla="*/ 157582 w 157581"/>
                      <a:gd name="connsiteY0" fmla="*/ 78791 h 157581"/>
                      <a:gd name="connsiteX1" fmla="*/ 78791 w 157581"/>
                      <a:gd name="connsiteY1" fmla="*/ 157582 h 157581"/>
                      <a:gd name="connsiteX2" fmla="*/ 0 w 157581"/>
                      <a:gd name="connsiteY2" fmla="*/ 78791 h 157581"/>
                      <a:gd name="connsiteX3" fmla="*/ 78791 w 157581"/>
                      <a:gd name="connsiteY3" fmla="*/ 0 h 157581"/>
                      <a:gd name="connsiteX4" fmla="*/ 157582 w 157581"/>
                      <a:gd name="connsiteY4" fmla="*/ 78791 h 157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81" h="157581">
                        <a:moveTo>
                          <a:pt x="157582" y="78791"/>
                        </a:moveTo>
                        <a:cubicBezTo>
                          <a:pt x="157582" y="122272"/>
                          <a:pt x="122273" y="157582"/>
                          <a:pt x="78791" y="157582"/>
                        </a:cubicBezTo>
                        <a:cubicBezTo>
                          <a:pt x="35204" y="157582"/>
                          <a:pt x="0" y="122272"/>
                          <a:pt x="0" y="78791"/>
                        </a:cubicBezTo>
                        <a:cubicBezTo>
                          <a:pt x="0" y="35204"/>
                          <a:pt x="35309" y="0"/>
                          <a:pt x="78791" y="0"/>
                        </a:cubicBezTo>
                        <a:cubicBezTo>
                          <a:pt x="122273" y="0"/>
                          <a:pt x="157582" y="35204"/>
                          <a:pt x="157582" y="78791"/>
                        </a:cubicBezTo>
                        <a:close/>
                      </a:path>
                    </a:pathLst>
                  </a:custGeom>
                  <a:noFill/>
                  <a:ln w="19050" cap="flat">
                    <a:solidFill>
                      <a:srgbClr val="445B6B"/>
                    </a:solidFill>
                    <a:prstDash val="solid"/>
                    <a:miter/>
                  </a:ln>
                </p:spPr>
                <p:txBody>
                  <a:bodyPr rtlCol="0" anchor="ctr"/>
                  <a:lstStyle/>
                  <a:p>
                    <a:endParaRPr lang="pt-PT"/>
                  </a:p>
                </p:txBody>
              </p:sp>
            </p:grpSp>
            <p:grpSp>
              <p:nvGrpSpPr>
                <p:cNvPr id="238" name="Graphic 6">
                  <a:extLst>
                    <a:ext uri="{FF2B5EF4-FFF2-40B4-BE49-F238E27FC236}">
                      <a16:creationId xmlns:a16="http://schemas.microsoft.com/office/drawing/2014/main" id="{588C9103-716F-4561-9F2C-CAE1F66A9D0B}"/>
                    </a:ext>
                  </a:extLst>
                </p:cNvPr>
                <p:cNvGrpSpPr/>
                <p:nvPr/>
              </p:nvGrpSpPr>
              <p:grpSpPr>
                <a:xfrm>
                  <a:off x="1847124" y="2542926"/>
                  <a:ext cx="268592" cy="629383"/>
                  <a:chOff x="1847124" y="2542926"/>
                  <a:chExt cx="268592" cy="629383"/>
                </a:xfrm>
                <a:noFill/>
              </p:grpSpPr>
              <p:sp>
                <p:nvSpPr>
                  <p:cNvPr id="239" name="Freeform: Shape 238">
                    <a:extLst>
                      <a:ext uri="{FF2B5EF4-FFF2-40B4-BE49-F238E27FC236}">
                        <a16:creationId xmlns:a16="http://schemas.microsoft.com/office/drawing/2014/main" id="{A43FA7CB-D9AE-4F20-87CA-63E712941E3D}"/>
                      </a:ext>
                    </a:extLst>
                  </p:cNvPr>
                  <p:cNvSpPr/>
                  <p:nvPr/>
                </p:nvSpPr>
                <p:spPr>
                  <a:xfrm>
                    <a:off x="1983607" y="2915401"/>
                    <a:ext cx="82877" cy="256908"/>
                  </a:xfrm>
                  <a:custGeom>
                    <a:avLst/>
                    <a:gdLst>
                      <a:gd name="connsiteX0" fmla="*/ 0 w 82877"/>
                      <a:gd name="connsiteY0" fmla="*/ 68628 h 256908"/>
                      <a:gd name="connsiteX1" fmla="*/ 0 w 82877"/>
                      <a:gd name="connsiteY1" fmla="*/ 214474 h 256908"/>
                      <a:gd name="connsiteX2" fmla="*/ 39500 w 82877"/>
                      <a:gd name="connsiteY2" fmla="*/ 256908 h 256908"/>
                      <a:gd name="connsiteX3" fmla="*/ 82877 w 82877"/>
                      <a:gd name="connsiteY3" fmla="*/ 214684 h 256908"/>
                      <a:gd name="connsiteX4" fmla="*/ 78896 w 82877"/>
                      <a:gd name="connsiteY4" fmla="*/ 0 h 25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77" h="256908">
                        <a:moveTo>
                          <a:pt x="0" y="68628"/>
                        </a:moveTo>
                        <a:lnTo>
                          <a:pt x="0" y="214474"/>
                        </a:lnTo>
                        <a:cubicBezTo>
                          <a:pt x="0" y="237839"/>
                          <a:pt x="17707" y="256908"/>
                          <a:pt x="39500" y="256908"/>
                        </a:cubicBezTo>
                        <a:cubicBezTo>
                          <a:pt x="61189" y="256908"/>
                          <a:pt x="80677" y="237839"/>
                          <a:pt x="82877" y="214684"/>
                        </a:cubicBezTo>
                        <a:lnTo>
                          <a:pt x="78896" y="0"/>
                        </a:lnTo>
                      </a:path>
                    </a:pathLst>
                  </a:custGeom>
                  <a:noFill/>
                  <a:ln w="19050" cap="flat">
                    <a:solidFill>
                      <a:srgbClr val="445B6B"/>
                    </a:solidFill>
                    <a:prstDash val="solid"/>
                    <a:miter/>
                  </a:ln>
                </p:spPr>
                <p:txBody>
                  <a:bodyPr rtlCol="0" anchor="ctr"/>
                  <a:lstStyle/>
                  <a:p>
                    <a:endParaRPr lang="pt-PT"/>
                  </a:p>
                </p:txBody>
              </p:sp>
              <p:sp>
                <p:nvSpPr>
                  <p:cNvPr id="240" name="Freeform: Shape 239">
                    <a:extLst>
                      <a:ext uri="{FF2B5EF4-FFF2-40B4-BE49-F238E27FC236}">
                        <a16:creationId xmlns:a16="http://schemas.microsoft.com/office/drawing/2014/main" id="{1F0C3CD2-85C8-4E65-84AB-3B0F9583FD15}"/>
                      </a:ext>
                    </a:extLst>
                  </p:cNvPr>
                  <p:cNvSpPr/>
                  <p:nvPr/>
                </p:nvSpPr>
                <p:spPr>
                  <a:xfrm>
                    <a:off x="1896329" y="2917706"/>
                    <a:ext cx="87277" cy="254603"/>
                  </a:xfrm>
                  <a:custGeom>
                    <a:avLst/>
                    <a:gdLst>
                      <a:gd name="connsiteX0" fmla="*/ 0 w 87277"/>
                      <a:gd name="connsiteY0" fmla="*/ 0 h 254603"/>
                      <a:gd name="connsiteX1" fmla="*/ 4401 w 87277"/>
                      <a:gd name="connsiteY1" fmla="*/ 212379 h 254603"/>
                      <a:gd name="connsiteX2" fmla="*/ 47777 w 87277"/>
                      <a:gd name="connsiteY2" fmla="*/ 254603 h 254603"/>
                      <a:gd name="connsiteX3" fmla="*/ 87278 w 87277"/>
                      <a:gd name="connsiteY3" fmla="*/ 212169 h 254603"/>
                      <a:gd name="connsiteX4" fmla="*/ 87278 w 87277"/>
                      <a:gd name="connsiteY4" fmla="*/ 66323 h 2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77" h="254603">
                        <a:moveTo>
                          <a:pt x="0" y="0"/>
                        </a:moveTo>
                        <a:lnTo>
                          <a:pt x="4401" y="212379"/>
                        </a:lnTo>
                        <a:cubicBezTo>
                          <a:pt x="6601" y="235639"/>
                          <a:pt x="26089" y="254603"/>
                          <a:pt x="47777" y="254603"/>
                        </a:cubicBezTo>
                        <a:cubicBezTo>
                          <a:pt x="69466" y="254603"/>
                          <a:pt x="87278" y="235534"/>
                          <a:pt x="87278" y="212169"/>
                        </a:cubicBezTo>
                        <a:lnTo>
                          <a:pt x="87278" y="66323"/>
                        </a:lnTo>
                      </a:path>
                    </a:pathLst>
                  </a:custGeom>
                  <a:noFill/>
                  <a:ln w="19050" cap="flat">
                    <a:solidFill>
                      <a:srgbClr val="445B6B"/>
                    </a:solidFill>
                    <a:prstDash val="solid"/>
                    <a:miter/>
                  </a:ln>
                </p:spPr>
                <p:txBody>
                  <a:bodyPr rtlCol="0" anchor="ctr"/>
                  <a:lstStyle/>
                  <a:p>
                    <a:endParaRPr lang="pt-PT"/>
                  </a:p>
                </p:txBody>
              </p:sp>
              <p:sp>
                <p:nvSpPr>
                  <p:cNvPr id="241" name="Freeform: Shape 240">
                    <a:extLst>
                      <a:ext uri="{FF2B5EF4-FFF2-40B4-BE49-F238E27FC236}">
                        <a16:creationId xmlns:a16="http://schemas.microsoft.com/office/drawing/2014/main" id="{E24D8864-F68E-4563-AA7E-EB6B5B12C80B}"/>
                      </a:ext>
                    </a:extLst>
                  </p:cNvPr>
                  <p:cNvSpPr/>
                  <p:nvPr/>
                </p:nvSpPr>
                <p:spPr>
                  <a:xfrm>
                    <a:off x="1847124" y="2700508"/>
                    <a:ext cx="268592" cy="227997"/>
                  </a:xfrm>
                  <a:custGeom>
                    <a:avLst/>
                    <a:gdLst>
                      <a:gd name="connsiteX0" fmla="*/ 185308 w 268592"/>
                      <a:gd name="connsiteY0" fmla="*/ 123111 h 227997"/>
                      <a:gd name="connsiteX1" fmla="*/ 206472 w 268592"/>
                      <a:gd name="connsiteY1" fmla="*/ 203263 h 227997"/>
                      <a:gd name="connsiteX2" fmla="*/ 244191 w 268592"/>
                      <a:gd name="connsiteY2" fmla="*/ 227047 h 227997"/>
                      <a:gd name="connsiteX3" fmla="*/ 268080 w 268592"/>
                      <a:gd name="connsiteY3" fmla="*/ 187128 h 227997"/>
                      <a:gd name="connsiteX4" fmla="*/ 246811 w 268592"/>
                      <a:gd name="connsiteY4" fmla="*/ 58988 h 227997"/>
                      <a:gd name="connsiteX5" fmla="*/ 241886 w 268592"/>
                      <a:gd name="connsiteY5" fmla="*/ 37405 h 227997"/>
                      <a:gd name="connsiteX6" fmla="*/ 172421 w 268592"/>
                      <a:gd name="connsiteY6" fmla="*/ 0 h 227997"/>
                      <a:gd name="connsiteX7" fmla="*/ 96039 w 268592"/>
                      <a:gd name="connsiteY7" fmla="*/ 0 h 227997"/>
                      <a:gd name="connsiteX8" fmla="*/ 26678 w 268592"/>
                      <a:gd name="connsiteY8" fmla="*/ 37405 h 227997"/>
                      <a:gd name="connsiteX9" fmla="*/ 21754 w 268592"/>
                      <a:gd name="connsiteY9" fmla="*/ 58988 h 227997"/>
                      <a:gd name="connsiteX10" fmla="*/ 485 w 268592"/>
                      <a:gd name="connsiteY10" fmla="*/ 187128 h 227997"/>
                      <a:gd name="connsiteX11" fmla="*/ 24373 w 268592"/>
                      <a:gd name="connsiteY11" fmla="*/ 227047 h 227997"/>
                      <a:gd name="connsiteX12" fmla="*/ 62092 w 268592"/>
                      <a:gd name="connsiteY12" fmla="*/ 203263 h 227997"/>
                      <a:gd name="connsiteX13" fmla="*/ 83257 w 268592"/>
                      <a:gd name="connsiteY13" fmla="*/ 123111 h 2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592" h="227997">
                        <a:moveTo>
                          <a:pt x="185308" y="123111"/>
                        </a:moveTo>
                        <a:lnTo>
                          <a:pt x="206472" y="203263"/>
                        </a:lnTo>
                        <a:cubicBezTo>
                          <a:pt x="211082" y="220656"/>
                          <a:pt x="228056" y="231343"/>
                          <a:pt x="244191" y="227047"/>
                        </a:cubicBezTo>
                        <a:cubicBezTo>
                          <a:pt x="260327" y="222752"/>
                          <a:pt x="271119" y="204835"/>
                          <a:pt x="268080" y="187128"/>
                        </a:cubicBezTo>
                        <a:lnTo>
                          <a:pt x="246811" y="58988"/>
                        </a:lnTo>
                        <a:cubicBezTo>
                          <a:pt x="246811" y="58988"/>
                          <a:pt x="245030" y="44215"/>
                          <a:pt x="241886" y="37405"/>
                        </a:cubicBezTo>
                        <a:cubicBezTo>
                          <a:pt x="234238" y="20745"/>
                          <a:pt x="202386" y="0"/>
                          <a:pt x="172421" y="0"/>
                        </a:cubicBezTo>
                        <a:lnTo>
                          <a:pt x="96039" y="0"/>
                        </a:lnTo>
                        <a:cubicBezTo>
                          <a:pt x="66074" y="0"/>
                          <a:pt x="34327" y="20850"/>
                          <a:pt x="26678" y="37405"/>
                        </a:cubicBezTo>
                        <a:cubicBezTo>
                          <a:pt x="23535" y="44215"/>
                          <a:pt x="21754" y="58988"/>
                          <a:pt x="21754" y="58988"/>
                        </a:cubicBezTo>
                        <a:lnTo>
                          <a:pt x="485" y="187128"/>
                        </a:lnTo>
                        <a:cubicBezTo>
                          <a:pt x="-2449" y="204835"/>
                          <a:pt x="8238" y="222752"/>
                          <a:pt x="24373" y="227047"/>
                        </a:cubicBezTo>
                        <a:cubicBezTo>
                          <a:pt x="40509" y="231343"/>
                          <a:pt x="57482" y="220656"/>
                          <a:pt x="62092" y="203263"/>
                        </a:cubicBezTo>
                        <a:lnTo>
                          <a:pt x="83257" y="123111"/>
                        </a:lnTo>
                      </a:path>
                    </a:pathLst>
                  </a:custGeom>
                  <a:noFill/>
                  <a:ln w="19050" cap="flat">
                    <a:solidFill>
                      <a:srgbClr val="445B6B"/>
                    </a:solidFill>
                    <a:prstDash val="solid"/>
                    <a:miter/>
                  </a:ln>
                </p:spPr>
                <p:txBody>
                  <a:bodyPr rtlCol="0" anchor="ctr"/>
                  <a:lstStyle/>
                  <a:p>
                    <a:endParaRPr lang="pt-PT"/>
                  </a:p>
                </p:txBody>
              </p:sp>
              <p:sp>
                <p:nvSpPr>
                  <p:cNvPr id="242" name="Freeform: Shape 241">
                    <a:extLst>
                      <a:ext uri="{FF2B5EF4-FFF2-40B4-BE49-F238E27FC236}">
                        <a16:creationId xmlns:a16="http://schemas.microsoft.com/office/drawing/2014/main" id="{31BFA3DF-A8E5-4019-933D-E946C94E3ACC}"/>
                      </a:ext>
                    </a:extLst>
                  </p:cNvPr>
                  <p:cNvSpPr/>
                  <p:nvPr/>
                </p:nvSpPr>
                <p:spPr>
                  <a:xfrm>
                    <a:off x="1902616" y="2542926"/>
                    <a:ext cx="157581" cy="157581"/>
                  </a:xfrm>
                  <a:custGeom>
                    <a:avLst/>
                    <a:gdLst>
                      <a:gd name="connsiteX0" fmla="*/ 157582 w 157581"/>
                      <a:gd name="connsiteY0" fmla="*/ 78791 h 157581"/>
                      <a:gd name="connsiteX1" fmla="*/ 78791 w 157581"/>
                      <a:gd name="connsiteY1" fmla="*/ 157582 h 157581"/>
                      <a:gd name="connsiteX2" fmla="*/ 0 w 157581"/>
                      <a:gd name="connsiteY2" fmla="*/ 78791 h 157581"/>
                      <a:gd name="connsiteX3" fmla="*/ 78791 w 157581"/>
                      <a:gd name="connsiteY3" fmla="*/ 0 h 157581"/>
                      <a:gd name="connsiteX4" fmla="*/ 157582 w 157581"/>
                      <a:gd name="connsiteY4" fmla="*/ 78791 h 157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81" h="157581">
                        <a:moveTo>
                          <a:pt x="157582" y="78791"/>
                        </a:moveTo>
                        <a:cubicBezTo>
                          <a:pt x="157582" y="122272"/>
                          <a:pt x="122272" y="157582"/>
                          <a:pt x="78791" y="157582"/>
                        </a:cubicBezTo>
                        <a:cubicBezTo>
                          <a:pt x="35204" y="157582"/>
                          <a:pt x="0" y="122272"/>
                          <a:pt x="0" y="78791"/>
                        </a:cubicBezTo>
                        <a:cubicBezTo>
                          <a:pt x="0" y="35204"/>
                          <a:pt x="35309" y="0"/>
                          <a:pt x="78791" y="0"/>
                        </a:cubicBezTo>
                        <a:cubicBezTo>
                          <a:pt x="122272" y="0"/>
                          <a:pt x="157582" y="35204"/>
                          <a:pt x="157582" y="78791"/>
                        </a:cubicBezTo>
                        <a:close/>
                      </a:path>
                    </a:pathLst>
                  </a:custGeom>
                  <a:noFill/>
                  <a:ln w="19050" cap="flat">
                    <a:solidFill>
                      <a:srgbClr val="445B6B"/>
                    </a:solidFill>
                    <a:prstDash val="solid"/>
                    <a:miter/>
                  </a:ln>
                </p:spPr>
                <p:txBody>
                  <a:bodyPr rtlCol="0" anchor="ctr"/>
                  <a:lstStyle/>
                  <a:p>
                    <a:endParaRPr lang="pt-PT"/>
                  </a:p>
                </p:txBody>
              </p:sp>
            </p:grpSp>
            <p:grpSp>
              <p:nvGrpSpPr>
                <p:cNvPr id="243" name="Graphic 6">
                  <a:extLst>
                    <a:ext uri="{FF2B5EF4-FFF2-40B4-BE49-F238E27FC236}">
                      <a16:creationId xmlns:a16="http://schemas.microsoft.com/office/drawing/2014/main" id="{588C9103-716F-4561-9F2C-CAE1F66A9D0B}"/>
                    </a:ext>
                  </a:extLst>
                </p:cNvPr>
                <p:cNvGrpSpPr/>
                <p:nvPr/>
              </p:nvGrpSpPr>
              <p:grpSpPr>
                <a:xfrm>
                  <a:off x="2051540" y="3391604"/>
                  <a:ext cx="268592" cy="629383"/>
                  <a:chOff x="2051540" y="3391604"/>
                  <a:chExt cx="268592" cy="629383"/>
                </a:xfrm>
                <a:noFill/>
              </p:grpSpPr>
              <p:sp>
                <p:nvSpPr>
                  <p:cNvPr id="244" name="Freeform: Shape 243">
                    <a:extLst>
                      <a:ext uri="{FF2B5EF4-FFF2-40B4-BE49-F238E27FC236}">
                        <a16:creationId xmlns:a16="http://schemas.microsoft.com/office/drawing/2014/main" id="{D777FDD1-E13E-4042-BAA1-5613736443F4}"/>
                      </a:ext>
                    </a:extLst>
                  </p:cNvPr>
                  <p:cNvSpPr/>
                  <p:nvPr/>
                </p:nvSpPr>
                <p:spPr>
                  <a:xfrm>
                    <a:off x="2188023" y="3764079"/>
                    <a:ext cx="82877" cy="256908"/>
                  </a:xfrm>
                  <a:custGeom>
                    <a:avLst/>
                    <a:gdLst>
                      <a:gd name="connsiteX0" fmla="*/ 0 w 82877"/>
                      <a:gd name="connsiteY0" fmla="*/ 68628 h 256908"/>
                      <a:gd name="connsiteX1" fmla="*/ 0 w 82877"/>
                      <a:gd name="connsiteY1" fmla="*/ 214474 h 256908"/>
                      <a:gd name="connsiteX2" fmla="*/ 39500 w 82877"/>
                      <a:gd name="connsiteY2" fmla="*/ 256908 h 256908"/>
                      <a:gd name="connsiteX3" fmla="*/ 82877 w 82877"/>
                      <a:gd name="connsiteY3" fmla="*/ 214684 h 256908"/>
                      <a:gd name="connsiteX4" fmla="*/ 78896 w 82877"/>
                      <a:gd name="connsiteY4" fmla="*/ 0 h 25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77" h="256908">
                        <a:moveTo>
                          <a:pt x="0" y="68628"/>
                        </a:moveTo>
                        <a:lnTo>
                          <a:pt x="0" y="214474"/>
                        </a:lnTo>
                        <a:cubicBezTo>
                          <a:pt x="0" y="237839"/>
                          <a:pt x="17707" y="256908"/>
                          <a:pt x="39500" y="256908"/>
                        </a:cubicBezTo>
                        <a:cubicBezTo>
                          <a:pt x="61189" y="256908"/>
                          <a:pt x="80677" y="237839"/>
                          <a:pt x="82877" y="214684"/>
                        </a:cubicBezTo>
                        <a:lnTo>
                          <a:pt x="78896" y="0"/>
                        </a:lnTo>
                      </a:path>
                    </a:pathLst>
                  </a:custGeom>
                  <a:noFill/>
                  <a:ln w="19050" cap="flat">
                    <a:solidFill>
                      <a:srgbClr val="445B6B"/>
                    </a:solidFill>
                    <a:prstDash val="solid"/>
                    <a:miter/>
                  </a:ln>
                </p:spPr>
                <p:txBody>
                  <a:bodyPr rtlCol="0" anchor="ctr"/>
                  <a:lstStyle/>
                  <a:p>
                    <a:endParaRPr lang="pt-PT"/>
                  </a:p>
                </p:txBody>
              </p:sp>
              <p:sp>
                <p:nvSpPr>
                  <p:cNvPr id="245" name="Freeform: Shape 244">
                    <a:extLst>
                      <a:ext uri="{FF2B5EF4-FFF2-40B4-BE49-F238E27FC236}">
                        <a16:creationId xmlns:a16="http://schemas.microsoft.com/office/drawing/2014/main" id="{E94175E4-672E-4531-BAF1-B97963C26999}"/>
                      </a:ext>
                    </a:extLst>
                  </p:cNvPr>
                  <p:cNvSpPr/>
                  <p:nvPr/>
                </p:nvSpPr>
                <p:spPr>
                  <a:xfrm>
                    <a:off x="2100850" y="3766384"/>
                    <a:ext cx="87277" cy="254603"/>
                  </a:xfrm>
                  <a:custGeom>
                    <a:avLst/>
                    <a:gdLst>
                      <a:gd name="connsiteX0" fmla="*/ 0 w 87277"/>
                      <a:gd name="connsiteY0" fmla="*/ 0 h 254603"/>
                      <a:gd name="connsiteX1" fmla="*/ 4401 w 87277"/>
                      <a:gd name="connsiteY1" fmla="*/ 212379 h 254603"/>
                      <a:gd name="connsiteX2" fmla="*/ 47777 w 87277"/>
                      <a:gd name="connsiteY2" fmla="*/ 254603 h 254603"/>
                      <a:gd name="connsiteX3" fmla="*/ 87278 w 87277"/>
                      <a:gd name="connsiteY3" fmla="*/ 212169 h 254603"/>
                      <a:gd name="connsiteX4" fmla="*/ 87278 w 87277"/>
                      <a:gd name="connsiteY4" fmla="*/ 66323 h 2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77" h="254603">
                        <a:moveTo>
                          <a:pt x="0" y="0"/>
                        </a:moveTo>
                        <a:lnTo>
                          <a:pt x="4401" y="212379"/>
                        </a:lnTo>
                        <a:cubicBezTo>
                          <a:pt x="6601" y="235639"/>
                          <a:pt x="26089" y="254603"/>
                          <a:pt x="47777" y="254603"/>
                        </a:cubicBezTo>
                        <a:cubicBezTo>
                          <a:pt x="69466" y="254603"/>
                          <a:pt x="87278" y="235534"/>
                          <a:pt x="87278" y="212169"/>
                        </a:cubicBezTo>
                        <a:lnTo>
                          <a:pt x="87278" y="66323"/>
                        </a:lnTo>
                      </a:path>
                    </a:pathLst>
                  </a:custGeom>
                  <a:noFill/>
                  <a:ln w="19050" cap="flat">
                    <a:solidFill>
                      <a:srgbClr val="445B6B"/>
                    </a:solidFill>
                    <a:prstDash val="solid"/>
                    <a:miter/>
                  </a:ln>
                </p:spPr>
                <p:txBody>
                  <a:bodyPr rtlCol="0" anchor="ctr"/>
                  <a:lstStyle/>
                  <a:p>
                    <a:endParaRPr lang="pt-PT"/>
                  </a:p>
                </p:txBody>
              </p:sp>
              <p:sp>
                <p:nvSpPr>
                  <p:cNvPr id="246" name="Freeform: Shape 245">
                    <a:extLst>
                      <a:ext uri="{FF2B5EF4-FFF2-40B4-BE49-F238E27FC236}">
                        <a16:creationId xmlns:a16="http://schemas.microsoft.com/office/drawing/2014/main" id="{78F7E17A-7E80-4C47-875D-2E9E18F372BF}"/>
                      </a:ext>
                    </a:extLst>
                  </p:cNvPr>
                  <p:cNvSpPr/>
                  <p:nvPr/>
                </p:nvSpPr>
                <p:spPr>
                  <a:xfrm>
                    <a:off x="2051540" y="3549185"/>
                    <a:ext cx="268592" cy="227997"/>
                  </a:xfrm>
                  <a:custGeom>
                    <a:avLst/>
                    <a:gdLst>
                      <a:gd name="connsiteX0" fmla="*/ 185308 w 268592"/>
                      <a:gd name="connsiteY0" fmla="*/ 123111 h 227997"/>
                      <a:gd name="connsiteX1" fmla="*/ 206472 w 268592"/>
                      <a:gd name="connsiteY1" fmla="*/ 203264 h 227997"/>
                      <a:gd name="connsiteX2" fmla="*/ 244191 w 268592"/>
                      <a:gd name="connsiteY2" fmla="*/ 227047 h 227997"/>
                      <a:gd name="connsiteX3" fmla="*/ 268080 w 268592"/>
                      <a:gd name="connsiteY3" fmla="*/ 187128 h 227997"/>
                      <a:gd name="connsiteX4" fmla="*/ 246811 w 268592"/>
                      <a:gd name="connsiteY4" fmla="*/ 58988 h 227997"/>
                      <a:gd name="connsiteX5" fmla="*/ 241886 w 268592"/>
                      <a:gd name="connsiteY5" fmla="*/ 37405 h 227997"/>
                      <a:gd name="connsiteX6" fmla="*/ 172421 w 268592"/>
                      <a:gd name="connsiteY6" fmla="*/ 0 h 227997"/>
                      <a:gd name="connsiteX7" fmla="*/ 96039 w 268592"/>
                      <a:gd name="connsiteY7" fmla="*/ 0 h 227997"/>
                      <a:gd name="connsiteX8" fmla="*/ 26678 w 268592"/>
                      <a:gd name="connsiteY8" fmla="*/ 37405 h 227997"/>
                      <a:gd name="connsiteX9" fmla="*/ 21754 w 268592"/>
                      <a:gd name="connsiteY9" fmla="*/ 58988 h 227997"/>
                      <a:gd name="connsiteX10" fmla="*/ 485 w 268592"/>
                      <a:gd name="connsiteY10" fmla="*/ 187128 h 227997"/>
                      <a:gd name="connsiteX11" fmla="*/ 24373 w 268592"/>
                      <a:gd name="connsiteY11" fmla="*/ 227047 h 227997"/>
                      <a:gd name="connsiteX12" fmla="*/ 62092 w 268592"/>
                      <a:gd name="connsiteY12" fmla="*/ 203264 h 227997"/>
                      <a:gd name="connsiteX13" fmla="*/ 83257 w 268592"/>
                      <a:gd name="connsiteY13" fmla="*/ 123111 h 2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592" h="227997">
                        <a:moveTo>
                          <a:pt x="185308" y="123111"/>
                        </a:moveTo>
                        <a:lnTo>
                          <a:pt x="206472" y="203264"/>
                        </a:lnTo>
                        <a:cubicBezTo>
                          <a:pt x="211083" y="220656"/>
                          <a:pt x="228056" y="231343"/>
                          <a:pt x="244191" y="227047"/>
                        </a:cubicBezTo>
                        <a:cubicBezTo>
                          <a:pt x="260327" y="222752"/>
                          <a:pt x="271119" y="204835"/>
                          <a:pt x="268080" y="187128"/>
                        </a:cubicBezTo>
                        <a:lnTo>
                          <a:pt x="246811" y="58988"/>
                        </a:lnTo>
                        <a:cubicBezTo>
                          <a:pt x="246811" y="58988"/>
                          <a:pt x="245030" y="44215"/>
                          <a:pt x="241886" y="37405"/>
                        </a:cubicBezTo>
                        <a:cubicBezTo>
                          <a:pt x="234238" y="20745"/>
                          <a:pt x="202386" y="0"/>
                          <a:pt x="172421" y="0"/>
                        </a:cubicBezTo>
                        <a:lnTo>
                          <a:pt x="96039" y="0"/>
                        </a:lnTo>
                        <a:cubicBezTo>
                          <a:pt x="66074" y="0"/>
                          <a:pt x="34327" y="20850"/>
                          <a:pt x="26678" y="37405"/>
                        </a:cubicBezTo>
                        <a:cubicBezTo>
                          <a:pt x="23535" y="44215"/>
                          <a:pt x="21754" y="58988"/>
                          <a:pt x="21754" y="58988"/>
                        </a:cubicBezTo>
                        <a:lnTo>
                          <a:pt x="485" y="187128"/>
                        </a:lnTo>
                        <a:cubicBezTo>
                          <a:pt x="-2449" y="204835"/>
                          <a:pt x="8238" y="222752"/>
                          <a:pt x="24373" y="227047"/>
                        </a:cubicBezTo>
                        <a:cubicBezTo>
                          <a:pt x="40509" y="231343"/>
                          <a:pt x="57482" y="220656"/>
                          <a:pt x="62092" y="203264"/>
                        </a:cubicBezTo>
                        <a:lnTo>
                          <a:pt x="83257" y="123111"/>
                        </a:lnTo>
                      </a:path>
                    </a:pathLst>
                  </a:custGeom>
                  <a:noFill/>
                  <a:ln w="19050" cap="flat">
                    <a:solidFill>
                      <a:srgbClr val="445B6B"/>
                    </a:solidFill>
                    <a:prstDash val="solid"/>
                    <a:miter/>
                  </a:ln>
                </p:spPr>
                <p:txBody>
                  <a:bodyPr rtlCol="0" anchor="ctr"/>
                  <a:lstStyle/>
                  <a:p>
                    <a:endParaRPr lang="pt-PT"/>
                  </a:p>
                </p:txBody>
              </p:sp>
              <p:sp>
                <p:nvSpPr>
                  <p:cNvPr id="247" name="Freeform: Shape 246">
                    <a:extLst>
                      <a:ext uri="{FF2B5EF4-FFF2-40B4-BE49-F238E27FC236}">
                        <a16:creationId xmlns:a16="http://schemas.microsoft.com/office/drawing/2014/main" id="{D1BAA6ED-68FD-4B03-96E0-530BCC171E17}"/>
                      </a:ext>
                    </a:extLst>
                  </p:cNvPr>
                  <p:cNvSpPr/>
                  <p:nvPr/>
                </p:nvSpPr>
                <p:spPr>
                  <a:xfrm>
                    <a:off x="2107137" y="3391604"/>
                    <a:ext cx="157581" cy="157581"/>
                  </a:xfrm>
                  <a:custGeom>
                    <a:avLst/>
                    <a:gdLst>
                      <a:gd name="connsiteX0" fmla="*/ 157582 w 157581"/>
                      <a:gd name="connsiteY0" fmla="*/ 78791 h 157581"/>
                      <a:gd name="connsiteX1" fmla="*/ 78791 w 157581"/>
                      <a:gd name="connsiteY1" fmla="*/ 157582 h 157581"/>
                      <a:gd name="connsiteX2" fmla="*/ 0 w 157581"/>
                      <a:gd name="connsiteY2" fmla="*/ 78791 h 157581"/>
                      <a:gd name="connsiteX3" fmla="*/ 78791 w 157581"/>
                      <a:gd name="connsiteY3" fmla="*/ 0 h 157581"/>
                      <a:gd name="connsiteX4" fmla="*/ 157582 w 157581"/>
                      <a:gd name="connsiteY4" fmla="*/ 78791 h 157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81" h="157581">
                        <a:moveTo>
                          <a:pt x="157582" y="78791"/>
                        </a:moveTo>
                        <a:cubicBezTo>
                          <a:pt x="157582" y="122272"/>
                          <a:pt x="122272" y="157582"/>
                          <a:pt x="78791" y="157582"/>
                        </a:cubicBezTo>
                        <a:cubicBezTo>
                          <a:pt x="35204" y="157582"/>
                          <a:pt x="0" y="122272"/>
                          <a:pt x="0" y="78791"/>
                        </a:cubicBezTo>
                        <a:cubicBezTo>
                          <a:pt x="0" y="35204"/>
                          <a:pt x="35309" y="0"/>
                          <a:pt x="78791" y="0"/>
                        </a:cubicBezTo>
                        <a:cubicBezTo>
                          <a:pt x="122272" y="0"/>
                          <a:pt x="157582" y="35204"/>
                          <a:pt x="157582" y="78791"/>
                        </a:cubicBezTo>
                        <a:close/>
                      </a:path>
                    </a:pathLst>
                  </a:custGeom>
                  <a:noFill/>
                  <a:ln w="19050" cap="flat">
                    <a:solidFill>
                      <a:srgbClr val="445B6B"/>
                    </a:solidFill>
                    <a:prstDash val="solid"/>
                    <a:miter/>
                  </a:ln>
                </p:spPr>
                <p:txBody>
                  <a:bodyPr rtlCol="0" anchor="ctr"/>
                  <a:lstStyle/>
                  <a:p>
                    <a:endParaRPr lang="pt-PT"/>
                  </a:p>
                </p:txBody>
              </p:sp>
            </p:grpSp>
            <p:grpSp>
              <p:nvGrpSpPr>
                <p:cNvPr id="248" name="Graphic 6">
                  <a:extLst>
                    <a:ext uri="{FF2B5EF4-FFF2-40B4-BE49-F238E27FC236}">
                      <a16:creationId xmlns:a16="http://schemas.microsoft.com/office/drawing/2014/main" id="{588C9103-716F-4561-9F2C-CAE1F66A9D0B}"/>
                    </a:ext>
                  </a:extLst>
                </p:cNvPr>
                <p:cNvGrpSpPr/>
                <p:nvPr/>
              </p:nvGrpSpPr>
              <p:grpSpPr>
                <a:xfrm>
                  <a:off x="879317" y="3391604"/>
                  <a:ext cx="268487" cy="629383"/>
                  <a:chOff x="879317" y="3391604"/>
                  <a:chExt cx="268487" cy="629383"/>
                </a:xfrm>
                <a:noFill/>
              </p:grpSpPr>
              <p:sp>
                <p:nvSpPr>
                  <p:cNvPr id="249" name="Freeform: Shape 248">
                    <a:extLst>
                      <a:ext uri="{FF2B5EF4-FFF2-40B4-BE49-F238E27FC236}">
                        <a16:creationId xmlns:a16="http://schemas.microsoft.com/office/drawing/2014/main" id="{DF921703-4063-4C56-BF39-E9F62537B7CC}"/>
                      </a:ext>
                    </a:extLst>
                  </p:cNvPr>
                  <p:cNvSpPr/>
                  <p:nvPr/>
                </p:nvSpPr>
                <p:spPr>
                  <a:xfrm>
                    <a:off x="1015695" y="3764079"/>
                    <a:ext cx="82877" cy="256908"/>
                  </a:xfrm>
                  <a:custGeom>
                    <a:avLst/>
                    <a:gdLst>
                      <a:gd name="connsiteX0" fmla="*/ 0 w 82877"/>
                      <a:gd name="connsiteY0" fmla="*/ 68628 h 256908"/>
                      <a:gd name="connsiteX1" fmla="*/ 0 w 82877"/>
                      <a:gd name="connsiteY1" fmla="*/ 214474 h 256908"/>
                      <a:gd name="connsiteX2" fmla="*/ 39500 w 82877"/>
                      <a:gd name="connsiteY2" fmla="*/ 256908 h 256908"/>
                      <a:gd name="connsiteX3" fmla="*/ 82877 w 82877"/>
                      <a:gd name="connsiteY3" fmla="*/ 214684 h 256908"/>
                      <a:gd name="connsiteX4" fmla="*/ 78896 w 82877"/>
                      <a:gd name="connsiteY4" fmla="*/ 0 h 25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77" h="256908">
                        <a:moveTo>
                          <a:pt x="0" y="68628"/>
                        </a:moveTo>
                        <a:lnTo>
                          <a:pt x="0" y="214474"/>
                        </a:lnTo>
                        <a:cubicBezTo>
                          <a:pt x="0" y="237839"/>
                          <a:pt x="17707" y="256908"/>
                          <a:pt x="39500" y="256908"/>
                        </a:cubicBezTo>
                        <a:cubicBezTo>
                          <a:pt x="61293" y="256908"/>
                          <a:pt x="80677" y="237839"/>
                          <a:pt x="82877" y="214684"/>
                        </a:cubicBezTo>
                        <a:lnTo>
                          <a:pt x="78896" y="0"/>
                        </a:lnTo>
                      </a:path>
                    </a:pathLst>
                  </a:custGeom>
                  <a:noFill/>
                  <a:ln w="19050" cap="flat">
                    <a:solidFill>
                      <a:srgbClr val="445B6B"/>
                    </a:solidFill>
                    <a:prstDash val="solid"/>
                    <a:miter/>
                  </a:ln>
                </p:spPr>
                <p:txBody>
                  <a:bodyPr rtlCol="0" anchor="ctr"/>
                  <a:lstStyle/>
                  <a:p>
                    <a:endParaRPr lang="pt-PT"/>
                  </a:p>
                </p:txBody>
              </p:sp>
              <p:sp>
                <p:nvSpPr>
                  <p:cNvPr id="250" name="Freeform: Shape 249">
                    <a:extLst>
                      <a:ext uri="{FF2B5EF4-FFF2-40B4-BE49-F238E27FC236}">
                        <a16:creationId xmlns:a16="http://schemas.microsoft.com/office/drawing/2014/main" id="{6228BC9F-529F-4DD9-A42A-BB9175A70B9D}"/>
                      </a:ext>
                    </a:extLst>
                  </p:cNvPr>
                  <p:cNvSpPr/>
                  <p:nvPr/>
                </p:nvSpPr>
                <p:spPr>
                  <a:xfrm>
                    <a:off x="928522" y="3766384"/>
                    <a:ext cx="87277" cy="254603"/>
                  </a:xfrm>
                  <a:custGeom>
                    <a:avLst/>
                    <a:gdLst>
                      <a:gd name="connsiteX0" fmla="*/ 0 w 87277"/>
                      <a:gd name="connsiteY0" fmla="*/ 0 h 254603"/>
                      <a:gd name="connsiteX1" fmla="*/ 4401 w 87277"/>
                      <a:gd name="connsiteY1" fmla="*/ 212379 h 254603"/>
                      <a:gd name="connsiteX2" fmla="*/ 47777 w 87277"/>
                      <a:gd name="connsiteY2" fmla="*/ 254603 h 254603"/>
                      <a:gd name="connsiteX3" fmla="*/ 87278 w 87277"/>
                      <a:gd name="connsiteY3" fmla="*/ 212169 h 254603"/>
                      <a:gd name="connsiteX4" fmla="*/ 87278 w 87277"/>
                      <a:gd name="connsiteY4" fmla="*/ 66323 h 2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77" h="254603">
                        <a:moveTo>
                          <a:pt x="0" y="0"/>
                        </a:moveTo>
                        <a:lnTo>
                          <a:pt x="4401" y="212379"/>
                        </a:lnTo>
                        <a:cubicBezTo>
                          <a:pt x="6601" y="235639"/>
                          <a:pt x="26089" y="254603"/>
                          <a:pt x="47777" y="254603"/>
                        </a:cubicBezTo>
                        <a:cubicBezTo>
                          <a:pt x="69466" y="254603"/>
                          <a:pt x="87278" y="235534"/>
                          <a:pt x="87278" y="212169"/>
                        </a:cubicBezTo>
                        <a:lnTo>
                          <a:pt x="87278" y="66323"/>
                        </a:lnTo>
                      </a:path>
                    </a:pathLst>
                  </a:custGeom>
                  <a:noFill/>
                  <a:ln w="19050" cap="flat">
                    <a:solidFill>
                      <a:srgbClr val="445B6B"/>
                    </a:solidFill>
                    <a:prstDash val="solid"/>
                    <a:miter/>
                  </a:ln>
                </p:spPr>
                <p:txBody>
                  <a:bodyPr rtlCol="0" anchor="ctr"/>
                  <a:lstStyle/>
                  <a:p>
                    <a:endParaRPr lang="pt-PT"/>
                  </a:p>
                </p:txBody>
              </p:sp>
              <p:sp>
                <p:nvSpPr>
                  <p:cNvPr id="251" name="Freeform: Shape 250">
                    <a:extLst>
                      <a:ext uri="{FF2B5EF4-FFF2-40B4-BE49-F238E27FC236}">
                        <a16:creationId xmlns:a16="http://schemas.microsoft.com/office/drawing/2014/main" id="{5013CA99-9078-4E82-8834-9DA9ABA6562E}"/>
                      </a:ext>
                    </a:extLst>
                  </p:cNvPr>
                  <p:cNvSpPr/>
                  <p:nvPr/>
                </p:nvSpPr>
                <p:spPr>
                  <a:xfrm>
                    <a:off x="879317" y="3549185"/>
                    <a:ext cx="268487" cy="227997"/>
                  </a:xfrm>
                  <a:custGeom>
                    <a:avLst/>
                    <a:gdLst>
                      <a:gd name="connsiteX0" fmla="*/ 185203 w 268487"/>
                      <a:gd name="connsiteY0" fmla="*/ 123111 h 227997"/>
                      <a:gd name="connsiteX1" fmla="*/ 206368 w 268487"/>
                      <a:gd name="connsiteY1" fmla="*/ 203264 h 227997"/>
                      <a:gd name="connsiteX2" fmla="*/ 244087 w 268487"/>
                      <a:gd name="connsiteY2" fmla="*/ 227047 h 227997"/>
                      <a:gd name="connsiteX3" fmla="*/ 267975 w 268487"/>
                      <a:gd name="connsiteY3" fmla="*/ 187128 h 227997"/>
                      <a:gd name="connsiteX4" fmla="*/ 246706 w 268487"/>
                      <a:gd name="connsiteY4" fmla="*/ 58988 h 227997"/>
                      <a:gd name="connsiteX5" fmla="*/ 241782 w 268487"/>
                      <a:gd name="connsiteY5" fmla="*/ 37405 h 227997"/>
                      <a:gd name="connsiteX6" fmla="*/ 172316 w 268487"/>
                      <a:gd name="connsiteY6" fmla="*/ 0 h 227997"/>
                      <a:gd name="connsiteX7" fmla="*/ 96039 w 268487"/>
                      <a:gd name="connsiteY7" fmla="*/ 0 h 227997"/>
                      <a:gd name="connsiteX8" fmla="*/ 26678 w 268487"/>
                      <a:gd name="connsiteY8" fmla="*/ 37405 h 227997"/>
                      <a:gd name="connsiteX9" fmla="*/ 21754 w 268487"/>
                      <a:gd name="connsiteY9" fmla="*/ 58988 h 227997"/>
                      <a:gd name="connsiteX10" fmla="*/ 485 w 268487"/>
                      <a:gd name="connsiteY10" fmla="*/ 187128 h 227997"/>
                      <a:gd name="connsiteX11" fmla="*/ 24373 w 268487"/>
                      <a:gd name="connsiteY11" fmla="*/ 227047 h 227997"/>
                      <a:gd name="connsiteX12" fmla="*/ 62092 w 268487"/>
                      <a:gd name="connsiteY12" fmla="*/ 203264 h 227997"/>
                      <a:gd name="connsiteX13" fmla="*/ 83257 w 268487"/>
                      <a:gd name="connsiteY13" fmla="*/ 123111 h 2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487" h="227997">
                        <a:moveTo>
                          <a:pt x="185203" y="123111"/>
                        </a:moveTo>
                        <a:lnTo>
                          <a:pt x="206368" y="203264"/>
                        </a:lnTo>
                        <a:cubicBezTo>
                          <a:pt x="210978" y="220656"/>
                          <a:pt x="227951" y="231343"/>
                          <a:pt x="244087" y="227047"/>
                        </a:cubicBezTo>
                        <a:cubicBezTo>
                          <a:pt x="260222" y="222752"/>
                          <a:pt x="271014" y="204835"/>
                          <a:pt x="267975" y="187128"/>
                        </a:cubicBezTo>
                        <a:lnTo>
                          <a:pt x="246706" y="58988"/>
                        </a:lnTo>
                        <a:cubicBezTo>
                          <a:pt x="246706" y="58988"/>
                          <a:pt x="244925" y="44215"/>
                          <a:pt x="241782" y="37405"/>
                        </a:cubicBezTo>
                        <a:cubicBezTo>
                          <a:pt x="234133" y="20745"/>
                          <a:pt x="202281" y="0"/>
                          <a:pt x="172316" y="0"/>
                        </a:cubicBezTo>
                        <a:lnTo>
                          <a:pt x="96039" y="0"/>
                        </a:lnTo>
                        <a:cubicBezTo>
                          <a:pt x="66074" y="0"/>
                          <a:pt x="34327" y="20850"/>
                          <a:pt x="26678" y="37405"/>
                        </a:cubicBezTo>
                        <a:cubicBezTo>
                          <a:pt x="23535" y="44215"/>
                          <a:pt x="21754" y="58988"/>
                          <a:pt x="21754" y="58988"/>
                        </a:cubicBezTo>
                        <a:lnTo>
                          <a:pt x="485" y="187128"/>
                        </a:lnTo>
                        <a:cubicBezTo>
                          <a:pt x="-2449" y="204835"/>
                          <a:pt x="8238" y="222752"/>
                          <a:pt x="24373" y="227047"/>
                        </a:cubicBezTo>
                        <a:cubicBezTo>
                          <a:pt x="40509" y="231343"/>
                          <a:pt x="57482" y="220656"/>
                          <a:pt x="62092" y="203264"/>
                        </a:cubicBezTo>
                        <a:lnTo>
                          <a:pt x="83257" y="123111"/>
                        </a:lnTo>
                      </a:path>
                    </a:pathLst>
                  </a:custGeom>
                  <a:noFill/>
                  <a:ln w="19050" cap="flat">
                    <a:solidFill>
                      <a:srgbClr val="445B6B"/>
                    </a:solidFill>
                    <a:prstDash val="solid"/>
                    <a:miter/>
                  </a:ln>
                </p:spPr>
                <p:txBody>
                  <a:bodyPr rtlCol="0" anchor="ctr"/>
                  <a:lstStyle/>
                  <a:p>
                    <a:endParaRPr lang="pt-PT"/>
                  </a:p>
                </p:txBody>
              </p:sp>
              <p:sp>
                <p:nvSpPr>
                  <p:cNvPr id="252" name="Freeform: Shape 251">
                    <a:extLst>
                      <a:ext uri="{FF2B5EF4-FFF2-40B4-BE49-F238E27FC236}">
                        <a16:creationId xmlns:a16="http://schemas.microsoft.com/office/drawing/2014/main" id="{17A637CF-F7E8-401A-915F-DEC25ABDC271}"/>
                      </a:ext>
                    </a:extLst>
                  </p:cNvPr>
                  <p:cNvSpPr/>
                  <p:nvPr/>
                </p:nvSpPr>
                <p:spPr>
                  <a:xfrm>
                    <a:off x="934704" y="3391604"/>
                    <a:ext cx="157581" cy="157581"/>
                  </a:xfrm>
                  <a:custGeom>
                    <a:avLst/>
                    <a:gdLst>
                      <a:gd name="connsiteX0" fmla="*/ 157582 w 157581"/>
                      <a:gd name="connsiteY0" fmla="*/ 78791 h 157581"/>
                      <a:gd name="connsiteX1" fmla="*/ 78791 w 157581"/>
                      <a:gd name="connsiteY1" fmla="*/ 157582 h 157581"/>
                      <a:gd name="connsiteX2" fmla="*/ 0 w 157581"/>
                      <a:gd name="connsiteY2" fmla="*/ 78791 h 157581"/>
                      <a:gd name="connsiteX3" fmla="*/ 78791 w 157581"/>
                      <a:gd name="connsiteY3" fmla="*/ 0 h 157581"/>
                      <a:gd name="connsiteX4" fmla="*/ 157582 w 157581"/>
                      <a:gd name="connsiteY4" fmla="*/ 78791 h 157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81" h="157581">
                        <a:moveTo>
                          <a:pt x="157582" y="78791"/>
                        </a:moveTo>
                        <a:cubicBezTo>
                          <a:pt x="157582" y="122272"/>
                          <a:pt x="122272" y="157582"/>
                          <a:pt x="78791" y="157582"/>
                        </a:cubicBezTo>
                        <a:cubicBezTo>
                          <a:pt x="35204" y="157582"/>
                          <a:pt x="0" y="122272"/>
                          <a:pt x="0" y="78791"/>
                        </a:cubicBezTo>
                        <a:cubicBezTo>
                          <a:pt x="0" y="35204"/>
                          <a:pt x="35309" y="0"/>
                          <a:pt x="78791" y="0"/>
                        </a:cubicBezTo>
                        <a:cubicBezTo>
                          <a:pt x="122377" y="0"/>
                          <a:pt x="157582" y="35204"/>
                          <a:pt x="157582" y="78791"/>
                        </a:cubicBezTo>
                        <a:close/>
                      </a:path>
                    </a:pathLst>
                  </a:custGeom>
                  <a:noFill/>
                  <a:ln w="19050" cap="flat">
                    <a:solidFill>
                      <a:srgbClr val="445B6B"/>
                    </a:solidFill>
                    <a:prstDash val="solid"/>
                    <a:miter/>
                  </a:ln>
                </p:spPr>
                <p:txBody>
                  <a:bodyPr rtlCol="0" anchor="ctr"/>
                  <a:lstStyle/>
                  <a:p>
                    <a:endParaRPr lang="pt-PT"/>
                  </a:p>
                </p:txBody>
              </p:sp>
            </p:grpSp>
            <p:grpSp>
              <p:nvGrpSpPr>
                <p:cNvPr id="253" name="Graphic 6">
                  <a:extLst>
                    <a:ext uri="{FF2B5EF4-FFF2-40B4-BE49-F238E27FC236}">
                      <a16:creationId xmlns:a16="http://schemas.microsoft.com/office/drawing/2014/main" id="{588C9103-716F-4561-9F2C-CAE1F66A9D0B}"/>
                    </a:ext>
                  </a:extLst>
                </p:cNvPr>
                <p:cNvGrpSpPr/>
                <p:nvPr/>
              </p:nvGrpSpPr>
              <p:grpSpPr>
                <a:xfrm>
                  <a:off x="1288124" y="3498265"/>
                  <a:ext cx="254365" cy="522827"/>
                  <a:chOff x="1288124" y="3498265"/>
                  <a:chExt cx="254365" cy="522827"/>
                </a:xfrm>
                <a:noFill/>
              </p:grpSpPr>
              <p:sp>
                <p:nvSpPr>
                  <p:cNvPr id="254" name="Freeform: Shape 253">
                    <a:extLst>
                      <a:ext uri="{FF2B5EF4-FFF2-40B4-BE49-F238E27FC236}">
                        <a16:creationId xmlns:a16="http://schemas.microsoft.com/office/drawing/2014/main" id="{D3AC6DFB-CE63-4918-857C-AE0EE61396FF}"/>
                      </a:ext>
                    </a:extLst>
                  </p:cNvPr>
                  <p:cNvSpPr/>
                  <p:nvPr/>
                </p:nvSpPr>
                <p:spPr>
                  <a:xfrm>
                    <a:off x="1415202" y="3807560"/>
                    <a:ext cx="85601" cy="213426"/>
                  </a:xfrm>
                  <a:custGeom>
                    <a:avLst/>
                    <a:gdLst>
                      <a:gd name="connsiteX0" fmla="*/ 0 w 85601"/>
                      <a:gd name="connsiteY0" fmla="*/ 57102 h 213426"/>
                      <a:gd name="connsiteX1" fmla="*/ 0 w 85601"/>
                      <a:gd name="connsiteY1" fmla="*/ 178222 h 213426"/>
                      <a:gd name="connsiteX2" fmla="*/ 32795 w 85601"/>
                      <a:gd name="connsiteY2" fmla="*/ 213427 h 213426"/>
                      <a:gd name="connsiteX3" fmla="*/ 68837 w 85601"/>
                      <a:gd name="connsiteY3" fmla="*/ 178327 h 213426"/>
                      <a:gd name="connsiteX4" fmla="*/ 85601 w 85601"/>
                      <a:gd name="connsiteY4" fmla="*/ 0 h 213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1" h="213426">
                        <a:moveTo>
                          <a:pt x="0" y="57102"/>
                        </a:moveTo>
                        <a:lnTo>
                          <a:pt x="0" y="178222"/>
                        </a:lnTo>
                        <a:cubicBezTo>
                          <a:pt x="0" y="197606"/>
                          <a:pt x="14773" y="213427"/>
                          <a:pt x="32795" y="213427"/>
                        </a:cubicBezTo>
                        <a:cubicBezTo>
                          <a:pt x="50816" y="213427"/>
                          <a:pt x="67056" y="197606"/>
                          <a:pt x="68837" y="178327"/>
                        </a:cubicBezTo>
                        <a:lnTo>
                          <a:pt x="85601" y="0"/>
                        </a:lnTo>
                      </a:path>
                    </a:pathLst>
                  </a:custGeom>
                  <a:noFill/>
                  <a:ln w="19050" cap="flat">
                    <a:solidFill>
                      <a:srgbClr val="445B6B"/>
                    </a:solidFill>
                    <a:prstDash val="solid"/>
                    <a:miter/>
                  </a:ln>
                </p:spPr>
                <p:txBody>
                  <a:bodyPr rtlCol="0" anchor="ctr"/>
                  <a:lstStyle/>
                  <a:p>
                    <a:endParaRPr lang="pt-PT"/>
                  </a:p>
                </p:txBody>
              </p:sp>
              <p:sp>
                <p:nvSpPr>
                  <p:cNvPr id="255" name="Freeform: Shape 254">
                    <a:extLst>
                      <a:ext uri="{FF2B5EF4-FFF2-40B4-BE49-F238E27FC236}">
                        <a16:creationId xmlns:a16="http://schemas.microsoft.com/office/drawing/2014/main" id="{88BD1263-9D70-4728-A9EA-3272BE22E431}"/>
                      </a:ext>
                    </a:extLst>
                  </p:cNvPr>
                  <p:cNvSpPr/>
                  <p:nvPr/>
                </p:nvSpPr>
                <p:spPr>
                  <a:xfrm>
                    <a:off x="1288124" y="3639187"/>
                    <a:ext cx="254365" cy="178186"/>
                  </a:xfrm>
                  <a:custGeom>
                    <a:avLst/>
                    <a:gdLst>
                      <a:gd name="connsiteX0" fmla="*/ 74272 w 254365"/>
                      <a:gd name="connsiteY0" fmla="*/ 103413 h 178186"/>
                      <a:gd name="connsiteX1" fmla="*/ 47240 w 254365"/>
                      <a:gd name="connsiteY1" fmla="*/ 162716 h 178186"/>
                      <a:gd name="connsiteX2" fmla="*/ 14864 w 254365"/>
                      <a:gd name="connsiteY2" fmla="*/ 176232 h 178186"/>
                      <a:gd name="connsiteX3" fmla="*/ 1558 w 254365"/>
                      <a:gd name="connsiteY3" fmla="*/ 142075 h 178186"/>
                      <a:gd name="connsiteX4" fmla="*/ 34981 w 254365"/>
                      <a:gd name="connsiteY4" fmla="*/ 45577 h 178186"/>
                      <a:gd name="connsiteX5" fmla="*/ 41687 w 254365"/>
                      <a:gd name="connsiteY5" fmla="*/ 29442 h 178186"/>
                      <a:gd name="connsiteX6" fmla="*/ 96274 w 254365"/>
                      <a:gd name="connsiteY6" fmla="*/ 0 h 178186"/>
                      <a:gd name="connsiteX7" fmla="*/ 157882 w 254365"/>
                      <a:gd name="connsiteY7" fmla="*/ 0 h 178186"/>
                      <a:gd name="connsiteX8" fmla="*/ 211213 w 254365"/>
                      <a:gd name="connsiteY8" fmla="*/ 27556 h 178186"/>
                      <a:gd name="connsiteX9" fmla="*/ 219385 w 254365"/>
                      <a:gd name="connsiteY9" fmla="*/ 45472 h 178186"/>
                      <a:gd name="connsiteX10" fmla="*/ 252808 w 254365"/>
                      <a:gd name="connsiteY10" fmla="*/ 141970 h 178186"/>
                      <a:gd name="connsiteX11" fmla="*/ 239502 w 254365"/>
                      <a:gd name="connsiteY11" fmla="*/ 176127 h 178186"/>
                      <a:gd name="connsiteX12" fmla="*/ 207126 w 254365"/>
                      <a:gd name="connsiteY12" fmla="*/ 162611 h 178186"/>
                      <a:gd name="connsiteX13" fmla="*/ 180094 w 254365"/>
                      <a:gd name="connsiteY13" fmla="*/ 103308 h 17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365" h="178186">
                        <a:moveTo>
                          <a:pt x="74272" y="103413"/>
                        </a:moveTo>
                        <a:lnTo>
                          <a:pt x="47240" y="162716"/>
                        </a:lnTo>
                        <a:cubicBezTo>
                          <a:pt x="41372" y="175603"/>
                          <a:pt x="26808" y="181575"/>
                          <a:pt x="14864" y="176232"/>
                        </a:cubicBezTo>
                        <a:cubicBezTo>
                          <a:pt x="2920" y="170783"/>
                          <a:pt x="-3052" y="155486"/>
                          <a:pt x="1558" y="142075"/>
                        </a:cubicBezTo>
                        <a:lnTo>
                          <a:pt x="34981" y="45577"/>
                        </a:lnTo>
                        <a:lnTo>
                          <a:pt x="41687" y="29442"/>
                        </a:lnTo>
                        <a:cubicBezTo>
                          <a:pt x="52793" y="11735"/>
                          <a:pt x="72700" y="0"/>
                          <a:pt x="96274" y="0"/>
                        </a:cubicBezTo>
                        <a:lnTo>
                          <a:pt x="157882" y="0"/>
                        </a:lnTo>
                        <a:cubicBezTo>
                          <a:pt x="180618" y="0"/>
                          <a:pt x="199897" y="10897"/>
                          <a:pt x="211213" y="27556"/>
                        </a:cubicBezTo>
                        <a:cubicBezTo>
                          <a:pt x="211213" y="27556"/>
                          <a:pt x="217289" y="39291"/>
                          <a:pt x="219385" y="45472"/>
                        </a:cubicBezTo>
                        <a:lnTo>
                          <a:pt x="252808" y="141970"/>
                        </a:lnTo>
                        <a:cubicBezTo>
                          <a:pt x="257418" y="155277"/>
                          <a:pt x="251446" y="170678"/>
                          <a:pt x="239502" y="176127"/>
                        </a:cubicBezTo>
                        <a:cubicBezTo>
                          <a:pt x="227557" y="181575"/>
                          <a:pt x="212994" y="175498"/>
                          <a:pt x="207126" y="162611"/>
                        </a:cubicBezTo>
                        <a:lnTo>
                          <a:pt x="180094" y="103308"/>
                        </a:lnTo>
                      </a:path>
                    </a:pathLst>
                  </a:custGeom>
                  <a:noFill/>
                  <a:ln w="19050" cap="flat">
                    <a:solidFill>
                      <a:srgbClr val="445B6B"/>
                    </a:solidFill>
                    <a:prstDash val="solid"/>
                    <a:miter/>
                  </a:ln>
                </p:spPr>
                <p:txBody>
                  <a:bodyPr rtlCol="0" anchor="ctr"/>
                  <a:lstStyle/>
                  <a:p>
                    <a:endParaRPr lang="pt-PT"/>
                  </a:p>
                </p:txBody>
              </p:sp>
              <p:sp>
                <p:nvSpPr>
                  <p:cNvPr id="256" name="Freeform: Shape 255">
                    <a:extLst>
                      <a:ext uri="{FF2B5EF4-FFF2-40B4-BE49-F238E27FC236}">
                        <a16:creationId xmlns:a16="http://schemas.microsoft.com/office/drawing/2014/main" id="{12A6CF41-C216-4759-972D-65E0D4B2DDED}"/>
                      </a:ext>
                    </a:extLst>
                  </p:cNvPr>
                  <p:cNvSpPr/>
                  <p:nvPr/>
                </p:nvSpPr>
                <p:spPr>
                  <a:xfrm>
                    <a:off x="1329916" y="3809551"/>
                    <a:ext cx="85391" cy="211540"/>
                  </a:xfrm>
                  <a:custGeom>
                    <a:avLst/>
                    <a:gdLst>
                      <a:gd name="connsiteX0" fmla="*/ 0 w 85391"/>
                      <a:gd name="connsiteY0" fmla="*/ 0 h 211540"/>
                      <a:gd name="connsiteX1" fmla="*/ 16554 w 85391"/>
                      <a:gd name="connsiteY1" fmla="*/ 176441 h 211540"/>
                      <a:gd name="connsiteX2" fmla="*/ 52597 w 85391"/>
                      <a:gd name="connsiteY2" fmla="*/ 211541 h 211540"/>
                      <a:gd name="connsiteX3" fmla="*/ 85392 w 85391"/>
                      <a:gd name="connsiteY3" fmla="*/ 176336 h 211540"/>
                      <a:gd name="connsiteX4" fmla="*/ 85392 w 85391"/>
                      <a:gd name="connsiteY4" fmla="*/ 55216 h 21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91" h="211540">
                        <a:moveTo>
                          <a:pt x="0" y="0"/>
                        </a:moveTo>
                        <a:lnTo>
                          <a:pt x="16554" y="176441"/>
                        </a:lnTo>
                        <a:cubicBezTo>
                          <a:pt x="18336" y="195720"/>
                          <a:pt x="34576" y="211541"/>
                          <a:pt x="52597" y="211541"/>
                        </a:cubicBezTo>
                        <a:cubicBezTo>
                          <a:pt x="70618" y="211541"/>
                          <a:pt x="85392" y="195720"/>
                          <a:pt x="85392" y="176336"/>
                        </a:cubicBezTo>
                        <a:lnTo>
                          <a:pt x="85392" y="55216"/>
                        </a:lnTo>
                      </a:path>
                    </a:pathLst>
                  </a:custGeom>
                  <a:noFill/>
                  <a:ln w="19050" cap="flat">
                    <a:solidFill>
                      <a:srgbClr val="445B6B"/>
                    </a:solidFill>
                    <a:prstDash val="solid"/>
                    <a:miter/>
                  </a:ln>
                </p:spPr>
                <p:txBody>
                  <a:bodyPr rtlCol="0" anchor="ctr"/>
                  <a:lstStyle/>
                  <a:p>
                    <a:endParaRPr lang="pt-PT"/>
                  </a:p>
                </p:txBody>
              </p:sp>
              <p:sp>
                <p:nvSpPr>
                  <p:cNvPr id="257" name="Freeform: Shape 256">
                    <a:extLst>
                      <a:ext uri="{FF2B5EF4-FFF2-40B4-BE49-F238E27FC236}">
                        <a16:creationId xmlns:a16="http://schemas.microsoft.com/office/drawing/2014/main" id="{841E32AD-B5F2-4CBB-9B3E-A9D845A0C93C}"/>
                      </a:ext>
                    </a:extLst>
                  </p:cNvPr>
                  <p:cNvSpPr/>
                  <p:nvPr/>
                </p:nvSpPr>
                <p:spPr>
                  <a:xfrm>
                    <a:off x="1344689" y="3498265"/>
                    <a:ext cx="141027" cy="141027"/>
                  </a:xfrm>
                  <a:custGeom>
                    <a:avLst/>
                    <a:gdLst>
                      <a:gd name="connsiteX0" fmla="*/ 141027 w 141027"/>
                      <a:gd name="connsiteY0" fmla="*/ 70514 h 141027"/>
                      <a:gd name="connsiteX1" fmla="*/ 70514 w 141027"/>
                      <a:gd name="connsiteY1" fmla="*/ 141027 h 141027"/>
                      <a:gd name="connsiteX2" fmla="*/ 0 w 141027"/>
                      <a:gd name="connsiteY2" fmla="*/ 70514 h 141027"/>
                      <a:gd name="connsiteX3" fmla="*/ 70514 w 141027"/>
                      <a:gd name="connsiteY3" fmla="*/ 0 h 141027"/>
                      <a:gd name="connsiteX4" fmla="*/ 141027 w 141027"/>
                      <a:gd name="connsiteY4" fmla="*/ 70514 h 141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41027">
                        <a:moveTo>
                          <a:pt x="141027" y="70514"/>
                        </a:moveTo>
                        <a:cubicBezTo>
                          <a:pt x="141027" y="109490"/>
                          <a:pt x="109490" y="141027"/>
                          <a:pt x="70514" y="141027"/>
                        </a:cubicBezTo>
                        <a:cubicBezTo>
                          <a:pt x="31537" y="141027"/>
                          <a:pt x="0" y="109490"/>
                          <a:pt x="0" y="70514"/>
                        </a:cubicBezTo>
                        <a:cubicBezTo>
                          <a:pt x="0" y="31537"/>
                          <a:pt x="31537" y="0"/>
                          <a:pt x="70514" y="0"/>
                        </a:cubicBezTo>
                        <a:cubicBezTo>
                          <a:pt x="109490" y="105"/>
                          <a:pt x="141027" y="31642"/>
                          <a:pt x="141027" y="70514"/>
                        </a:cubicBezTo>
                        <a:close/>
                      </a:path>
                    </a:pathLst>
                  </a:custGeom>
                  <a:noFill/>
                  <a:ln w="19050" cap="flat">
                    <a:solidFill>
                      <a:srgbClr val="445B6B"/>
                    </a:solidFill>
                    <a:prstDash val="solid"/>
                    <a:miter/>
                  </a:ln>
                </p:spPr>
                <p:txBody>
                  <a:bodyPr rtlCol="0" anchor="ctr"/>
                  <a:lstStyle/>
                  <a:p>
                    <a:endParaRPr lang="pt-PT"/>
                  </a:p>
                </p:txBody>
              </p:sp>
            </p:grpSp>
            <p:grpSp>
              <p:nvGrpSpPr>
                <p:cNvPr id="258" name="Graphic 6">
                  <a:extLst>
                    <a:ext uri="{FF2B5EF4-FFF2-40B4-BE49-F238E27FC236}">
                      <a16:creationId xmlns:a16="http://schemas.microsoft.com/office/drawing/2014/main" id="{588C9103-716F-4561-9F2C-CAE1F66A9D0B}"/>
                    </a:ext>
                  </a:extLst>
                </p:cNvPr>
                <p:cNvGrpSpPr/>
                <p:nvPr/>
              </p:nvGrpSpPr>
              <p:grpSpPr>
                <a:xfrm>
                  <a:off x="1083734" y="2542926"/>
                  <a:ext cx="268592" cy="629383"/>
                  <a:chOff x="1083734" y="2542926"/>
                  <a:chExt cx="268592" cy="629383"/>
                </a:xfrm>
                <a:noFill/>
              </p:grpSpPr>
              <p:sp>
                <p:nvSpPr>
                  <p:cNvPr id="259" name="Freeform: Shape 258">
                    <a:extLst>
                      <a:ext uri="{FF2B5EF4-FFF2-40B4-BE49-F238E27FC236}">
                        <a16:creationId xmlns:a16="http://schemas.microsoft.com/office/drawing/2014/main" id="{CC2CF9B8-02AD-48C1-8162-AB7359DA0255}"/>
                      </a:ext>
                    </a:extLst>
                  </p:cNvPr>
                  <p:cNvSpPr/>
                  <p:nvPr/>
                </p:nvSpPr>
                <p:spPr>
                  <a:xfrm>
                    <a:off x="1220216" y="2915401"/>
                    <a:ext cx="82877" cy="256908"/>
                  </a:xfrm>
                  <a:custGeom>
                    <a:avLst/>
                    <a:gdLst>
                      <a:gd name="connsiteX0" fmla="*/ 0 w 82877"/>
                      <a:gd name="connsiteY0" fmla="*/ 68628 h 256908"/>
                      <a:gd name="connsiteX1" fmla="*/ 0 w 82877"/>
                      <a:gd name="connsiteY1" fmla="*/ 214474 h 256908"/>
                      <a:gd name="connsiteX2" fmla="*/ 39500 w 82877"/>
                      <a:gd name="connsiteY2" fmla="*/ 256908 h 256908"/>
                      <a:gd name="connsiteX3" fmla="*/ 82877 w 82877"/>
                      <a:gd name="connsiteY3" fmla="*/ 214684 h 256908"/>
                      <a:gd name="connsiteX4" fmla="*/ 78896 w 82877"/>
                      <a:gd name="connsiteY4" fmla="*/ 0 h 256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77" h="256908">
                        <a:moveTo>
                          <a:pt x="0" y="68628"/>
                        </a:moveTo>
                        <a:lnTo>
                          <a:pt x="0" y="214474"/>
                        </a:lnTo>
                        <a:cubicBezTo>
                          <a:pt x="0" y="237839"/>
                          <a:pt x="17707" y="256908"/>
                          <a:pt x="39500" y="256908"/>
                        </a:cubicBezTo>
                        <a:cubicBezTo>
                          <a:pt x="61293" y="256908"/>
                          <a:pt x="80677" y="237839"/>
                          <a:pt x="82877" y="214684"/>
                        </a:cubicBezTo>
                        <a:lnTo>
                          <a:pt x="78896" y="0"/>
                        </a:lnTo>
                      </a:path>
                    </a:pathLst>
                  </a:custGeom>
                  <a:noFill/>
                  <a:ln w="19050" cap="flat">
                    <a:solidFill>
                      <a:srgbClr val="445B6B"/>
                    </a:solidFill>
                    <a:prstDash val="solid"/>
                    <a:miter/>
                  </a:ln>
                </p:spPr>
                <p:txBody>
                  <a:bodyPr rtlCol="0" anchor="ctr"/>
                  <a:lstStyle/>
                  <a:p>
                    <a:endParaRPr lang="pt-PT"/>
                  </a:p>
                </p:txBody>
              </p:sp>
              <p:sp>
                <p:nvSpPr>
                  <p:cNvPr id="260" name="Freeform: Shape 259">
                    <a:extLst>
                      <a:ext uri="{FF2B5EF4-FFF2-40B4-BE49-F238E27FC236}">
                        <a16:creationId xmlns:a16="http://schemas.microsoft.com/office/drawing/2014/main" id="{5ACBCFE0-30A7-4007-83B0-4BAE93B311FE}"/>
                      </a:ext>
                    </a:extLst>
                  </p:cNvPr>
                  <p:cNvSpPr/>
                  <p:nvPr/>
                </p:nvSpPr>
                <p:spPr>
                  <a:xfrm>
                    <a:off x="1133043" y="2917706"/>
                    <a:ext cx="87277" cy="254603"/>
                  </a:xfrm>
                  <a:custGeom>
                    <a:avLst/>
                    <a:gdLst>
                      <a:gd name="connsiteX0" fmla="*/ 0 w 87277"/>
                      <a:gd name="connsiteY0" fmla="*/ 0 h 254603"/>
                      <a:gd name="connsiteX1" fmla="*/ 4401 w 87277"/>
                      <a:gd name="connsiteY1" fmla="*/ 212379 h 254603"/>
                      <a:gd name="connsiteX2" fmla="*/ 47777 w 87277"/>
                      <a:gd name="connsiteY2" fmla="*/ 254603 h 254603"/>
                      <a:gd name="connsiteX3" fmla="*/ 87278 w 87277"/>
                      <a:gd name="connsiteY3" fmla="*/ 212169 h 254603"/>
                      <a:gd name="connsiteX4" fmla="*/ 87278 w 87277"/>
                      <a:gd name="connsiteY4" fmla="*/ 66323 h 254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277" h="254603">
                        <a:moveTo>
                          <a:pt x="0" y="0"/>
                        </a:moveTo>
                        <a:lnTo>
                          <a:pt x="4401" y="212379"/>
                        </a:lnTo>
                        <a:cubicBezTo>
                          <a:pt x="6601" y="235639"/>
                          <a:pt x="26089" y="254603"/>
                          <a:pt x="47777" y="254603"/>
                        </a:cubicBezTo>
                        <a:cubicBezTo>
                          <a:pt x="69466" y="254603"/>
                          <a:pt x="87278" y="235534"/>
                          <a:pt x="87278" y="212169"/>
                        </a:cubicBezTo>
                        <a:lnTo>
                          <a:pt x="87278" y="66323"/>
                        </a:lnTo>
                      </a:path>
                    </a:pathLst>
                  </a:custGeom>
                  <a:noFill/>
                  <a:ln w="19050" cap="flat">
                    <a:solidFill>
                      <a:srgbClr val="445B6B"/>
                    </a:solidFill>
                    <a:prstDash val="solid"/>
                    <a:miter/>
                  </a:ln>
                </p:spPr>
                <p:txBody>
                  <a:bodyPr rtlCol="0" anchor="ctr"/>
                  <a:lstStyle/>
                  <a:p>
                    <a:endParaRPr lang="pt-PT"/>
                  </a:p>
                </p:txBody>
              </p:sp>
              <p:sp>
                <p:nvSpPr>
                  <p:cNvPr id="261" name="Freeform: Shape 260">
                    <a:extLst>
                      <a:ext uri="{FF2B5EF4-FFF2-40B4-BE49-F238E27FC236}">
                        <a16:creationId xmlns:a16="http://schemas.microsoft.com/office/drawing/2014/main" id="{499859F9-9B3A-4862-AF85-BA0AEB3E1772}"/>
                      </a:ext>
                    </a:extLst>
                  </p:cNvPr>
                  <p:cNvSpPr/>
                  <p:nvPr/>
                </p:nvSpPr>
                <p:spPr>
                  <a:xfrm>
                    <a:off x="1083734" y="2700508"/>
                    <a:ext cx="268592" cy="227997"/>
                  </a:xfrm>
                  <a:custGeom>
                    <a:avLst/>
                    <a:gdLst>
                      <a:gd name="connsiteX0" fmla="*/ 185308 w 268592"/>
                      <a:gd name="connsiteY0" fmla="*/ 123111 h 227997"/>
                      <a:gd name="connsiteX1" fmla="*/ 206472 w 268592"/>
                      <a:gd name="connsiteY1" fmla="*/ 203263 h 227997"/>
                      <a:gd name="connsiteX2" fmla="*/ 244191 w 268592"/>
                      <a:gd name="connsiteY2" fmla="*/ 227047 h 227997"/>
                      <a:gd name="connsiteX3" fmla="*/ 268080 w 268592"/>
                      <a:gd name="connsiteY3" fmla="*/ 187128 h 227997"/>
                      <a:gd name="connsiteX4" fmla="*/ 246811 w 268592"/>
                      <a:gd name="connsiteY4" fmla="*/ 58988 h 227997"/>
                      <a:gd name="connsiteX5" fmla="*/ 241886 w 268592"/>
                      <a:gd name="connsiteY5" fmla="*/ 37405 h 227997"/>
                      <a:gd name="connsiteX6" fmla="*/ 172420 w 268592"/>
                      <a:gd name="connsiteY6" fmla="*/ 0 h 227997"/>
                      <a:gd name="connsiteX7" fmla="*/ 96039 w 268592"/>
                      <a:gd name="connsiteY7" fmla="*/ 0 h 227997"/>
                      <a:gd name="connsiteX8" fmla="*/ 26678 w 268592"/>
                      <a:gd name="connsiteY8" fmla="*/ 37405 h 227997"/>
                      <a:gd name="connsiteX9" fmla="*/ 21754 w 268592"/>
                      <a:gd name="connsiteY9" fmla="*/ 58988 h 227997"/>
                      <a:gd name="connsiteX10" fmla="*/ 485 w 268592"/>
                      <a:gd name="connsiteY10" fmla="*/ 187128 h 227997"/>
                      <a:gd name="connsiteX11" fmla="*/ 24373 w 268592"/>
                      <a:gd name="connsiteY11" fmla="*/ 227047 h 227997"/>
                      <a:gd name="connsiteX12" fmla="*/ 62092 w 268592"/>
                      <a:gd name="connsiteY12" fmla="*/ 203263 h 227997"/>
                      <a:gd name="connsiteX13" fmla="*/ 83257 w 268592"/>
                      <a:gd name="connsiteY13" fmla="*/ 123111 h 22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8592" h="227997">
                        <a:moveTo>
                          <a:pt x="185308" y="123111"/>
                        </a:moveTo>
                        <a:lnTo>
                          <a:pt x="206472" y="203263"/>
                        </a:lnTo>
                        <a:cubicBezTo>
                          <a:pt x="211082" y="220656"/>
                          <a:pt x="228056" y="231343"/>
                          <a:pt x="244191" y="227047"/>
                        </a:cubicBezTo>
                        <a:cubicBezTo>
                          <a:pt x="260327" y="222752"/>
                          <a:pt x="271119" y="204835"/>
                          <a:pt x="268080" y="187128"/>
                        </a:cubicBezTo>
                        <a:lnTo>
                          <a:pt x="246811" y="58988"/>
                        </a:lnTo>
                        <a:cubicBezTo>
                          <a:pt x="246811" y="58988"/>
                          <a:pt x="245030" y="44215"/>
                          <a:pt x="241886" y="37405"/>
                        </a:cubicBezTo>
                        <a:cubicBezTo>
                          <a:pt x="234238" y="20745"/>
                          <a:pt x="202386" y="0"/>
                          <a:pt x="172420" y="0"/>
                        </a:cubicBezTo>
                        <a:lnTo>
                          <a:pt x="96039" y="0"/>
                        </a:lnTo>
                        <a:cubicBezTo>
                          <a:pt x="66074" y="0"/>
                          <a:pt x="34327" y="20850"/>
                          <a:pt x="26678" y="37405"/>
                        </a:cubicBezTo>
                        <a:cubicBezTo>
                          <a:pt x="23535" y="44215"/>
                          <a:pt x="21754" y="58988"/>
                          <a:pt x="21754" y="58988"/>
                        </a:cubicBezTo>
                        <a:lnTo>
                          <a:pt x="485" y="187128"/>
                        </a:lnTo>
                        <a:cubicBezTo>
                          <a:pt x="-2449" y="204835"/>
                          <a:pt x="8238" y="222752"/>
                          <a:pt x="24373" y="227047"/>
                        </a:cubicBezTo>
                        <a:cubicBezTo>
                          <a:pt x="40509" y="231343"/>
                          <a:pt x="57482" y="220656"/>
                          <a:pt x="62092" y="203263"/>
                        </a:cubicBezTo>
                        <a:lnTo>
                          <a:pt x="83257" y="123111"/>
                        </a:lnTo>
                      </a:path>
                    </a:pathLst>
                  </a:custGeom>
                  <a:noFill/>
                  <a:ln w="19050" cap="flat">
                    <a:solidFill>
                      <a:srgbClr val="445B6B"/>
                    </a:solidFill>
                    <a:prstDash val="solid"/>
                    <a:miter/>
                  </a:ln>
                </p:spPr>
                <p:txBody>
                  <a:bodyPr rtlCol="0" anchor="ctr"/>
                  <a:lstStyle/>
                  <a:p>
                    <a:endParaRPr lang="pt-PT"/>
                  </a:p>
                </p:txBody>
              </p:sp>
              <p:sp>
                <p:nvSpPr>
                  <p:cNvPr id="262" name="Freeform: Shape 261">
                    <a:extLst>
                      <a:ext uri="{FF2B5EF4-FFF2-40B4-BE49-F238E27FC236}">
                        <a16:creationId xmlns:a16="http://schemas.microsoft.com/office/drawing/2014/main" id="{E7186639-2574-4CFE-95F7-0993EFABDEA8}"/>
                      </a:ext>
                    </a:extLst>
                  </p:cNvPr>
                  <p:cNvSpPr/>
                  <p:nvPr/>
                </p:nvSpPr>
                <p:spPr>
                  <a:xfrm>
                    <a:off x="1139225" y="2542926"/>
                    <a:ext cx="157581" cy="157581"/>
                  </a:xfrm>
                  <a:custGeom>
                    <a:avLst/>
                    <a:gdLst>
                      <a:gd name="connsiteX0" fmla="*/ 157582 w 157581"/>
                      <a:gd name="connsiteY0" fmla="*/ 78791 h 157581"/>
                      <a:gd name="connsiteX1" fmla="*/ 78791 w 157581"/>
                      <a:gd name="connsiteY1" fmla="*/ 157582 h 157581"/>
                      <a:gd name="connsiteX2" fmla="*/ 0 w 157581"/>
                      <a:gd name="connsiteY2" fmla="*/ 78791 h 157581"/>
                      <a:gd name="connsiteX3" fmla="*/ 78791 w 157581"/>
                      <a:gd name="connsiteY3" fmla="*/ 0 h 157581"/>
                      <a:gd name="connsiteX4" fmla="*/ 157582 w 157581"/>
                      <a:gd name="connsiteY4" fmla="*/ 78791 h 157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81" h="157581">
                        <a:moveTo>
                          <a:pt x="157582" y="78791"/>
                        </a:moveTo>
                        <a:cubicBezTo>
                          <a:pt x="157582" y="122272"/>
                          <a:pt x="122272" y="157582"/>
                          <a:pt x="78791" y="157582"/>
                        </a:cubicBezTo>
                        <a:cubicBezTo>
                          <a:pt x="35204" y="157582"/>
                          <a:pt x="0" y="122272"/>
                          <a:pt x="0" y="78791"/>
                        </a:cubicBezTo>
                        <a:cubicBezTo>
                          <a:pt x="0" y="35204"/>
                          <a:pt x="35309" y="0"/>
                          <a:pt x="78791" y="0"/>
                        </a:cubicBezTo>
                        <a:cubicBezTo>
                          <a:pt x="122272" y="0"/>
                          <a:pt x="157582" y="35204"/>
                          <a:pt x="157582" y="78791"/>
                        </a:cubicBezTo>
                        <a:close/>
                      </a:path>
                    </a:pathLst>
                  </a:custGeom>
                  <a:noFill/>
                  <a:ln w="19050" cap="flat">
                    <a:solidFill>
                      <a:srgbClr val="445B6B"/>
                    </a:solidFill>
                    <a:prstDash val="solid"/>
                    <a:miter/>
                  </a:ln>
                </p:spPr>
                <p:txBody>
                  <a:bodyPr rtlCol="0" anchor="ctr"/>
                  <a:lstStyle/>
                  <a:p>
                    <a:endParaRPr lang="pt-PT"/>
                  </a:p>
                </p:txBody>
              </p:sp>
            </p:grpSp>
            <p:grpSp>
              <p:nvGrpSpPr>
                <p:cNvPr id="263" name="Graphic 6">
                  <a:extLst>
                    <a:ext uri="{FF2B5EF4-FFF2-40B4-BE49-F238E27FC236}">
                      <a16:creationId xmlns:a16="http://schemas.microsoft.com/office/drawing/2014/main" id="{588C9103-716F-4561-9F2C-CAE1F66A9D0B}"/>
                    </a:ext>
                  </a:extLst>
                </p:cNvPr>
                <p:cNvGrpSpPr/>
                <p:nvPr/>
              </p:nvGrpSpPr>
              <p:grpSpPr>
                <a:xfrm>
                  <a:off x="1478396" y="2649587"/>
                  <a:ext cx="254365" cy="522827"/>
                  <a:chOff x="1478396" y="2649587"/>
                  <a:chExt cx="254365" cy="522827"/>
                </a:xfrm>
                <a:noFill/>
              </p:grpSpPr>
              <p:sp>
                <p:nvSpPr>
                  <p:cNvPr id="264" name="Freeform: Shape 263">
                    <a:extLst>
                      <a:ext uri="{FF2B5EF4-FFF2-40B4-BE49-F238E27FC236}">
                        <a16:creationId xmlns:a16="http://schemas.microsoft.com/office/drawing/2014/main" id="{B466759F-9CBF-4B04-8B6F-443666F7401B}"/>
                      </a:ext>
                    </a:extLst>
                  </p:cNvPr>
                  <p:cNvSpPr/>
                  <p:nvPr/>
                </p:nvSpPr>
                <p:spPr>
                  <a:xfrm>
                    <a:off x="1605474" y="2958883"/>
                    <a:ext cx="85601" cy="213426"/>
                  </a:xfrm>
                  <a:custGeom>
                    <a:avLst/>
                    <a:gdLst>
                      <a:gd name="connsiteX0" fmla="*/ 0 w 85601"/>
                      <a:gd name="connsiteY0" fmla="*/ 57102 h 213426"/>
                      <a:gd name="connsiteX1" fmla="*/ 0 w 85601"/>
                      <a:gd name="connsiteY1" fmla="*/ 178222 h 213426"/>
                      <a:gd name="connsiteX2" fmla="*/ 32795 w 85601"/>
                      <a:gd name="connsiteY2" fmla="*/ 213427 h 213426"/>
                      <a:gd name="connsiteX3" fmla="*/ 68837 w 85601"/>
                      <a:gd name="connsiteY3" fmla="*/ 178327 h 213426"/>
                      <a:gd name="connsiteX4" fmla="*/ 85601 w 85601"/>
                      <a:gd name="connsiteY4" fmla="*/ 0 h 213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1" h="213426">
                        <a:moveTo>
                          <a:pt x="0" y="57102"/>
                        </a:moveTo>
                        <a:lnTo>
                          <a:pt x="0" y="178222"/>
                        </a:lnTo>
                        <a:cubicBezTo>
                          <a:pt x="0" y="197606"/>
                          <a:pt x="14773" y="213427"/>
                          <a:pt x="32795" y="213427"/>
                        </a:cubicBezTo>
                        <a:cubicBezTo>
                          <a:pt x="50816" y="213427"/>
                          <a:pt x="67056" y="197606"/>
                          <a:pt x="68837" y="178327"/>
                        </a:cubicBezTo>
                        <a:lnTo>
                          <a:pt x="85601" y="0"/>
                        </a:lnTo>
                      </a:path>
                    </a:pathLst>
                  </a:custGeom>
                  <a:noFill/>
                  <a:ln w="19050" cap="flat">
                    <a:solidFill>
                      <a:srgbClr val="445B6B"/>
                    </a:solidFill>
                    <a:prstDash val="solid"/>
                    <a:miter/>
                  </a:ln>
                </p:spPr>
                <p:txBody>
                  <a:bodyPr rtlCol="0" anchor="ctr"/>
                  <a:lstStyle/>
                  <a:p>
                    <a:endParaRPr lang="pt-PT"/>
                  </a:p>
                </p:txBody>
              </p:sp>
              <p:sp>
                <p:nvSpPr>
                  <p:cNvPr id="265" name="Freeform: Shape 264">
                    <a:extLst>
                      <a:ext uri="{FF2B5EF4-FFF2-40B4-BE49-F238E27FC236}">
                        <a16:creationId xmlns:a16="http://schemas.microsoft.com/office/drawing/2014/main" id="{CAD0D60F-1CE1-4866-A12D-451A249FE581}"/>
                      </a:ext>
                    </a:extLst>
                  </p:cNvPr>
                  <p:cNvSpPr/>
                  <p:nvPr/>
                </p:nvSpPr>
                <p:spPr>
                  <a:xfrm>
                    <a:off x="1478396" y="2790510"/>
                    <a:ext cx="254365" cy="178186"/>
                  </a:xfrm>
                  <a:custGeom>
                    <a:avLst/>
                    <a:gdLst>
                      <a:gd name="connsiteX0" fmla="*/ 74272 w 254365"/>
                      <a:gd name="connsiteY0" fmla="*/ 103413 h 178186"/>
                      <a:gd name="connsiteX1" fmla="*/ 47240 w 254365"/>
                      <a:gd name="connsiteY1" fmla="*/ 162716 h 178186"/>
                      <a:gd name="connsiteX2" fmla="*/ 14864 w 254365"/>
                      <a:gd name="connsiteY2" fmla="*/ 176232 h 178186"/>
                      <a:gd name="connsiteX3" fmla="*/ 1558 w 254365"/>
                      <a:gd name="connsiteY3" fmla="*/ 142075 h 178186"/>
                      <a:gd name="connsiteX4" fmla="*/ 34981 w 254365"/>
                      <a:gd name="connsiteY4" fmla="*/ 45577 h 178186"/>
                      <a:gd name="connsiteX5" fmla="*/ 41687 w 254365"/>
                      <a:gd name="connsiteY5" fmla="*/ 29442 h 178186"/>
                      <a:gd name="connsiteX6" fmla="*/ 96274 w 254365"/>
                      <a:gd name="connsiteY6" fmla="*/ 0 h 178186"/>
                      <a:gd name="connsiteX7" fmla="*/ 157882 w 254365"/>
                      <a:gd name="connsiteY7" fmla="*/ 0 h 178186"/>
                      <a:gd name="connsiteX8" fmla="*/ 211212 w 254365"/>
                      <a:gd name="connsiteY8" fmla="*/ 27556 h 178186"/>
                      <a:gd name="connsiteX9" fmla="*/ 219385 w 254365"/>
                      <a:gd name="connsiteY9" fmla="*/ 45472 h 178186"/>
                      <a:gd name="connsiteX10" fmla="*/ 252808 w 254365"/>
                      <a:gd name="connsiteY10" fmla="*/ 141970 h 178186"/>
                      <a:gd name="connsiteX11" fmla="*/ 239502 w 254365"/>
                      <a:gd name="connsiteY11" fmla="*/ 176127 h 178186"/>
                      <a:gd name="connsiteX12" fmla="*/ 207126 w 254365"/>
                      <a:gd name="connsiteY12" fmla="*/ 162611 h 178186"/>
                      <a:gd name="connsiteX13" fmla="*/ 180094 w 254365"/>
                      <a:gd name="connsiteY13" fmla="*/ 103308 h 17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365" h="178186">
                        <a:moveTo>
                          <a:pt x="74272" y="103413"/>
                        </a:moveTo>
                        <a:lnTo>
                          <a:pt x="47240" y="162716"/>
                        </a:lnTo>
                        <a:cubicBezTo>
                          <a:pt x="41372" y="175603"/>
                          <a:pt x="26808" y="181575"/>
                          <a:pt x="14864" y="176232"/>
                        </a:cubicBezTo>
                        <a:cubicBezTo>
                          <a:pt x="2920" y="170783"/>
                          <a:pt x="-3052" y="155486"/>
                          <a:pt x="1558" y="142075"/>
                        </a:cubicBezTo>
                        <a:lnTo>
                          <a:pt x="34981" y="45577"/>
                        </a:lnTo>
                        <a:lnTo>
                          <a:pt x="41687" y="29442"/>
                        </a:lnTo>
                        <a:cubicBezTo>
                          <a:pt x="52793" y="11735"/>
                          <a:pt x="72700" y="0"/>
                          <a:pt x="96274" y="0"/>
                        </a:cubicBezTo>
                        <a:lnTo>
                          <a:pt x="157882" y="0"/>
                        </a:lnTo>
                        <a:cubicBezTo>
                          <a:pt x="180618" y="0"/>
                          <a:pt x="199897" y="10897"/>
                          <a:pt x="211212" y="27556"/>
                        </a:cubicBezTo>
                        <a:cubicBezTo>
                          <a:pt x="211212" y="27556"/>
                          <a:pt x="217289" y="39291"/>
                          <a:pt x="219385" y="45472"/>
                        </a:cubicBezTo>
                        <a:lnTo>
                          <a:pt x="252808" y="141970"/>
                        </a:lnTo>
                        <a:cubicBezTo>
                          <a:pt x="257418" y="155277"/>
                          <a:pt x="251446" y="170678"/>
                          <a:pt x="239502" y="176127"/>
                        </a:cubicBezTo>
                        <a:cubicBezTo>
                          <a:pt x="227557" y="181575"/>
                          <a:pt x="212994" y="175498"/>
                          <a:pt x="207126" y="162611"/>
                        </a:cubicBezTo>
                        <a:lnTo>
                          <a:pt x="180094" y="103308"/>
                        </a:lnTo>
                      </a:path>
                    </a:pathLst>
                  </a:custGeom>
                  <a:noFill/>
                  <a:ln w="19050" cap="flat">
                    <a:solidFill>
                      <a:srgbClr val="445B6B"/>
                    </a:solidFill>
                    <a:prstDash val="solid"/>
                    <a:miter/>
                  </a:ln>
                </p:spPr>
                <p:txBody>
                  <a:bodyPr rtlCol="0" anchor="ctr"/>
                  <a:lstStyle/>
                  <a:p>
                    <a:endParaRPr lang="pt-PT"/>
                  </a:p>
                </p:txBody>
              </p:sp>
              <p:sp>
                <p:nvSpPr>
                  <p:cNvPr id="266" name="Freeform: Shape 265">
                    <a:extLst>
                      <a:ext uri="{FF2B5EF4-FFF2-40B4-BE49-F238E27FC236}">
                        <a16:creationId xmlns:a16="http://schemas.microsoft.com/office/drawing/2014/main" id="{56A239A0-4DB9-4509-9392-2FA4E10FE02C}"/>
                      </a:ext>
                    </a:extLst>
                  </p:cNvPr>
                  <p:cNvSpPr/>
                  <p:nvPr/>
                </p:nvSpPr>
                <p:spPr>
                  <a:xfrm>
                    <a:off x="1520082" y="2960874"/>
                    <a:ext cx="85391" cy="211540"/>
                  </a:xfrm>
                  <a:custGeom>
                    <a:avLst/>
                    <a:gdLst>
                      <a:gd name="connsiteX0" fmla="*/ 0 w 85391"/>
                      <a:gd name="connsiteY0" fmla="*/ 0 h 211540"/>
                      <a:gd name="connsiteX1" fmla="*/ 16554 w 85391"/>
                      <a:gd name="connsiteY1" fmla="*/ 176441 h 211540"/>
                      <a:gd name="connsiteX2" fmla="*/ 52597 w 85391"/>
                      <a:gd name="connsiteY2" fmla="*/ 211541 h 211540"/>
                      <a:gd name="connsiteX3" fmla="*/ 85392 w 85391"/>
                      <a:gd name="connsiteY3" fmla="*/ 176336 h 211540"/>
                      <a:gd name="connsiteX4" fmla="*/ 85392 w 85391"/>
                      <a:gd name="connsiteY4" fmla="*/ 55112 h 21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91" h="211540">
                        <a:moveTo>
                          <a:pt x="0" y="0"/>
                        </a:moveTo>
                        <a:lnTo>
                          <a:pt x="16554" y="176441"/>
                        </a:lnTo>
                        <a:cubicBezTo>
                          <a:pt x="18336" y="195720"/>
                          <a:pt x="34576" y="211541"/>
                          <a:pt x="52597" y="211541"/>
                        </a:cubicBezTo>
                        <a:cubicBezTo>
                          <a:pt x="70618" y="211541"/>
                          <a:pt x="85392" y="195720"/>
                          <a:pt x="85392" y="176336"/>
                        </a:cubicBezTo>
                        <a:lnTo>
                          <a:pt x="85392" y="55112"/>
                        </a:lnTo>
                      </a:path>
                    </a:pathLst>
                  </a:custGeom>
                  <a:noFill/>
                  <a:ln w="19050" cap="flat">
                    <a:solidFill>
                      <a:srgbClr val="445B6B"/>
                    </a:solidFill>
                    <a:prstDash val="solid"/>
                    <a:miter/>
                  </a:ln>
                </p:spPr>
                <p:txBody>
                  <a:bodyPr rtlCol="0" anchor="ctr"/>
                  <a:lstStyle/>
                  <a:p>
                    <a:endParaRPr lang="pt-PT"/>
                  </a:p>
                </p:txBody>
              </p:sp>
              <p:sp>
                <p:nvSpPr>
                  <p:cNvPr id="267" name="Freeform: Shape 266">
                    <a:extLst>
                      <a:ext uri="{FF2B5EF4-FFF2-40B4-BE49-F238E27FC236}">
                        <a16:creationId xmlns:a16="http://schemas.microsoft.com/office/drawing/2014/main" id="{44A5E948-1113-4C5A-B529-C65EDD88EC45}"/>
                      </a:ext>
                    </a:extLst>
                  </p:cNvPr>
                  <p:cNvSpPr/>
                  <p:nvPr/>
                </p:nvSpPr>
                <p:spPr>
                  <a:xfrm>
                    <a:off x="1534960" y="2649587"/>
                    <a:ext cx="141027" cy="141027"/>
                  </a:xfrm>
                  <a:custGeom>
                    <a:avLst/>
                    <a:gdLst>
                      <a:gd name="connsiteX0" fmla="*/ 141027 w 141027"/>
                      <a:gd name="connsiteY0" fmla="*/ 70514 h 141027"/>
                      <a:gd name="connsiteX1" fmla="*/ 70514 w 141027"/>
                      <a:gd name="connsiteY1" fmla="*/ 141027 h 141027"/>
                      <a:gd name="connsiteX2" fmla="*/ 0 w 141027"/>
                      <a:gd name="connsiteY2" fmla="*/ 70514 h 141027"/>
                      <a:gd name="connsiteX3" fmla="*/ 70514 w 141027"/>
                      <a:gd name="connsiteY3" fmla="*/ 0 h 141027"/>
                      <a:gd name="connsiteX4" fmla="*/ 141027 w 141027"/>
                      <a:gd name="connsiteY4" fmla="*/ 70514 h 141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41027">
                        <a:moveTo>
                          <a:pt x="141027" y="70514"/>
                        </a:moveTo>
                        <a:cubicBezTo>
                          <a:pt x="141027" y="109490"/>
                          <a:pt x="109490" y="141027"/>
                          <a:pt x="70514" y="141027"/>
                        </a:cubicBezTo>
                        <a:cubicBezTo>
                          <a:pt x="31537" y="141027"/>
                          <a:pt x="0" y="109490"/>
                          <a:pt x="0" y="70514"/>
                        </a:cubicBezTo>
                        <a:cubicBezTo>
                          <a:pt x="0" y="31537"/>
                          <a:pt x="31537" y="0"/>
                          <a:pt x="70514" y="0"/>
                        </a:cubicBezTo>
                        <a:cubicBezTo>
                          <a:pt x="109490" y="0"/>
                          <a:pt x="141027" y="31642"/>
                          <a:pt x="141027" y="70514"/>
                        </a:cubicBezTo>
                        <a:close/>
                      </a:path>
                    </a:pathLst>
                  </a:custGeom>
                  <a:noFill/>
                  <a:ln w="19050" cap="flat">
                    <a:solidFill>
                      <a:srgbClr val="445B6B"/>
                    </a:solidFill>
                    <a:prstDash val="solid"/>
                    <a:miter/>
                  </a:ln>
                </p:spPr>
                <p:txBody>
                  <a:bodyPr rtlCol="0" anchor="ctr"/>
                  <a:lstStyle/>
                  <a:p>
                    <a:endParaRPr lang="pt-PT"/>
                  </a:p>
                </p:txBody>
              </p:sp>
            </p:grpSp>
            <p:grpSp>
              <p:nvGrpSpPr>
                <p:cNvPr id="268" name="Graphic 6">
                  <a:extLst>
                    <a:ext uri="{FF2B5EF4-FFF2-40B4-BE49-F238E27FC236}">
                      <a16:creationId xmlns:a16="http://schemas.microsoft.com/office/drawing/2014/main" id="{588C9103-716F-4561-9F2C-CAE1F66A9D0B}"/>
                    </a:ext>
                  </a:extLst>
                </p:cNvPr>
                <p:cNvGrpSpPr/>
                <p:nvPr/>
              </p:nvGrpSpPr>
              <p:grpSpPr>
                <a:xfrm>
                  <a:off x="2256036" y="2649587"/>
                  <a:ext cx="254365" cy="522827"/>
                  <a:chOff x="2256036" y="2649587"/>
                  <a:chExt cx="254365" cy="522827"/>
                </a:xfrm>
                <a:noFill/>
              </p:grpSpPr>
              <p:sp>
                <p:nvSpPr>
                  <p:cNvPr id="269" name="Freeform: Shape 268">
                    <a:extLst>
                      <a:ext uri="{FF2B5EF4-FFF2-40B4-BE49-F238E27FC236}">
                        <a16:creationId xmlns:a16="http://schemas.microsoft.com/office/drawing/2014/main" id="{BA6476FE-DC6C-4B08-B12F-A635181E44D4}"/>
                      </a:ext>
                    </a:extLst>
                  </p:cNvPr>
                  <p:cNvSpPr/>
                  <p:nvPr/>
                </p:nvSpPr>
                <p:spPr>
                  <a:xfrm>
                    <a:off x="2383114" y="2958883"/>
                    <a:ext cx="85601" cy="213426"/>
                  </a:xfrm>
                  <a:custGeom>
                    <a:avLst/>
                    <a:gdLst>
                      <a:gd name="connsiteX0" fmla="*/ 0 w 85601"/>
                      <a:gd name="connsiteY0" fmla="*/ 57102 h 213426"/>
                      <a:gd name="connsiteX1" fmla="*/ 0 w 85601"/>
                      <a:gd name="connsiteY1" fmla="*/ 178222 h 213426"/>
                      <a:gd name="connsiteX2" fmla="*/ 32794 w 85601"/>
                      <a:gd name="connsiteY2" fmla="*/ 213427 h 213426"/>
                      <a:gd name="connsiteX3" fmla="*/ 68837 w 85601"/>
                      <a:gd name="connsiteY3" fmla="*/ 178327 h 213426"/>
                      <a:gd name="connsiteX4" fmla="*/ 85601 w 85601"/>
                      <a:gd name="connsiteY4" fmla="*/ 0 h 213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01" h="213426">
                        <a:moveTo>
                          <a:pt x="0" y="57102"/>
                        </a:moveTo>
                        <a:lnTo>
                          <a:pt x="0" y="178222"/>
                        </a:lnTo>
                        <a:cubicBezTo>
                          <a:pt x="0" y="197606"/>
                          <a:pt x="14773" y="213427"/>
                          <a:pt x="32794" y="213427"/>
                        </a:cubicBezTo>
                        <a:cubicBezTo>
                          <a:pt x="50816" y="213427"/>
                          <a:pt x="67056" y="197606"/>
                          <a:pt x="68837" y="178327"/>
                        </a:cubicBezTo>
                        <a:lnTo>
                          <a:pt x="85601" y="0"/>
                        </a:lnTo>
                      </a:path>
                    </a:pathLst>
                  </a:custGeom>
                  <a:noFill/>
                  <a:ln w="19050" cap="flat">
                    <a:solidFill>
                      <a:srgbClr val="445B6B"/>
                    </a:solidFill>
                    <a:prstDash val="solid"/>
                    <a:miter/>
                  </a:ln>
                </p:spPr>
                <p:txBody>
                  <a:bodyPr rtlCol="0" anchor="ctr"/>
                  <a:lstStyle/>
                  <a:p>
                    <a:endParaRPr lang="pt-PT"/>
                  </a:p>
                </p:txBody>
              </p:sp>
              <p:sp>
                <p:nvSpPr>
                  <p:cNvPr id="270" name="Freeform: Shape 269">
                    <a:extLst>
                      <a:ext uri="{FF2B5EF4-FFF2-40B4-BE49-F238E27FC236}">
                        <a16:creationId xmlns:a16="http://schemas.microsoft.com/office/drawing/2014/main" id="{F29CC6F6-B97A-42D4-AD3A-A00D896AAFB9}"/>
                      </a:ext>
                    </a:extLst>
                  </p:cNvPr>
                  <p:cNvSpPr/>
                  <p:nvPr/>
                </p:nvSpPr>
                <p:spPr>
                  <a:xfrm>
                    <a:off x="2256036" y="2790510"/>
                    <a:ext cx="254365" cy="178186"/>
                  </a:xfrm>
                  <a:custGeom>
                    <a:avLst/>
                    <a:gdLst>
                      <a:gd name="connsiteX0" fmla="*/ 74272 w 254365"/>
                      <a:gd name="connsiteY0" fmla="*/ 103413 h 178186"/>
                      <a:gd name="connsiteX1" fmla="*/ 47240 w 254365"/>
                      <a:gd name="connsiteY1" fmla="*/ 162716 h 178186"/>
                      <a:gd name="connsiteX2" fmla="*/ 14864 w 254365"/>
                      <a:gd name="connsiteY2" fmla="*/ 176232 h 178186"/>
                      <a:gd name="connsiteX3" fmla="*/ 1558 w 254365"/>
                      <a:gd name="connsiteY3" fmla="*/ 142075 h 178186"/>
                      <a:gd name="connsiteX4" fmla="*/ 34981 w 254365"/>
                      <a:gd name="connsiteY4" fmla="*/ 45577 h 178186"/>
                      <a:gd name="connsiteX5" fmla="*/ 41687 w 254365"/>
                      <a:gd name="connsiteY5" fmla="*/ 29442 h 178186"/>
                      <a:gd name="connsiteX6" fmla="*/ 96274 w 254365"/>
                      <a:gd name="connsiteY6" fmla="*/ 0 h 178186"/>
                      <a:gd name="connsiteX7" fmla="*/ 157882 w 254365"/>
                      <a:gd name="connsiteY7" fmla="*/ 0 h 178186"/>
                      <a:gd name="connsiteX8" fmla="*/ 211213 w 254365"/>
                      <a:gd name="connsiteY8" fmla="*/ 27556 h 178186"/>
                      <a:gd name="connsiteX9" fmla="*/ 219385 w 254365"/>
                      <a:gd name="connsiteY9" fmla="*/ 45472 h 178186"/>
                      <a:gd name="connsiteX10" fmla="*/ 252808 w 254365"/>
                      <a:gd name="connsiteY10" fmla="*/ 141970 h 178186"/>
                      <a:gd name="connsiteX11" fmla="*/ 239502 w 254365"/>
                      <a:gd name="connsiteY11" fmla="*/ 176127 h 178186"/>
                      <a:gd name="connsiteX12" fmla="*/ 207126 w 254365"/>
                      <a:gd name="connsiteY12" fmla="*/ 162611 h 178186"/>
                      <a:gd name="connsiteX13" fmla="*/ 180094 w 254365"/>
                      <a:gd name="connsiteY13" fmla="*/ 103308 h 17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365" h="178186">
                        <a:moveTo>
                          <a:pt x="74272" y="103413"/>
                        </a:moveTo>
                        <a:lnTo>
                          <a:pt x="47240" y="162716"/>
                        </a:lnTo>
                        <a:cubicBezTo>
                          <a:pt x="41372" y="175603"/>
                          <a:pt x="26808" y="181575"/>
                          <a:pt x="14864" y="176232"/>
                        </a:cubicBezTo>
                        <a:cubicBezTo>
                          <a:pt x="2920" y="170783"/>
                          <a:pt x="-3052" y="155486"/>
                          <a:pt x="1558" y="142075"/>
                        </a:cubicBezTo>
                        <a:lnTo>
                          <a:pt x="34981" y="45577"/>
                        </a:lnTo>
                        <a:lnTo>
                          <a:pt x="41687" y="29442"/>
                        </a:lnTo>
                        <a:cubicBezTo>
                          <a:pt x="52793" y="11735"/>
                          <a:pt x="72700" y="0"/>
                          <a:pt x="96274" y="0"/>
                        </a:cubicBezTo>
                        <a:lnTo>
                          <a:pt x="157882" y="0"/>
                        </a:lnTo>
                        <a:cubicBezTo>
                          <a:pt x="180618" y="0"/>
                          <a:pt x="199897" y="10897"/>
                          <a:pt x="211213" y="27556"/>
                        </a:cubicBezTo>
                        <a:cubicBezTo>
                          <a:pt x="211213" y="27556"/>
                          <a:pt x="217290" y="39291"/>
                          <a:pt x="219385" y="45472"/>
                        </a:cubicBezTo>
                        <a:lnTo>
                          <a:pt x="252808" y="141970"/>
                        </a:lnTo>
                        <a:cubicBezTo>
                          <a:pt x="257418" y="155277"/>
                          <a:pt x="251446" y="170678"/>
                          <a:pt x="239502" y="176127"/>
                        </a:cubicBezTo>
                        <a:cubicBezTo>
                          <a:pt x="227557" y="181575"/>
                          <a:pt x="212994" y="175498"/>
                          <a:pt x="207126" y="162611"/>
                        </a:cubicBezTo>
                        <a:lnTo>
                          <a:pt x="180094" y="103308"/>
                        </a:lnTo>
                      </a:path>
                    </a:pathLst>
                  </a:custGeom>
                  <a:noFill/>
                  <a:ln w="19050" cap="flat">
                    <a:solidFill>
                      <a:srgbClr val="445B6B"/>
                    </a:solidFill>
                    <a:prstDash val="solid"/>
                    <a:miter/>
                  </a:ln>
                </p:spPr>
                <p:txBody>
                  <a:bodyPr rtlCol="0" anchor="ctr"/>
                  <a:lstStyle/>
                  <a:p>
                    <a:endParaRPr lang="pt-PT"/>
                  </a:p>
                </p:txBody>
              </p:sp>
              <p:sp>
                <p:nvSpPr>
                  <p:cNvPr id="271" name="Freeform: Shape 270">
                    <a:extLst>
                      <a:ext uri="{FF2B5EF4-FFF2-40B4-BE49-F238E27FC236}">
                        <a16:creationId xmlns:a16="http://schemas.microsoft.com/office/drawing/2014/main" id="{5049F86D-B5BB-46C1-B463-C37810635E96}"/>
                      </a:ext>
                    </a:extLst>
                  </p:cNvPr>
                  <p:cNvSpPr/>
                  <p:nvPr/>
                </p:nvSpPr>
                <p:spPr>
                  <a:xfrm>
                    <a:off x="2297723" y="2960874"/>
                    <a:ext cx="85391" cy="211540"/>
                  </a:xfrm>
                  <a:custGeom>
                    <a:avLst/>
                    <a:gdLst>
                      <a:gd name="connsiteX0" fmla="*/ 0 w 85391"/>
                      <a:gd name="connsiteY0" fmla="*/ 0 h 211540"/>
                      <a:gd name="connsiteX1" fmla="*/ 16554 w 85391"/>
                      <a:gd name="connsiteY1" fmla="*/ 176441 h 211540"/>
                      <a:gd name="connsiteX2" fmla="*/ 52597 w 85391"/>
                      <a:gd name="connsiteY2" fmla="*/ 211541 h 211540"/>
                      <a:gd name="connsiteX3" fmla="*/ 85392 w 85391"/>
                      <a:gd name="connsiteY3" fmla="*/ 176336 h 211540"/>
                      <a:gd name="connsiteX4" fmla="*/ 85392 w 85391"/>
                      <a:gd name="connsiteY4" fmla="*/ 55112 h 211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391" h="211540">
                        <a:moveTo>
                          <a:pt x="0" y="0"/>
                        </a:moveTo>
                        <a:lnTo>
                          <a:pt x="16554" y="176441"/>
                        </a:lnTo>
                        <a:cubicBezTo>
                          <a:pt x="18336" y="195720"/>
                          <a:pt x="34576" y="211541"/>
                          <a:pt x="52597" y="211541"/>
                        </a:cubicBezTo>
                        <a:cubicBezTo>
                          <a:pt x="70618" y="211541"/>
                          <a:pt x="85392" y="195720"/>
                          <a:pt x="85392" y="176336"/>
                        </a:cubicBezTo>
                        <a:lnTo>
                          <a:pt x="85392" y="55112"/>
                        </a:lnTo>
                      </a:path>
                    </a:pathLst>
                  </a:custGeom>
                  <a:noFill/>
                  <a:ln w="19050" cap="flat">
                    <a:solidFill>
                      <a:srgbClr val="445B6B"/>
                    </a:solidFill>
                    <a:prstDash val="solid"/>
                    <a:miter/>
                  </a:ln>
                </p:spPr>
                <p:txBody>
                  <a:bodyPr rtlCol="0" anchor="ctr"/>
                  <a:lstStyle/>
                  <a:p>
                    <a:endParaRPr lang="pt-PT"/>
                  </a:p>
                </p:txBody>
              </p:sp>
              <p:sp>
                <p:nvSpPr>
                  <p:cNvPr id="272" name="Freeform: Shape 271">
                    <a:extLst>
                      <a:ext uri="{FF2B5EF4-FFF2-40B4-BE49-F238E27FC236}">
                        <a16:creationId xmlns:a16="http://schemas.microsoft.com/office/drawing/2014/main" id="{BAAF9883-A9FC-4E56-A504-FEA71EB687E1}"/>
                      </a:ext>
                    </a:extLst>
                  </p:cNvPr>
                  <p:cNvSpPr/>
                  <p:nvPr/>
                </p:nvSpPr>
                <p:spPr>
                  <a:xfrm>
                    <a:off x="2312601" y="2649587"/>
                    <a:ext cx="141027" cy="141027"/>
                  </a:xfrm>
                  <a:custGeom>
                    <a:avLst/>
                    <a:gdLst>
                      <a:gd name="connsiteX0" fmla="*/ 141027 w 141027"/>
                      <a:gd name="connsiteY0" fmla="*/ 70514 h 141027"/>
                      <a:gd name="connsiteX1" fmla="*/ 70514 w 141027"/>
                      <a:gd name="connsiteY1" fmla="*/ 141027 h 141027"/>
                      <a:gd name="connsiteX2" fmla="*/ 0 w 141027"/>
                      <a:gd name="connsiteY2" fmla="*/ 70514 h 141027"/>
                      <a:gd name="connsiteX3" fmla="*/ 70514 w 141027"/>
                      <a:gd name="connsiteY3" fmla="*/ 0 h 141027"/>
                      <a:gd name="connsiteX4" fmla="*/ 141027 w 141027"/>
                      <a:gd name="connsiteY4" fmla="*/ 70514 h 141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27" h="141027">
                        <a:moveTo>
                          <a:pt x="141027" y="70514"/>
                        </a:moveTo>
                        <a:cubicBezTo>
                          <a:pt x="141027" y="109490"/>
                          <a:pt x="109490" y="141027"/>
                          <a:pt x="70514" y="141027"/>
                        </a:cubicBezTo>
                        <a:cubicBezTo>
                          <a:pt x="31537" y="141027"/>
                          <a:pt x="0" y="109490"/>
                          <a:pt x="0" y="70514"/>
                        </a:cubicBezTo>
                        <a:cubicBezTo>
                          <a:pt x="0" y="31537"/>
                          <a:pt x="31537" y="0"/>
                          <a:pt x="70514" y="0"/>
                        </a:cubicBezTo>
                        <a:cubicBezTo>
                          <a:pt x="109490" y="0"/>
                          <a:pt x="141027" y="31642"/>
                          <a:pt x="141027" y="70514"/>
                        </a:cubicBezTo>
                        <a:close/>
                      </a:path>
                    </a:pathLst>
                  </a:custGeom>
                  <a:noFill/>
                  <a:ln w="19050" cap="flat">
                    <a:solidFill>
                      <a:srgbClr val="445B6B"/>
                    </a:solidFill>
                    <a:prstDash val="solid"/>
                    <a:miter/>
                  </a:ln>
                </p:spPr>
                <p:txBody>
                  <a:bodyPr rtlCol="0" anchor="ctr"/>
                  <a:lstStyle/>
                  <a:p>
                    <a:endParaRPr lang="pt-PT"/>
                  </a:p>
                </p:txBody>
              </p:sp>
            </p:grpSp>
            <p:grpSp>
              <p:nvGrpSpPr>
                <p:cNvPr id="273" name="Graphic 6">
                  <a:extLst>
                    <a:ext uri="{FF2B5EF4-FFF2-40B4-BE49-F238E27FC236}">
                      <a16:creationId xmlns:a16="http://schemas.microsoft.com/office/drawing/2014/main" id="{588C9103-716F-4561-9F2C-CAE1F66A9D0B}"/>
                    </a:ext>
                  </a:extLst>
                </p:cNvPr>
                <p:cNvGrpSpPr/>
                <p:nvPr/>
              </p:nvGrpSpPr>
              <p:grpSpPr>
                <a:xfrm>
                  <a:off x="1668667" y="3391604"/>
                  <a:ext cx="242526" cy="629488"/>
                  <a:chOff x="1668667" y="3391604"/>
                  <a:chExt cx="242526" cy="629488"/>
                </a:xfrm>
                <a:noFill/>
              </p:grpSpPr>
              <p:sp>
                <p:nvSpPr>
                  <p:cNvPr id="274" name="Freeform: Shape 273">
                    <a:extLst>
                      <a:ext uri="{FF2B5EF4-FFF2-40B4-BE49-F238E27FC236}">
                        <a16:creationId xmlns:a16="http://schemas.microsoft.com/office/drawing/2014/main" id="{2CD75F07-6296-46E2-B8D1-97F564E2ADCD}"/>
                      </a:ext>
                    </a:extLst>
                  </p:cNvPr>
                  <p:cNvSpPr/>
                  <p:nvPr/>
                </p:nvSpPr>
                <p:spPr>
                  <a:xfrm>
                    <a:off x="1788621" y="3757897"/>
                    <a:ext cx="70304" cy="263090"/>
                  </a:xfrm>
                  <a:custGeom>
                    <a:avLst/>
                    <a:gdLst>
                      <a:gd name="connsiteX0" fmla="*/ 0 w 70304"/>
                      <a:gd name="connsiteY0" fmla="*/ 103099 h 263090"/>
                      <a:gd name="connsiteX1" fmla="*/ 0 w 70304"/>
                      <a:gd name="connsiteY1" fmla="*/ 224323 h 263090"/>
                      <a:gd name="connsiteX2" fmla="*/ 37090 w 70304"/>
                      <a:gd name="connsiteY2" fmla="*/ 263090 h 263090"/>
                      <a:gd name="connsiteX3" fmla="*/ 70304 w 70304"/>
                      <a:gd name="connsiteY3" fmla="*/ 213112 h 263090"/>
                      <a:gd name="connsiteX4" fmla="*/ 70304 w 70304"/>
                      <a:gd name="connsiteY4" fmla="*/ 0 h 263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04" h="263090">
                        <a:moveTo>
                          <a:pt x="0" y="103099"/>
                        </a:moveTo>
                        <a:lnTo>
                          <a:pt x="0" y="224323"/>
                        </a:lnTo>
                        <a:cubicBezTo>
                          <a:pt x="0" y="255337"/>
                          <a:pt x="21898" y="263090"/>
                          <a:pt x="37090" y="263090"/>
                        </a:cubicBezTo>
                        <a:cubicBezTo>
                          <a:pt x="47987" y="263090"/>
                          <a:pt x="70304" y="256384"/>
                          <a:pt x="70304" y="213112"/>
                        </a:cubicBezTo>
                        <a:lnTo>
                          <a:pt x="70304" y="0"/>
                        </a:lnTo>
                      </a:path>
                    </a:pathLst>
                  </a:custGeom>
                  <a:noFill/>
                  <a:ln w="19050" cap="flat">
                    <a:solidFill>
                      <a:srgbClr val="E06625"/>
                    </a:solidFill>
                    <a:prstDash val="solid"/>
                    <a:miter/>
                  </a:ln>
                </p:spPr>
                <p:txBody>
                  <a:bodyPr rtlCol="0" anchor="ctr"/>
                  <a:lstStyle/>
                  <a:p>
                    <a:endParaRPr lang="pt-PT"/>
                  </a:p>
                </p:txBody>
              </p:sp>
              <p:sp>
                <p:nvSpPr>
                  <p:cNvPr id="275" name="Freeform: Shape 274">
                    <a:extLst>
                      <a:ext uri="{FF2B5EF4-FFF2-40B4-BE49-F238E27FC236}">
                        <a16:creationId xmlns:a16="http://schemas.microsoft.com/office/drawing/2014/main" id="{570BE791-F272-43DB-A41D-7EC78B91B8E5}"/>
                      </a:ext>
                    </a:extLst>
                  </p:cNvPr>
                  <p:cNvSpPr/>
                  <p:nvPr/>
                </p:nvSpPr>
                <p:spPr>
                  <a:xfrm>
                    <a:off x="1668667" y="3560920"/>
                    <a:ext cx="242526" cy="215160"/>
                  </a:xfrm>
                  <a:custGeom>
                    <a:avLst/>
                    <a:gdLst>
                      <a:gd name="connsiteX0" fmla="*/ 84330 w 242526"/>
                      <a:gd name="connsiteY0" fmla="*/ 138932 h 215160"/>
                      <a:gd name="connsiteX1" fmla="*/ 56879 w 242526"/>
                      <a:gd name="connsiteY1" fmla="*/ 195196 h 215160"/>
                      <a:gd name="connsiteX2" fmla="*/ 17903 w 242526"/>
                      <a:gd name="connsiteY2" fmla="*/ 212588 h 215160"/>
                      <a:gd name="connsiteX3" fmla="*/ 1872 w 242526"/>
                      <a:gd name="connsiteY3" fmla="*/ 168583 h 215160"/>
                      <a:gd name="connsiteX4" fmla="*/ 42106 w 242526"/>
                      <a:gd name="connsiteY4" fmla="*/ 58674 h 215160"/>
                      <a:gd name="connsiteX5" fmla="*/ 50173 w 242526"/>
                      <a:gd name="connsiteY5" fmla="*/ 37929 h 215160"/>
                      <a:gd name="connsiteX6" fmla="*/ 115867 w 242526"/>
                      <a:gd name="connsiteY6" fmla="*/ 0 h 215160"/>
                      <a:gd name="connsiteX7" fmla="*/ 126345 w 242526"/>
                      <a:gd name="connsiteY7" fmla="*/ 0 h 215160"/>
                      <a:gd name="connsiteX8" fmla="*/ 190572 w 242526"/>
                      <a:gd name="connsiteY8" fmla="*/ 35519 h 215160"/>
                      <a:gd name="connsiteX9" fmla="*/ 200421 w 242526"/>
                      <a:gd name="connsiteY9" fmla="*/ 58569 h 215160"/>
                      <a:gd name="connsiteX10" fmla="*/ 240654 w 242526"/>
                      <a:gd name="connsiteY10" fmla="*/ 168478 h 215160"/>
                      <a:gd name="connsiteX11" fmla="*/ 224624 w 242526"/>
                      <a:gd name="connsiteY11" fmla="*/ 212484 h 215160"/>
                      <a:gd name="connsiteX12" fmla="*/ 185752 w 242526"/>
                      <a:gd name="connsiteY12" fmla="*/ 195091 h 215160"/>
                      <a:gd name="connsiteX13" fmla="*/ 157568 w 242526"/>
                      <a:gd name="connsiteY13" fmla="*/ 138827 h 21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526" h="215160">
                        <a:moveTo>
                          <a:pt x="84330" y="138932"/>
                        </a:moveTo>
                        <a:lnTo>
                          <a:pt x="56879" y="195196"/>
                        </a:lnTo>
                        <a:cubicBezTo>
                          <a:pt x="49859" y="211750"/>
                          <a:pt x="32257" y="219608"/>
                          <a:pt x="17903" y="212588"/>
                        </a:cubicBezTo>
                        <a:cubicBezTo>
                          <a:pt x="3548" y="205569"/>
                          <a:pt x="-3681" y="185766"/>
                          <a:pt x="1872" y="168583"/>
                        </a:cubicBezTo>
                        <a:lnTo>
                          <a:pt x="42106" y="58674"/>
                        </a:lnTo>
                        <a:lnTo>
                          <a:pt x="50173" y="37929"/>
                        </a:lnTo>
                        <a:cubicBezTo>
                          <a:pt x="63584" y="14983"/>
                          <a:pt x="87473" y="0"/>
                          <a:pt x="115867" y="0"/>
                        </a:cubicBezTo>
                        <a:lnTo>
                          <a:pt x="126345" y="0"/>
                        </a:lnTo>
                        <a:cubicBezTo>
                          <a:pt x="153691" y="0"/>
                          <a:pt x="176846" y="13935"/>
                          <a:pt x="190572" y="35519"/>
                        </a:cubicBezTo>
                        <a:cubicBezTo>
                          <a:pt x="190572" y="35519"/>
                          <a:pt x="197801" y="50711"/>
                          <a:pt x="200421" y="58569"/>
                        </a:cubicBezTo>
                        <a:lnTo>
                          <a:pt x="240654" y="168478"/>
                        </a:lnTo>
                        <a:cubicBezTo>
                          <a:pt x="246207" y="185661"/>
                          <a:pt x="238978" y="205464"/>
                          <a:pt x="224624" y="212484"/>
                        </a:cubicBezTo>
                        <a:cubicBezTo>
                          <a:pt x="210269" y="219504"/>
                          <a:pt x="192667" y="211646"/>
                          <a:pt x="185752" y="195091"/>
                        </a:cubicBezTo>
                        <a:lnTo>
                          <a:pt x="157568" y="138827"/>
                        </a:lnTo>
                      </a:path>
                    </a:pathLst>
                  </a:custGeom>
                  <a:noFill/>
                  <a:ln w="19050" cap="flat">
                    <a:solidFill>
                      <a:srgbClr val="E06625"/>
                    </a:solidFill>
                    <a:prstDash val="solid"/>
                    <a:miter/>
                  </a:ln>
                </p:spPr>
                <p:txBody>
                  <a:bodyPr rtlCol="0" anchor="ctr"/>
                  <a:lstStyle/>
                  <a:p>
                    <a:endParaRPr lang="pt-PT"/>
                  </a:p>
                </p:txBody>
              </p:sp>
              <p:sp>
                <p:nvSpPr>
                  <p:cNvPr id="276" name="Freeform: Shape 275">
                    <a:extLst>
                      <a:ext uri="{FF2B5EF4-FFF2-40B4-BE49-F238E27FC236}">
                        <a16:creationId xmlns:a16="http://schemas.microsoft.com/office/drawing/2014/main" id="{D80A1DE8-D23C-41BB-BA6A-5B8EA125D7E1}"/>
                      </a:ext>
                    </a:extLst>
                  </p:cNvPr>
                  <p:cNvSpPr/>
                  <p:nvPr/>
                </p:nvSpPr>
                <p:spPr>
                  <a:xfrm>
                    <a:off x="1716640" y="3762612"/>
                    <a:ext cx="72085" cy="258479"/>
                  </a:xfrm>
                  <a:custGeom>
                    <a:avLst/>
                    <a:gdLst>
                      <a:gd name="connsiteX0" fmla="*/ 0 w 72085"/>
                      <a:gd name="connsiteY0" fmla="*/ 0 h 258479"/>
                      <a:gd name="connsiteX1" fmla="*/ 3562 w 72085"/>
                      <a:gd name="connsiteY1" fmla="*/ 211855 h 258479"/>
                      <a:gd name="connsiteX2" fmla="*/ 39395 w 72085"/>
                      <a:gd name="connsiteY2" fmla="*/ 258480 h 258479"/>
                      <a:gd name="connsiteX3" fmla="*/ 72085 w 72085"/>
                      <a:gd name="connsiteY3" fmla="*/ 222961 h 258479"/>
                      <a:gd name="connsiteX4" fmla="*/ 72085 w 72085"/>
                      <a:gd name="connsiteY4" fmla="*/ 109804 h 25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85" h="258479">
                        <a:moveTo>
                          <a:pt x="0" y="0"/>
                        </a:moveTo>
                        <a:lnTo>
                          <a:pt x="3562" y="211855"/>
                        </a:lnTo>
                        <a:cubicBezTo>
                          <a:pt x="5029" y="245697"/>
                          <a:pt x="24622" y="258480"/>
                          <a:pt x="39395" y="258480"/>
                        </a:cubicBezTo>
                        <a:cubicBezTo>
                          <a:pt x="51549" y="258480"/>
                          <a:pt x="72085" y="245593"/>
                          <a:pt x="72085" y="222961"/>
                        </a:cubicBezTo>
                        <a:lnTo>
                          <a:pt x="72085" y="109804"/>
                        </a:lnTo>
                      </a:path>
                    </a:pathLst>
                  </a:custGeom>
                  <a:noFill/>
                  <a:ln w="19050" cap="flat">
                    <a:solidFill>
                      <a:srgbClr val="E06625"/>
                    </a:solidFill>
                    <a:prstDash val="solid"/>
                    <a:miter/>
                  </a:ln>
                </p:spPr>
                <p:txBody>
                  <a:bodyPr rtlCol="0" anchor="ctr"/>
                  <a:lstStyle/>
                  <a:p>
                    <a:endParaRPr lang="pt-PT"/>
                  </a:p>
                </p:txBody>
              </p:sp>
              <p:sp>
                <p:nvSpPr>
                  <p:cNvPr id="277" name="Freeform: Shape 276">
                    <a:extLst>
                      <a:ext uri="{FF2B5EF4-FFF2-40B4-BE49-F238E27FC236}">
                        <a16:creationId xmlns:a16="http://schemas.microsoft.com/office/drawing/2014/main" id="{251A4E49-DD20-4B6F-963E-40C18E13D70A}"/>
                      </a:ext>
                    </a:extLst>
                  </p:cNvPr>
                  <p:cNvSpPr/>
                  <p:nvPr/>
                </p:nvSpPr>
                <p:spPr>
                  <a:xfrm>
                    <a:off x="1703858" y="3391604"/>
                    <a:ext cx="169735" cy="169735"/>
                  </a:xfrm>
                  <a:custGeom>
                    <a:avLst/>
                    <a:gdLst>
                      <a:gd name="connsiteX0" fmla="*/ 169736 w 169735"/>
                      <a:gd name="connsiteY0" fmla="*/ 84868 h 169735"/>
                      <a:gd name="connsiteX1" fmla="*/ 84868 w 169735"/>
                      <a:gd name="connsiteY1" fmla="*/ 169735 h 169735"/>
                      <a:gd name="connsiteX2" fmla="*/ 0 w 169735"/>
                      <a:gd name="connsiteY2" fmla="*/ 84868 h 169735"/>
                      <a:gd name="connsiteX3" fmla="*/ 84868 w 169735"/>
                      <a:gd name="connsiteY3" fmla="*/ 0 h 169735"/>
                      <a:gd name="connsiteX4" fmla="*/ 169736 w 169735"/>
                      <a:gd name="connsiteY4" fmla="*/ 84868 h 1697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735" h="169735">
                        <a:moveTo>
                          <a:pt x="169736" y="84868"/>
                        </a:moveTo>
                        <a:cubicBezTo>
                          <a:pt x="169736" y="131702"/>
                          <a:pt x="131702" y="169735"/>
                          <a:pt x="84868" y="169735"/>
                        </a:cubicBezTo>
                        <a:cubicBezTo>
                          <a:pt x="38033" y="169735"/>
                          <a:pt x="0" y="131807"/>
                          <a:pt x="0" y="84868"/>
                        </a:cubicBezTo>
                        <a:cubicBezTo>
                          <a:pt x="0" y="38033"/>
                          <a:pt x="37929" y="0"/>
                          <a:pt x="84868" y="0"/>
                        </a:cubicBezTo>
                        <a:cubicBezTo>
                          <a:pt x="131807" y="0"/>
                          <a:pt x="169736" y="37929"/>
                          <a:pt x="169736" y="84868"/>
                        </a:cubicBezTo>
                        <a:close/>
                      </a:path>
                    </a:pathLst>
                  </a:custGeom>
                  <a:noFill/>
                  <a:ln w="19050" cap="flat">
                    <a:solidFill>
                      <a:srgbClr val="E06625"/>
                    </a:solidFill>
                    <a:prstDash val="solid"/>
                    <a:miter/>
                  </a:ln>
                </p:spPr>
                <p:txBody>
                  <a:bodyPr rtlCol="0" anchor="ctr"/>
                  <a:lstStyle/>
                  <a:p>
                    <a:endParaRPr lang="pt-PT"/>
                  </a:p>
                </p:txBody>
              </p:sp>
            </p:grpSp>
          </p:grpSp>
          <p:sp>
            <p:nvSpPr>
              <p:cNvPr id="10" name="Rectangle 9">
                <a:extLst>
                  <a:ext uri="{FF2B5EF4-FFF2-40B4-BE49-F238E27FC236}">
                    <a16:creationId xmlns:a16="http://schemas.microsoft.com/office/drawing/2014/main" id="{3F913664-C0A2-468F-A144-51D593267CD1}"/>
                  </a:ext>
                </a:extLst>
              </p:cNvPr>
              <p:cNvSpPr/>
              <p:nvPr/>
            </p:nvSpPr>
            <p:spPr>
              <a:xfrm>
                <a:off x="9327459" y="2828097"/>
                <a:ext cx="2367295" cy="1238977"/>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US" sz="1600" b="1" dirty="0">
                    <a:solidFill>
                      <a:schemeClr val="tx1"/>
                    </a:solidFill>
                  </a:rPr>
                  <a:t>Globally,</a:t>
                </a:r>
                <a:r>
                  <a:rPr lang="en-US" sz="1600" b="1" dirty="0">
                    <a:solidFill>
                      <a:schemeClr val="accent1"/>
                    </a:solidFill>
                  </a:rPr>
                  <a:t> 1 in 3 </a:t>
                </a:r>
                <a:br>
                  <a:rPr lang="en-US" sz="1600" b="1" dirty="0">
                    <a:solidFill>
                      <a:schemeClr val="accent1"/>
                    </a:solidFill>
                  </a:rPr>
                </a:br>
                <a:r>
                  <a:rPr lang="en-US" sz="1600" b="1" dirty="0">
                    <a:solidFill>
                      <a:schemeClr val="tx1"/>
                    </a:solidFill>
                  </a:rPr>
                  <a:t>people is overweight or obese</a:t>
                </a:r>
                <a:endParaRPr lang="pt-PT" sz="1600" b="1" dirty="0">
                  <a:solidFill>
                    <a:schemeClr val="tx1"/>
                  </a:solidFill>
                </a:endParaRPr>
              </a:p>
            </p:txBody>
          </p:sp>
          <p:grpSp>
            <p:nvGrpSpPr>
              <p:cNvPr id="278" name="Graphic 7">
                <a:extLst>
                  <a:ext uri="{FF2B5EF4-FFF2-40B4-BE49-F238E27FC236}">
                    <a16:creationId xmlns:a16="http://schemas.microsoft.com/office/drawing/2014/main" id="{4D649A7E-E74D-4898-82A7-89B6ED7E08CC}"/>
                  </a:ext>
                </a:extLst>
              </p:cNvPr>
              <p:cNvGrpSpPr/>
              <p:nvPr/>
            </p:nvGrpSpPr>
            <p:grpSpPr>
              <a:xfrm>
                <a:off x="9885949" y="4622937"/>
                <a:ext cx="1135178" cy="707420"/>
                <a:chOff x="1230916" y="5200601"/>
                <a:chExt cx="1135178" cy="707420"/>
              </a:xfrm>
            </p:grpSpPr>
            <p:grpSp>
              <p:nvGrpSpPr>
                <p:cNvPr id="279" name="Graphic 7">
                  <a:extLst>
                    <a:ext uri="{FF2B5EF4-FFF2-40B4-BE49-F238E27FC236}">
                      <a16:creationId xmlns:a16="http://schemas.microsoft.com/office/drawing/2014/main" id="{4D649A7E-E74D-4898-82A7-89B6ED7E08CC}"/>
                    </a:ext>
                  </a:extLst>
                </p:cNvPr>
                <p:cNvGrpSpPr/>
                <p:nvPr/>
              </p:nvGrpSpPr>
              <p:grpSpPr>
                <a:xfrm>
                  <a:off x="1230916" y="5215468"/>
                  <a:ext cx="295451" cy="692437"/>
                  <a:chOff x="1230916" y="5215468"/>
                  <a:chExt cx="295451" cy="692437"/>
                </a:xfrm>
                <a:noFill/>
              </p:grpSpPr>
              <p:sp>
                <p:nvSpPr>
                  <p:cNvPr id="280" name="Freeform: Shape 279">
                    <a:extLst>
                      <a:ext uri="{FF2B5EF4-FFF2-40B4-BE49-F238E27FC236}">
                        <a16:creationId xmlns:a16="http://schemas.microsoft.com/office/drawing/2014/main" id="{E2A2D6A3-E0B4-433F-9212-3277E6F5B30C}"/>
                      </a:ext>
                    </a:extLst>
                  </p:cNvPr>
                  <p:cNvSpPr/>
                  <p:nvPr/>
                </p:nvSpPr>
                <p:spPr>
                  <a:xfrm>
                    <a:off x="1381046" y="5625306"/>
                    <a:ext cx="91164" cy="282599"/>
                  </a:xfrm>
                  <a:custGeom>
                    <a:avLst/>
                    <a:gdLst>
                      <a:gd name="connsiteX0" fmla="*/ 0 w 91164"/>
                      <a:gd name="connsiteY0" fmla="*/ 75490 h 282599"/>
                      <a:gd name="connsiteX1" fmla="*/ 0 w 91164"/>
                      <a:gd name="connsiteY1" fmla="*/ 235922 h 282599"/>
                      <a:gd name="connsiteX2" fmla="*/ 43450 w 91164"/>
                      <a:gd name="connsiteY2" fmla="*/ 282599 h 282599"/>
                      <a:gd name="connsiteX3" fmla="*/ 91165 w 91164"/>
                      <a:gd name="connsiteY3" fmla="*/ 236152 h 282599"/>
                      <a:gd name="connsiteX4" fmla="*/ 86785 w 91164"/>
                      <a:gd name="connsiteY4" fmla="*/ 0 h 28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64" h="282599">
                        <a:moveTo>
                          <a:pt x="0" y="75490"/>
                        </a:moveTo>
                        <a:lnTo>
                          <a:pt x="0" y="235922"/>
                        </a:lnTo>
                        <a:cubicBezTo>
                          <a:pt x="0" y="261623"/>
                          <a:pt x="19478" y="282599"/>
                          <a:pt x="43450" y="282599"/>
                        </a:cubicBezTo>
                        <a:cubicBezTo>
                          <a:pt x="67423" y="282599"/>
                          <a:pt x="88744" y="261623"/>
                          <a:pt x="91165" y="236152"/>
                        </a:cubicBezTo>
                        <a:lnTo>
                          <a:pt x="86785" y="0"/>
                        </a:lnTo>
                      </a:path>
                    </a:pathLst>
                  </a:custGeom>
                  <a:noFill/>
                  <a:ln w="19050" cap="flat">
                    <a:solidFill>
                      <a:srgbClr val="445B6B"/>
                    </a:solidFill>
                    <a:prstDash val="solid"/>
                    <a:miter/>
                  </a:ln>
                </p:spPr>
                <p:txBody>
                  <a:bodyPr rtlCol="0" anchor="ctr"/>
                  <a:lstStyle/>
                  <a:p>
                    <a:endParaRPr lang="pt-PT"/>
                  </a:p>
                </p:txBody>
              </p:sp>
              <p:sp>
                <p:nvSpPr>
                  <p:cNvPr id="281" name="Freeform: Shape 280">
                    <a:extLst>
                      <a:ext uri="{FF2B5EF4-FFF2-40B4-BE49-F238E27FC236}">
                        <a16:creationId xmlns:a16="http://schemas.microsoft.com/office/drawing/2014/main" id="{75FC27A6-DAC8-44BA-AFA3-71D15498BA2F}"/>
                      </a:ext>
                    </a:extLst>
                  </p:cNvPr>
                  <p:cNvSpPr/>
                  <p:nvPr/>
                </p:nvSpPr>
                <p:spPr>
                  <a:xfrm>
                    <a:off x="1285156" y="5627727"/>
                    <a:ext cx="96005" cy="280063"/>
                  </a:xfrm>
                  <a:custGeom>
                    <a:avLst/>
                    <a:gdLst>
                      <a:gd name="connsiteX0" fmla="*/ 0 w 96005"/>
                      <a:gd name="connsiteY0" fmla="*/ 0 h 280063"/>
                      <a:gd name="connsiteX1" fmla="*/ 4841 w 96005"/>
                      <a:gd name="connsiteY1" fmla="*/ 233617 h 280063"/>
                      <a:gd name="connsiteX2" fmla="*/ 52555 w 96005"/>
                      <a:gd name="connsiteY2" fmla="*/ 280064 h 280063"/>
                      <a:gd name="connsiteX3" fmla="*/ 96005 w 96005"/>
                      <a:gd name="connsiteY3" fmla="*/ 233386 h 280063"/>
                      <a:gd name="connsiteX4" fmla="*/ 96005 w 96005"/>
                      <a:gd name="connsiteY4" fmla="*/ 73070 h 28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005" h="280063">
                        <a:moveTo>
                          <a:pt x="0" y="0"/>
                        </a:moveTo>
                        <a:lnTo>
                          <a:pt x="4841" y="233617"/>
                        </a:lnTo>
                        <a:cubicBezTo>
                          <a:pt x="7261" y="259203"/>
                          <a:pt x="28698" y="280064"/>
                          <a:pt x="52555" y="280064"/>
                        </a:cubicBezTo>
                        <a:cubicBezTo>
                          <a:pt x="76412" y="280064"/>
                          <a:pt x="96005" y="259088"/>
                          <a:pt x="96005" y="233386"/>
                        </a:cubicBezTo>
                        <a:lnTo>
                          <a:pt x="96005" y="73070"/>
                        </a:lnTo>
                      </a:path>
                    </a:pathLst>
                  </a:custGeom>
                  <a:noFill/>
                  <a:ln w="19050" cap="flat">
                    <a:solidFill>
                      <a:srgbClr val="445B6B"/>
                    </a:solidFill>
                    <a:prstDash val="solid"/>
                    <a:miter/>
                  </a:ln>
                </p:spPr>
                <p:txBody>
                  <a:bodyPr rtlCol="0" anchor="ctr"/>
                  <a:lstStyle/>
                  <a:p>
                    <a:endParaRPr lang="pt-PT"/>
                  </a:p>
                </p:txBody>
              </p:sp>
              <p:sp>
                <p:nvSpPr>
                  <p:cNvPr id="282" name="Freeform: Shape 281">
                    <a:extLst>
                      <a:ext uri="{FF2B5EF4-FFF2-40B4-BE49-F238E27FC236}">
                        <a16:creationId xmlns:a16="http://schemas.microsoft.com/office/drawing/2014/main" id="{87F1DD72-AE54-42B4-A120-4F4E5C7E260A}"/>
                      </a:ext>
                    </a:extLst>
                  </p:cNvPr>
                  <p:cNvSpPr/>
                  <p:nvPr/>
                </p:nvSpPr>
                <p:spPr>
                  <a:xfrm>
                    <a:off x="1230916" y="5388808"/>
                    <a:ext cx="295451" cy="250912"/>
                  </a:xfrm>
                  <a:custGeom>
                    <a:avLst/>
                    <a:gdLst>
                      <a:gd name="connsiteX0" fmla="*/ 203839 w 295451"/>
                      <a:gd name="connsiteY0" fmla="*/ 135537 h 250912"/>
                      <a:gd name="connsiteX1" fmla="*/ 227120 w 295451"/>
                      <a:gd name="connsiteY1" fmla="*/ 223705 h 250912"/>
                      <a:gd name="connsiteX2" fmla="*/ 268610 w 295451"/>
                      <a:gd name="connsiteY2" fmla="*/ 249867 h 250912"/>
                      <a:gd name="connsiteX3" fmla="*/ 294888 w 295451"/>
                      <a:gd name="connsiteY3" fmla="*/ 205956 h 250912"/>
                      <a:gd name="connsiteX4" fmla="*/ 271492 w 295451"/>
                      <a:gd name="connsiteY4" fmla="*/ 65002 h 250912"/>
                      <a:gd name="connsiteX5" fmla="*/ 266075 w 295451"/>
                      <a:gd name="connsiteY5" fmla="*/ 41260 h 250912"/>
                      <a:gd name="connsiteX6" fmla="*/ 189778 w 295451"/>
                      <a:gd name="connsiteY6" fmla="*/ 0 h 250912"/>
                      <a:gd name="connsiteX7" fmla="*/ 105759 w 295451"/>
                      <a:gd name="connsiteY7" fmla="*/ 0 h 250912"/>
                      <a:gd name="connsiteX8" fmla="*/ 29461 w 295451"/>
                      <a:gd name="connsiteY8" fmla="*/ 41145 h 250912"/>
                      <a:gd name="connsiteX9" fmla="*/ 24045 w 295451"/>
                      <a:gd name="connsiteY9" fmla="*/ 64887 h 250912"/>
                      <a:gd name="connsiteX10" fmla="*/ 533 w 295451"/>
                      <a:gd name="connsiteY10" fmla="*/ 205956 h 250912"/>
                      <a:gd name="connsiteX11" fmla="*/ 26811 w 295451"/>
                      <a:gd name="connsiteY11" fmla="*/ 249867 h 250912"/>
                      <a:gd name="connsiteX12" fmla="*/ 68302 w 295451"/>
                      <a:gd name="connsiteY12" fmla="*/ 223705 h 250912"/>
                      <a:gd name="connsiteX13" fmla="*/ 91583 w 295451"/>
                      <a:gd name="connsiteY13" fmla="*/ 135537 h 250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5451" h="250912">
                        <a:moveTo>
                          <a:pt x="203839" y="135537"/>
                        </a:moveTo>
                        <a:lnTo>
                          <a:pt x="227120" y="223705"/>
                        </a:lnTo>
                        <a:cubicBezTo>
                          <a:pt x="232191" y="242837"/>
                          <a:pt x="250862" y="254593"/>
                          <a:pt x="268610" y="249867"/>
                        </a:cubicBezTo>
                        <a:cubicBezTo>
                          <a:pt x="286359" y="245142"/>
                          <a:pt x="298230" y="225434"/>
                          <a:pt x="294888" y="205956"/>
                        </a:cubicBezTo>
                        <a:lnTo>
                          <a:pt x="271492" y="65002"/>
                        </a:lnTo>
                        <a:cubicBezTo>
                          <a:pt x="271492" y="65002"/>
                          <a:pt x="269532" y="48752"/>
                          <a:pt x="266075" y="41260"/>
                        </a:cubicBezTo>
                        <a:cubicBezTo>
                          <a:pt x="257661" y="22935"/>
                          <a:pt x="222740" y="0"/>
                          <a:pt x="189778" y="0"/>
                        </a:cubicBezTo>
                        <a:lnTo>
                          <a:pt x="105759" y="0"/>
                        </a:lnTo>
                        <a:cubicBezTo>
                          <a:pt x="72796" y="0"/>
                          <a:pt x="37875" y="22935"/>
                          <a:pt x="29461" y="41145"/>
                        </a:cubicBezTo>
                        <a:cubicBezTo>
                          <a:pt x="26004" y="48637"/>
                          <a:pt x="24045" y="64887"/>
                          <a:pt x="24045" y="64887"/>
                        </a:cubicBezTo>
                        <a:lnTo>
                          <a:pt x="533" y="205956"/>
                        </a:lnTo>
                        <a:cubicBezTo>
                          <a:pt x="-2694" y="225434"/>
                          <a:pt x="9062" y="245142"/>
                          <a:pt x="26811" y="249867"/>
                        </a:cubicBezTo>
                        <a:cubicBezTo>
                          <a:pt x="44560" y="254593"/>
                          <a:pt x="63230" y="242837"/>
                          <a:pt x="68302" y="223705"/>
                        </a:cubicBezTo>
                        <a:lnTo>
                          <a:pt x="91583" y="135537"/>
                        </a:lnTo>
                      </a:path>
                    </a:pathLst>
                  </a:custGeom>
                  <a:noFill/>
                  <a:ln w="19050" cap="flat">
                    <a:solidFill>
                      <a:srgbClr val="445B6B"/>
                    </a:solidFill>
                    <a:prstDash val="solid"/>
                    <a:miter/>
                  </a:ln>
                </p:spPr>
                <p:txBody>
                  <a:bodyPr rtlCol="0" anchor="ctr"/>
                  <a:lstStyle/>
                  <a:p>
                    <a:endParaRPr lang="pt-PT"/>
                  </a:p>
                </p:txBody>
              </p:sp>
              <p:sp>
                <p:nvSpPr>
                  <p:cNvPr id="283" name="Freeform: Shape 282">
                    <a:extLst>
                      <a:ext uri="{FF2B5EF4-FFF2-40B4-BE49-F238E27FC236}">
                        <a16:creationId xmlns:a16="http://schemas.microsoft.com/office/drawing/2014/main" id="{7404EB29-4D74-4424-9F1C-32776C298C6B}"/>
                      </a:ext>
                    </a:extLst>
                  </p:cNvPr>
                  <p:cNvSpPr/>
                  <p:nvPr/>
                </p:nvSpPr>
                <p:spPr>
                  <a:xfrm>
                    <a:off x="1291956" y="5215468"/>
                    <a:ext cx="173339" cy="173339"/>
                  </a:xfrm>
                  <a:custGeom>
                    <a:avLst/>
                    <a:gdLst>
                      <a:gd name="connsiteX0" fmla="*/ 173340 w 173339"/>
                      <a:gd name="connsiteY0" fmla="*/ 86670 h 173339"/>
                      <a:gd name="connsiteX1" fmla="*/ 86670 w 173339"/>
                      <a:gd name="connsiteY1" fmla="*/ 173340 h 173339"/>
                      <a:gd name="connsiteX2" fmla="*/ 0 w 173339"/>
                      <a:gd name="connsiteY2" fmla="*/ 86670 h 173339"/>
                      <a:gd name="connsiteX3" fmla="*/ 86670 w 173339"/>
                      <a:gd name="connsiteY3" fmla="*/ 0 h 173339"/>
                      <a:gd name="connsiteX4" fmla="*/ 173340 w 173339"/>
                      <a:gd name="connsiteY4" fmla="*/ 86670 h 173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339" h="173339">
                        <a:moveTo>
                          <a:pt x="173340" y="86670"/>
                        </a:moveTo>
                        <a:cubicBezTo>
                          <a:pt x="173340" y="134500"/>
                          <a:pt x="134500" y="173340"/>
                          <a:pt x="86670" y="173340"/>
                        </a:cubicBezTo>
                        <a:cubicBezTo>
                          <a:pt x="38725" y="173340"/>
                          <a:pt x="0" y="134500"/>
                          <a:pt x="0" y="86670"/>
                        </a:cubicBezTo>
                        <a:cubicBezTo>
                          <a:pt x="0" y="38725"/>
                          <a:pt x="38840" y="0"/>
                          <a:pt x="86670" y="0"/>
                        </a:cubicBezTo>
                        <a:cubicBezTo>
                          <a:pt x="134615" y="0"/>
                          <a:pt x="173340" y="38840"/>
                          <a:pt x="173340" y="86670"/>
                        </a:cubicBezTo>
                        <a:close/>
                      </a:path>
                    </a:pathLst>
                  </a:custGeom>
                  <a:noFill/>
                  <a:ln w="19050" cap="flat">
                    <a:solidFill>
                      <a:srgbClr val="445B6B"/>
                    </a:solidFill>
                    <a:prstDash val="solid"/>
                    <a:miter/>
                  </a:ln>
                </p:spPr>
                <p:txBody>
                  <a:bodyPr rtlCol="0" anchor="ctr"/>
                  <a:lstStyle/>
                  <a:p>
                    <a:endParaRPr lang="pt-PT"/>
                  </a:p>
                </p:txBody>
              </p:sp>
            </p:grpSp>
            <p:grpSp>
              <p:nvGrpSpPr>
                <p:cNvPr id="284" name="Graphic 7">
                  <a:extLst>
                    <a:ext uri="{FF2B5EF4-FFF2-40B4-BE49-F238E27FC236}">
                      <a16:creationId xmlns:a16="http://schemas.microsoft.com/office/drawing/2014/main" id="{4D649A7E-E74D-4898-82A7-89B6ED7E08CC}"/>
                    </a:ext>
                  </a:extLst>
                </p:cNvPr>
                <p:cNvGrpSpPr/>
                <p:nvPr/>
              </p:nvGrpSpPr>
              <p:grpSpPr>
                <a:xfrm>
                  <a:off x="2086292" y="5332911"/>
                  <a:ext cx="279802" cy="575110"/>
                  <a:chOff x="2086292" y="5332911"/>
                  <a:chExt cx="279802" cy="575110"/>
                </a:xfrm>
                <a:noFill/>
              </p:grpSpPr>
              <p:sp>
                <p:nvSpPr>
                  <p:cNvPr id="285" name="Freeform: Shape 284">
                    <a:extLst>
                      <a:ext uri="{FF2B5EF4-FFF2-40B4-BE49-F238E27FC236}">
                        <a16:creationId xmlns:a16="http://schemas.microsoft.com/office/drawing/2014/main" id="{6CF851F6-241C-45E1-B74F-470A62F9C584}"/>
                      </a:ext>
                    </a:extLst>
                  </p:cNvPr>
                  <p:cNvSpPr/>
                  <p:nvPr/>
                </p:nvSpPr>
                <p:spPr>
                  <a:xfrm>
                    <a:off x="2226078" y="5673136"/>
                    <a:ext cx="94161" cy="234769"/>
                  </a:xfrm>
                  <a:custGeom>
                    <a:avLst/>
                    <a:gdLst>
                      <a:gd name="connsiteX0" fmla="*/ 0 w 94161"/>
                      <a:gd name="connsiteY0" fmla="*/ 62813 h 234769"/>
                      <a:gd name="connsiteX1" fmla="*/ 0 w 94161"/>
                      <a:gd name="connsiteY1" fmla="*/ 196045 h 234769"/>
                      <a:gd name="connsiteX2" fmla="*/ 36074 w 94161"/>
                      <a:gd name="connsiteY2" fmla="*/ 234769 h 234769"/>
                      <a:gd name="connsiteX3" fmla="*/ 75721 w 94161"/>
                      <a:gd name="connsiteY3" fmla="*/ 196160 h 234769"/>
                      <a:gd name="connsiteX4" fmla="*/ 94161 w 94161"/>
                      <a:gd name="connsiteY4" fmla="*/ 0 h 23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61" h="234769">
                        <a:moveTo>
                          <a:pt x="0" y="62813"/>
                        </a:moveTo>
                        <a:lnTo>
                          <a:pt x="0" y="196045"/>
                        </a:lnTo>
                        <a:cubicBezTo>
                          <a:pt x="0" y="217366"/>
                          <a:pt x="16251" y="234769"/>
                          <a:pt x="36074" y="234769"/>
                        </a:cubicBezTo>
                        <a:cubicBezTo>
                          <a:pt x="55898" y="234769"/>
                          <a:pt x="73762" y="217366"/>
                          <a:pt x="75721" y="196160"/>
                        </a:cubicBezTo>
                        <a:lnTo>
                          <a:pt x="94161" y="0"/>
                        </a:lnTo>
                      </a:path>
                    </a:pathLst>
                  </a:custGeom>
                  <a:noFill/>
                  <a:ln w="19050" cap="flat">
                    <a:solidFill>
                      <a:srgbClr val="445B6B"/>
                    </a:solidFill>
                    <a:prstDash val="solid"/>
                    <a:miter/>
                  </a:ln>
                </p:spPr>
                <p:txBody>
                  <a:bodyPr rtlCol="0" anchor="ctr"/>
                  <a:lstStyle/>
                  <a:p>
                    <a:endParaRPr lang="pt-PT"/>
                  </a:p>
                </p:txBody>
              </p:sp>
              <p:sp>
                <p:nvSpPr>
                  <p:cNvPr id="286" name="Freeform: Shape 285">
                    <a:extLst>
                      <a:ext uri="{FF2B5EF4-FFF2-40B4-BE49-F238E27FC236}">
                        <a16:creationId xmlns:a16="http://schemas.microsoft.com/office/drawing/2014/main" id="{4EFC12F2-C1CC-4140-856D-FF58D84846CD}"/>
                      </a:ext>
                    </a:extLst>
                  </p:cNvPr>
                  <p:cNvSpPr/>
                  <p:nvPr/>
                </p:nvSpPr>
                <p:spPr>
                  <a:xfrm>
                    <a:off x="2086292" y="5487810"/>
                    <a:ext cx="279802" cy="196005"/>
                  </a:xfrm>
                  <a:custGeom>
                    <a:avLst/>
                    <a:gdLst>
                      <a:gd name="connsiteX0" fmla="*/ 81699 w 279802"/>
                      <a:gd name="connsiteY0" fmla="*/ 113754 h 196005"/>
                      <a:gd name="connsiteX1" fmla="*/ 51964 w 279802"/>
                      <a:gd name="connsiteY1" fmla="*/ 178987 h 196005"/>
                      <a:gd name="connsiteX2" fmla="*/ 16350 w 279802"/>
                      <a:gd name="connsiteY2" fmla="*/ 193855 h 196005"/>
                      <a:gd name="connsiteX3" fmla="*/ 1713 w 279802"/>
                      <a:gd name="connsiteY3" fmla="*/ 156282 h 196005"/>
                      <a:gd name="connsiteX4" fmla="*/ 38479 w 279802"/>
                      <a:gd name="connsiteY4" fmla="*/ 50135 h 196005"/>
                      <a:gd name="connsiteX5" fmla="*/ 45855 w 279802"/>
                      <a:gd name="connsiteY5" fmla="*/ 32386 h 196005"/>
                      <a:gd name="connsiteX6" fmla="*/ 105902 w 279802"/>
                      <a:gd name="connsiteY6" fmla="*/ 0 h 196005"/>
                      <a:gd name="connsiteX7" fmla="*/ 173670 w 279802"/>
                      <a:gd name="connsiteY7" fmla="*/ 0 h 196005"/>
                      <a:gd name="connsiteX8" fmla="*/ 232334 w 279802"/>
                      <a:gd name="connsiteY8" fmla="*/ 30311 h 196005"/>
                      <a:gd name="connsiteX9" fmla="*/ 241323 w 279802"/>
                      <a:gd name="connsiteY9" fmla="*/ 50020 h 196005"/>
                      <a:gd name="connsiteX10" fmla="*/ 278089 w 279802"/>
                      <a:gd name="connsiteY10" fmla="*/ 156167 h 196005"/>
                      <a:gd name="connsiteX11" fmla="*/ 263452 w 279802"/>
                      <a:gd name="connsiteY11" fmla="*/ 193740 h 196005"/>
                      <a:gd name="connsiteX12" fmla="*/ 227839 w 279802"/>
                      <a:gd name="connsiteY12" fmla="*/ 178872 h 196005"/>
                      <a:gd name="connsiteX13" fmla="*/ 198104 w 279802"/>
                      <a:gd name="connsiteY13" fmla="*/ 113639 h 19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9802" h="196005">
                        <a:moveTo>
                          <a:pt x="81699" y="113754"/>
                        </a:moveTo>
                        <a:lnTo>
                          <a:pt x="51964" y="178987"/>
                        </a:lnTo>
                        <a:cubicBezTo>
                          <a:pt x="45509" y="193163"/>
                          <a:pt x="29489" y="199733"/>
                          <a:pt x="16350" y="193855"/>
                        </a:cubicBezTo>
                        <a:cubicBezTo>
                          <a:pt x="3212" y="187862"/>
                          <a:pt x="-3358" y="171035"/>
                          <a:pt x="1713" y="156282"/>
                        </a:cubicBezTo>
                        <a:lnTo>
                          <a:pt x="38479" y="50135"/>
                        </a:lnTo>
                        <a:lnTo>
                          <a:pt x="45855" y="32386"/>
                        </a:lnTo>
                        <a:cubicBezTo>
                          <a:pt x="58072" y="12908"/>
                          <a:pt x="79970" y="0"/>
                          <a:pt x="105902" y="0"/>
                        </a:cubicBezTo>
                        <a:lnTo>
                          <a:pt x="173670" y="0"/>
                        </a:lnTo>
                        <a:cubicBezTo>
                          <a:pt x="198680" y="0"/>
                          <a:pt x="219886" y="11986"/>
                          <a:pt x="232334" y="30311"/>
                        </a:cubicBezTo>
                        <a:cubicBezTo>
                          <a:pt x="232334" y="30311"/>
                          <a:pt x="239018" y="43220"/>
                          <a:pt x="241323" y="50020"/>
                        </a:cubicBezTo>
                        <a:lnTo>
                          <a:pt x="278089" y="156167"/>
                        </a:lnTo>
                        <a:cubicBezTo>
                          <a:pt x="283160" y="170804"/>
                          <a:pt x="276591" y="187746"/>
                          <a:pt x="263452" y="193740"/>
                        </a:cubicBezTo>
                        <a:cubicBezTo>
                          <a:pt x="250313" y="199733"/>
                          <a:pt x="234293" y="193048"/>
                          <a:pt x="227839" y="178872"/>
                        </a:cubicBezTo>
                        <a:lnTo>
                          <a:pt x="198104" y="113639"/>
                        </a:lnTo>
                      </a:path>
                    </a:pathLst>
                  </a:custGeom>
                  <a:noFill/>
                  <a:ln w="19050" cap="flat">
                    <a:solidFill>
                      <a:srgbClr val="445B6B"/>
                    </a:solidFill>
                    <a:prstDash val="solid"/>
                    <a:miter/>
                  </a:ln>
                </p:spPr>
                <p:txBody>
                  <a:bodyPr rtlCol="0" anchor="ctr"/>
                  <a:lstStyle/>
                  <a:p>
                    <a:endParaRPr lang="pt-PT"/>
                  </a:p>
                </p:txBody>
              </p:sp>
              <p:sp>
                <p:nvSpPr>
                  <p:cNvPr id="287" name="Freeform: Shape 286">
                    <a:extLst>
                      <a:ext uri="{FF2B5EF4-FFF2-40B4-BE49-F238E27FC236}">
                        <a16:creationId xmlns:a16="http://schemas.microsoft.com/office/drawing/2014/main" id="{DA580A9F-D5D7-4041-908D-E31A6867AE4B}"/>
                      </a:ext>
                    </a:extLst>
                  </p:cNvPr>
                  <p:cNvSpPr/>
                  <p:nvPr/>
                </p:nvSpPr>
                <p:spPr>
                  <a:xfrm>
                    <a:off x="2132147" y="5675326"/>
                    <a:ext cx="93930" cy="232694"/>
                  </a:xfrm>
                  <a:custGeom>
                    <a:avLst/>
                    <a:gdLst>
                      <a:gd name="connsiteX0" fmla="*/ 0 w 93930"/>
                      <a:gd name="connsiteY0" fmla="*/ 0 h 232694"/>
                      <a:gd name="connsiteX1" fmla="*/ 18210 w 93930"/>
                      <a:gd name="connsiteY1" fmla="*/ 194085 h 232694"/>
                      <a:gd name="connsiteX2" fmla="*/ 57857 w 93930"/>
                      <a:gd name="connsiteY2" fmla="*/ 232695 h 232694"/>
                      <a:gd name="connsiteX3" fmla="*/ 93931 w 93930"/>
                      <a:gd name="connsiteY3" fmla="*/ 193970 h 232694"/>
                      <a:gd name="connsiteX4" fmla="*/ 93931 w 93930"/>
                      <a:gd name="connsiteY4" fmla="*/ 60623 h 232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930" h="232694">
                        <a:moveTo>
                          <a:pt x="0" y="0"/>
                        </a:moveTo>
                        <a:lnTo>
                          <a:pt x="18210" y="194085"/>
                        </a:lnTo>
                        <a:cubicBezTo>
                          <a:pt x="20169" y="215292"/>
                          <a:pt x="38033" y="232695"/>
                          <a:pt x="57857" y="232695"/>
                        </a:cubicBezTo>
                        <a:cubicBezTo>
                          <a:pt x="77680" y="232695"/>
                          <a:pt x="93931" y="215292"/>
                          <a:pt x="93931" y="193970"/>
                        </a:cubicBezTo>
                        <a:lnTo>
                          <a:pt x="93931" y="60623"/>
                        </a:lnTo>
                      </a:path>
                    </a:pathLst>
                  </a:custGeom>
                  <a:noFill/>
                  <a:ln w="19050" cap="flat">
                    <a:solidFill>
                      <a:srgbClr val="445B6B"/>
                    </a:solidFill>
                    <a:prstDash val="solid"/>
                    <a:miter/>
                  </a:ln>
                </p:spPr>
                <p:txBody>
                  <a:bodyPr rtlCol="0" anchor="ctr"/>
                  <a:lstStyle/>
                  <a:p>
                    <a:endParaRPr lang="pt-PT"/>
                  </a:p>
                </p:txBody>
              </p:sp>
              <p:sp>
                <p:nvSpPr>
                  <p:cNvPr id="288" name="Freeform: Shape 287">
                    <a:extLst>
                      <a:ext uri="{FF2B5EF4-FFF2-40B4-BE49-F238E27FC236}">
                        <a16:creationId xmlns:a16="http://schemas.microsoft.com/office/drawing/2014/main" id="{C4B59BA7-8C19-4785-A03A-E509D8D387F2}"/>
                      </a:ext>
                    </a:extLst>
                  </p:cNvPr>
                  <p:cNvSpPr/>
                  <p:nvPr/>
                </p:nvSpPr>
                <p:spPr>
                  <a:xfrm>
                    <a:off x="2148513" y="5332911"/>
                    <a:ext cx="155129" cy="155129"/>
                  </a:xfrm>
                  <a:custGeom>
                    <a:avLst/>
                    <a:gdLst>
                      <a:gd name="connsiteX0" fmla="*/ 155130 w 155129"/>
                      <a:gd name="connsiteY0" fmla="*/ 77565 h 155129"/>
                      <a:gd name="connsiteX1" fmla="*/ 77565 w 155129"/>
                      <a:gd name="connsiteY1" fmla="*/ 155130 h 155129"/>
                      <a:gd name="connsiteX2" fmla="*/ 0 w 155129"/>
                      <a:gd name="connsiteY2" fmla="*/ 77565 h 155129"/>
                      <a:gd name="connsiteX3" fmla="*/ 77565 w 155129"/>
                      <a:gd name="connsiteY3" fmla="*/ 0 h 155129"/>
                      <a:gd name="connsiteX4" fmla="*/ 155130 w 155129"/>
                      <a:gd name="connsiteY4" fmla="*/ 77565 h 155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129" h="155129">
                        <a:moveTo>
                          <a:pt x="155130" y="77565"/>
                        </a:moveTo>
                        <a:cubicBezTo>
                          <a:pt x="155130" y="120439"/>
                          <a:pt x="120439" y="155130"/>
                          <a:pt x="77565" y="155130"/>
                        </a:cubicBezTo>
                        <a:cubicBezTo>
                          <a:pt x="34691" y="155130"/>
                          <a:pt x="0" y="120439"/>
                          <a:pt x="0" y="77565"/>
                        </a:cubicBezTo>
                        <a:cubicBezTo>
                          <a:pt x="0" y="34691"/>
                          <a:pt x="34691" y="0"/>
                          <a:pt x="77565" y="0"/>
                        </a:cubicBezTo>
                        <a:cubicBezTo>
                          <a:pt x="120324" y="0"/>
                          <a:pt x="155130" y="34691"/>
                          <a:pt x="155130" y="77565"/>
                        </a:cubicBezTo>
                        <a:close/>
                      </a:path>
                    </a:pathLst>
                  </a:custGeom>
                  <a:noFill/>
                  <a:ln w="19050" cap="flat">
                    <a:solidFill>
                      <a:srgbClr val="445B6B"/>
                    </a:solidFill>
                    <a:prstDash val="solid"/>
                    <a:miter/>
                  </a:ln>
                </p:spPr>
                <p:txBody>
                  <a:bodyPr rtlCol="0" anchor="ctr"/>
                  <a:lstStyle/>
                  <a:p>
                    <a:endParaRPr lang="pt-PT"/>
                  </a:p>
                </p:txBody>
              </p:sp>
            </p:grpSp>
            <p:grpSp>
              <p:nvGrpSpPr>
                <p:cNvPr id="289" name="Graphic 7">
                  <a:extLst>
                    <a:ext uri="{FF2B5EF4-FFF2-40B4-BE49-F238E27FC236}">
                      <a16:creationId xmlns:a16="http://schemas.microsoft.com/office/drawing/2014/main" id="{4D649A7E-E74D-4898-82A7-89B6ED7E08CC}"/>
                    </a:ext>
                  </a:extLst>
                </p:cNvPr>
                <p:cNvGrpSpPr/>
                <p:nvPr/>
              </p:nvGrpSpPr>
              <p:grpSpPr>
                <a:xfrm>
                  <a:off x="1607548" y="5200601"/>
                  <a:ext cx="426028" cy="707304"/>
                  <a:chOff x="1607548" y="5200601"/>
                  <a:chExt cx="426028" cy="707304"/>
                </a:xfrm>
                <a:noFill/>
              </p:grpSpPr>
              <p:sp>
                <p:nvSpPr>
                  <p:cNvPr id="290" name="Freeform: Shape 289">
                    <a:extLst>
                      <a:ext uri="{FF2B5EF4-FFF2-40B4-BE49-F238E27FC236}">
                        <a16:creationId xmlns:a16="http://schemas.microsoft.com/office/drawing/2014/main" id="{1AB5DC98-69BC-49E3-B84E-6629ACA36A4B}"/>
                      </a:ext>
                    </a:extLst>
                  </p:cNvPr>
                  <p:cNvSpPr/>
                  <p:nvPr/>
                </p:nvSpPr>
                <p:spPr>
                  <a:xfrm>
                    <a:off x="1820274" y="5631415"/>
                    <a:ext cx="134153" cy="276490"/>
                  </a:xfrm>
                  <a:custGeom>
                    <a:avLst/>
                    <a:gdLst>
                      <a:gd name="connsiteX0" fmla="*/ 0 w 134153"/>
                      <a:gd name="connsiteY0" fmla="*/ 123896 h 276490"/>
                      <a:gd name="connsiteX1" fmla="*/ 0 w 134153"/>
                      <a:gd name="connsiteY1" fmla="*/ 217482 h 276490"/>
                      <a:gd name="connsiteX2" fmla="*/ 54860 w 134153"/>
                      <a:gd name="connsiteY2" fmla="*/ 276491 h 276490"/>
                      <a:gd name="connsiteX3" fmla="*/ 115137 w 134153"/>
                      <a:gd name="connsiteY3" fmla="*/ 217712 h 276490"/>
                      <a:gd name="connsiteX4" fmla="*/ 134154 w 134153"/>
                      <a:gd name="connsiteY4" fmla="*/ 0 h 2764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53" h="276490">
                        <a:moveTo>
                          <a:pt x="0" y="123896"/>
                        </a:moveTo>
                        <a:lnTo>
                          <a:pt x="0" y="217482"/>
                        </a:lnTo>
                        <a:cubicBezTo>
                          <a:pt x="0" y="249983"/>
                          <a:pt x="24664" y="276491"/>
                          <a:pt x="54860" y="276491"/>
                        </a:cubicBezTo>
                        <a:cubicBezTo>
                          <a:pt x="85056" y="276491"/>
                          <a:pt x="112141" y="249983"/>
                          <a:pt x="115137" y="217712"/>
                        </a:cubicBezTo>
                        <a:lnTo>
                          <a:pt x="134154" y="0"/>
                        </a:lnTo>
                      </a:path>
                    </a:pathLst>
                  </a:custGeom>
                  <a:noFill/>
                  <a:ln w="19050" cap="flat">
                    <a:solidFill>
                      <a:srgbClr val="E06625"/>
                    </a:solidFill>
                    <a:prstDash val="solid"/>
                    <a:miter/>
                  </a:ln>
                </p:spPr>
                <p:txBody>
                  <a:bodyPr rtlCol="0" anchor="ctr"/>
                  <a:lstStyle/>
                  <a:p>
                    <a:endParaRPr lang="pt-PT"/>
                  </a:p>
                </p:txBody>
              </p:sp>
              <p:sp>
                <p:nvSpPr>
                  <p:cNvPr id="291" name="Freeform: Shape 290">
                    <a:extLst>
                      <a:ext uri="{FF2B5EF4-FFF2-40B4-BE49-F238E27FC236}">
                        <a16:creationId xmlns:a16="http://schemas.microsoft.com/office/drawing/2014/main" id="{FDF15CFC-744F-4C5C-AA38-A708F02F8CFC}"/>
                      </a:ext>
                    </a:extLst>
                  </p:cNvPr>
                  <p:cNvSpPr/>
                  <p:nvPr/>
                </p:nvSpPr>
                <p:spPr>
                  <a:xfrm>
                    <a:off x="1607548" y="5377744"/>
                    <a:ext cx="426028" cy="279717"/>
                  </a:xfrm>
                  <a:custGeom>
                    <a:avLst/>
                    <a:gdLst>
                      <a:gd name="connsiteX0" fmla="*/ 117182 w 426028"/>
                      <a:gd name="connsiteY0" fmla="*/ 180601 h 279717"/>
                      <a:gd name="connsiteX1" fmla="*/ 79033 w 426028"/>
                      <a:gd name="connsiteY1" fmla="*/ 253671 h 279717"/>
                      <a:gd name="connsiteX2" fmla="*/ 24865 w 426028"/>
                      <a:gd name="connsiteY2" fmla="*/ 276260 h 279717"/>
                      <a:gd name="connsiteX3" fmla="*/ 2621 w 426028"/>
                      <a:gd name="connsiteY3" fmla="*/ 219095 h 279717"/>
                      <a:gd name="connsiteX4" fmla="*/ 58518 w 426028"/>
                      <a:gd name="connsiteY4" fmla="*/ 76182 h 279717"/>
                      <a:gd name="connsiteX5" fmla="*/ 69698 w 426028"/>
                      <a:gd name="connsiteY5" fmla="*/ 49213 h 279717"/>
                      <a:gd name="connsiteX6" fmla="*/ 161093 w 426028"/>
                      <a:gd name="connsiteY6" fmla="*/ 0 h 279717"/>
                      <a:gd name="connsiteX7" fmla="*/ 264474 w 426028"/>
                      <a:gd name="connsiteY7" fmla="*/ 0 h 279717"/>
                      <a:gd name="connsiteX8" fmla="*/ 353910 w 426028"/>
                      <a:gd name="connsiteY8" fmla="*/ 46216 h 279717"/>
                      <a:gd name="connsiteX9" fmla="*/ 367510 w 426028"/>
                      <a:gd name="connsiteY9" fmla="*/ 76297 h 279717"/>
                      <a:gd name="connsiteX10" fmla="*/ 423408 w 426028"/>
                      <a:gd name="connsiteY10" fmla="*/ 219210 h 279717"/>
                      <a:gd name="connsiteX11" fmla="*/ 401164 w 426028"/>
                      <a:gd name="connsiteY11" fmla="*/ 276376 h 279717"/>
                      <a:gd name="connsiteX12" fmla="*/ 346995 w 426028"/>
                      <a:gd name="connsiteY12" fmla="*/ 253786 h 279717"/>
                      <a:gd name="connsiteX13" fmla="*/ 307809 w 426028"/>
                      <a:gd name="connsiteY13" fmla="*/ 180716 h 27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6028" h="279717">
                        <a:moveTo>
                          <a:pt x="117182" y="180601"/>
                        </a:moveTo>
                        <a:lnTo>
                          <a:pt x="79033" y="253671"/>
                        </a:lnTo>
                        <a:cubicBezTo>
                          <a:pt x="69237" y="275223"/>
                          <a:pt x="44918" y="285365"/>
                          <a:pt x="24865" y="276260"/>
                        </a:cubicBezTo>
                        <a:cubicBezTo>
                          <a:pt x="4811" y="267155"/>
                          <a:pt x="-5101" y="241454"/>
                          <a:pt x="2621" y="219095"/>
                        </a:cubicBezTo>
                        <a:lnTo>
                          <a:pt x="58518" y="76182"/>
                        </a:lnTo>
                        <a:lnTo>
                          <a:pt x="69698" y="49213"/>
                        </a:lnTo>
                        <a:cubicBezTo>
                          <a:pt x="88484" y="19478"/>
                          <a:pt x="121677" y="0"/>
                          <a:pt x="161093" y="0"/>
                        </a:cubicBezTo>
                        <a:lnTo>
                          <a:pt x="264474" y="0"/>
                        </a:lnTo>
                        <a:cubicBezTo>
                          <a:pt x="302508" y="0"/>
                          <a:pt x="334779" y="18210"/>
                          <a:pt x="353910" y="46216"/>
                        </a:cubicBezTo>
                        <a:cubicBezTo>
                          <a:pt x="353910" y="46216"/>
                          <a:pt x="364053" y="65924"/>
                          <a:pt x="367510" y="76297"/>
                        </a:cubicBezTo>
                        <a:lnTo>
                          <a:pt x="423408" y="219210"/>
                        </a:lnTo>
                        <a:cubicBezTo>
                          <a:pt x="431130" y="241569"/>
                          <a:pt x="421218" y="267271"/>
                          <a:pt x="401164" y="276376"/>
                        </a:cubicBezTo>
                        <a:cubicBezTo>
                          <a:pt x="381110" y="285481"/>
                          <a:pt x="356792" y="275338"/>
                          <a:pt x="346995" y="253786"/>
                        </a:cubicBezTo>
                        <a:lnTo>
                          <a:pt x="307809" y="180716"/>
                        </a:lnTo>
                      </a:path>
                    </a:pathLst>
                  </a:custGeom>
                  <a:noFill/>
                  <a:ln w="19050" cap="flat">
                    <a:solidFill>
                      <a:srgbClr val="E06625"/>
                    </a:solidFill>
                    <a:prstDash val="solid"/>
                    <a:miter/>
                  </a:ln>
                </p:spPr>
                <p:txBody>
                  <a:bodyPr rtlCol="0" anchor="ctr"/>
                  <a:lstStyle/>
                  <a:p>
                    <a:endParaRPr lang="pt-PT"/>
                  </a:p>
                </p:txBody>
              </p:sp>
              <p:sp>
                <p:nvSpPr>
                  <p:cNvPr id="292" name="Freeform: Shape 291">
                    <a:extLst>
                      <a:ext uri="{FF2B5EF4-FFF2-40B4-BE49-F238E27FC236}">
                        <a16:creationId xmlns:a16="http://schemas.microsoft.com/office/drawing/2014/main" id="{64DED5D6-81D3-45EC-8544-9E812537B1D1}"/>
                      </a:ext>
                    </a:extLst>
                  </p:cNvPr>
                  <p:cNvSpPr/>
                  <p:nvPr/>
                </p:nvSpPr>
                <p:spPr>
                  <a:xfrm>
                    <a:off x="1683699" y="5636486"/>
                    <a:ext cx="136574" cy="271419"/>
                  </a:xfrm>
                  <a:custGeom>
                    <a:avLst/>
                    <a:gdLst>
                      <a:gd name="connsiteX0" fmla="*/ 0 w 136574"/>
                      <a:gd name="connsiteY0" fmla="*/ 0 h 271419"/>
                      <a:gd name="connsiteX1" fmla="*/ 21322 w 136574"/>
                      <a:gd name="connsiteY1" fmla="*/ 212641 h 271419"/>
                      <a:gd name="connsiteX2" fmla="*/ 81714 w 136574"/>
                      <a:gd name="connsiteY2" fmla="*/ 271420 h 271419"/>
                      <a:gd name="connsiteX3" fmla="*/ 136574 w 136574"/>
                      <a:gd name="connsiteY3" fmla="*/ 212410 h 271419"/>
                      <a:gd name="connsiteX4" fmla="*/ 136574 w 136574"/>
                      <a:gd name="connsiteY4" fmla="*/ 118825 h 271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574" h="271419">
                        <a:moveTo>
                          <a:pt x="0" y="0"/>
                        </a:moveTo>
                        <a:lnTo>
                          <a:pt x="21322" y="212641"/>
                        </a:lnTo>
                        <a:cubicBezTo>
                          <a:pt x="24318" y="245027"/>
                          <a:pt x="51518" y="271420"/>
                          <a:pt x="81714" y="271420"/>
                        </a:cubicBezTo>
                        <a:cubicBezTo>
                          <a:pt x="111910" y="271420"/>
                          <a:pt x="136574" y="244796"/>
                          <a:pt x="136574" y="212410"/>
                        </a:cubicBezTo>
                        <a:lnTo>
                          <a:pt x="136574" y="118825"/>
                        </a:lnTo>
                      </a:path>
                    </a:pathLst>
                  </a:custGeom>
                  <a:noFill/>
                  <a:ln w="19050" cap="flat">
                    <a:solidFill>
                      <a:srgbClr val="E06625"/>
                    </a:solidFill>
                    <a:prstDash val="solid"/>
                    <a:miter/>
                  </a:ln>
                </p:spPr>
                <p:txBody>
                  <a:bodyPr rtlCol="0" anchor="ctr"/>
                  <a:lstStyle/>
                  <a:p>
                    <a:endParaRPr lang="pt-PT"/>
                  </a:p>
                </p:txBody>
              </p:sp>
              <p:sp>
                <p:nvSpPr>
                  <p:cNvPr id="293" name="Freeform: Shape 292">
                    <a:extLst>
                      <a:ext uri="{FF2B5EF4-FFF2-40B4-BE49-F238E27FC236}">
                        <a16:creationId xmlns:a16="http://schemas.microsoft.com/office/drawing/2014/main" id="{DE993C87-372B-44EE-985A-12C68F10D435}"/>
                      </a:ext>
                    </a:extLst>
                  </p:cNvPr>
                  <p:cNvSpPr/>
                  <p:nvPr/>
                </p:nvSpPr>
                <p:spPr>
                  <a:xfrm>
                    <a:off x="1731875" y="5200601"/>
                    <a:ext cx="177027" cy="177027"/>
                  </a:xfrm>
                  <a:custGeom>
                    <a:avLst/>
                    <a:gdLst>
                      <a:gd name="connsiteX0" fmla="*/ 177028 w 177027"/>
                      <a:gd name="connsiteY0" fmla="*/ 88514 h 177027"/>
                      <a:gd name="connsiteX1" fmla="*/ 88514 w 177027"/>
                      <a:gd name="connsiteY1" fmla="*/ 177028 h 177027"/>
                      <a:gd name="connsiteX2" fmla="*/ 0 w 177027"/>
                      <a:gd name="connsiteY2" fmla="*/ 88514 h 177027"/>
                      <a:gd name="connsiteX3" fmla="*/ 88514 w 177027"/>
                      <a:gd name="connsiteY3" fmla="*/ 0 h 177027"/>
                      <a:gd name="connsiteX4" fmla="*/ 177028 w 177027"/>
                      <a:gd name="connsiteY4" fmla="*/ 88514 h 177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27" h="177027">
                        <a:moveTo>
                          <a:pt x="177028" y="88514"/>
                        </a:moveTo>
                        <a:cubicBezTo>
                          <a:pt x="177028" y="137381"/>
                          <a:pt x="137381" y="177028"/>
                          <a:pt x="88514" y="177028"/>
                        </a:cubicBezTo>
                        <a:cubicBezTo>
                          <a:pt x="39647" y="177028"/>
                          <a:pt x="0" y="137381"/>
                          <a:pt x="0" y="88514"/>
                        </a:cubicBezTo>
                        <a:cubicBezTo>
                          <a:pt x="0" y="39532"/>
                          <a:pt x="39647" y="0"/>
                          <a:pt x="88514" y="0"/>
                        </a:cubicBezTo>
                        <a:cubicBezTo>
                          <a:pt x="137381" y="0"/>
                          <a:pt x="177028" y="39647"/>
                          <a:pt x="177028" y="88514"/>
                        </a:cubicBezTo>
                        <a:close/>
                      </a:path>
                    </a:pathLst>
                  </a:custGeom>
                  <a:noFill/>
                  <a:ln w="19050" cap="flat">
                    <a:solidFill>
                      <a:srgbClr val="E06625"/>
                    </a:solidFill>
                    <a:prstDash val="solid"/>
                    <a:miter/>
                  </a:ln>
                </p:spPr>
                <p:txBody>
                  <a:bodyPr rtlCol="0" anchor="ctr"/>
                  <a:lstStyle/>
                  <a:p>
                    <a:endParaRPr lang="pt-PT"/>
                  </a:p>
                </p:txBody>
              </p:sp>
            </p:grpSp>
          </p:grpSp>
        </p:grpSp>
      </p:grpSp>
      <p:grpSp>
        <p:nvGrpSpPr>
          <p:cNvPr id="18" name="Group 17">
            <a:extLst>
              <a:ext uri="{FF2B5EF4-FFF2-40B4-BE49-F238E27FC236}">
                <a16:creationId xmlns:a16="http://schemas.microsoft.com/office/drawing/2014/main" id="{46A79053-E57C-415E-A963-F537202B41A7}"/>
              </a:ext>
            </a:extLst>
          </p:cNvPr>
          <p:cNvGrpSpPr/>
          <p:nvPr/>
        </p:nvGrpSpPr>
        <p:grpSpPr>
          <a:xfrm>
            <a:off x="518295" y="1703407"/>
            <a:ext cx="5792857" cy="5136821"/>
            <a:chOff x="518295" y="1703407"/>
            <a:chExt cx="5792857" cy="5136821"/>
          </a:xfrm>
        </p:grpSpPr>
        <p:grpSp>
          <p:nvGrpSpPr>
            <p:cNvPr id="16" name="Group 15">
              <a:extLst>
                <a:ext uri="{FF2B5EF4-FFF2-40B4-BE49-F238E27FC236}">
                  <a16:creationId xmlns:a16="http://schemas.microsoft.com/office/drawing/2014/main" id="{094E9E73-B7A7-4F68-8B86-05A2715C7827}"/>
                </a:ext>
              </a:extLst>
            </p:cNvPr>
            <p:cNvGrpSpPr/>
            <p:nvPr/>
          </p:nvGrpSpPr>
          <p:grpSpPr>
            <a:xfrm>
              <a:off x="539427" y="6317009"/>
              <a:ext cx="5490771" cy="523219"/>
              <a:chOff x="539427" y="6317009"/>
              <a:chExt cx="5490771" cy="523219"/>
            </a:xfrm>
          </p:grpSpPr>
          <p:grpSp>
            <p:nvGrpSpPr>
              <p:cNvPr id="217" name="Graphic 204">
                <a:extLst>
                  <a:ext uri="{FF2B5EF4-FFF2-40B4-BE49-F238E27FC236}">
                    <a16:creationId xmlns:a16="http://schemas.microsoft.com/office/drawing/2014/main" id="{34E97BB3-7B84-4D1D-B027-BA543C023F58}"/>
                  </a:ext>
                </a:extLst>
              </p:cNvPr>
              <p:cNvGrpSpPr/>
              <p:nvPr/>
            </p:nvGrpSpPr>
            <p:grpSpPr>
              <a:xfrm>
                <a:off x="539427" y="6380879"/>
                <a:ext cx="366592" cy="366706"/>
                <a:chOff x="9328711" y="6187091"/>
                <a:chExt cx="366590" cy="366705"/>
              </a:xfrm>
              <a:solidFill>
                <a:srgbClr val="000000"/>
              </a:solidFill>
            </p:grpSpPr>
            <p:sp>
              <p:nvSpPr>
                <p:cNvPr id="218" name="Freeform: Shape 217">
                  <a:extLst>
                    <a:ext uri="{FF2B5EF4-FFF2-40B4-BE49-F238E27FC236}">
                      <a16:creationId xmlns:a16="http://schemas.microsoft.com/office/drawing/2014/main" id="{98D36298-0D27-4925-B58E-37CCAA569F98}"/>
                    </a:ext>
                  </a:extLst>
                </p:cNvPr>
                <p:cNvSpPr/>
                <p:nvPr/>
              </p:nvSpPr>
              <p:spPr>
                <a:xfrm flipV="1">
                  <a:off x="9328711" y="6187091"/>
                  <a:ext cx="366590" cy="366705"/>
                </a:xfrm>
                <a:custGeom>
                  <a:avLst/>
                  <a:gdLst>
                    <a:gd name="connsiteX0" fmla="*/ 312977 w 366590"/>
                    <a:gd name="connsiteY0" fmla="*/ 312977 h 366705"/>
                    <a:gd name="connsiteX1" fmla="*/ 53729 w 366590"/>
                    <a:gd name="connsiteY1" fmla="*/ 312977 h 366705"/>
                    <a:gd name="connsiteX2" fmla="*/ 53729 w 366590"/>
                    <a:gd name="connsiteY2" fmla="*/ 312977 h 366705"/>
                    <a:gd name="connsiteX3" fmla="*/ 53729 w 366590"/>
                    <a:gd name="connsiteY3" fmla="*/ 53729 h 366705"/>
                    <a:gd name="connsiteX4" fmla="*/ 53729 w 366590"/>
                    <a:gd name="connsiteY4" fmla="*/ 53729 h 366705"/>
                    <a:gd name="connsiteX5" fmla="*/ 312977 w 366590"/>
                    <a:gd name="connsiteY5" fmla="*/ 53729 h 366705"/>
                    <a:gd name="connsiteX6" fmla="*/ 312977 w 366590"/>
                    <a:gd name="connsiteY6" fmla="*/ 53729 h 366705"/>
                    <a:gd name="connsiteX7" fmla="*/ 312977 w 366590"/>
                    <a:gd name="connsiteY7" fmla="*/ 312977 h 366705"/>
                    <a:gd name="connsiteX8" fmla="*/ 312977 w 366590"/>
                    <a:gd name="connsiteY8" fmla="*/ 312977 h 366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590" h="366705">
                      <a:moveTo>
                        <a:pt x="312977" y="312977"/>
                      </a:moveTo>
                      <a:cubicBezTo>
                        <a:pt x="241338" y="384615"/>
                        <a:pt x="125367" y="384615"/>
                        <a:pt x="53729" y="312977"/>
                      </a:cubicBezTo>
                      <a:lnTo>
                        <a:pt x="53729" y="312977"/>
                      </a:lnTo>
                      <a:cubicBezTo>
                        <a:pt x="-17910" y="241339"/>
                        <a:pt x="-17910" y="125367"/>
                        <a:pt x="53729" y="53729"/>
                      </a:cubicBezTo>
                      <a:lnTo>
                        <a:pt x="53729" y="53729"/>
                      </a:lnTo>
                      <a:cubicBezTo>
                        <a:pt x="125367" y="-17910"/>
                        <a:pt x="241338" y="-17910"/>
                        <a:pt x="312977" y="53729"/>
                      </a:cubicBezTo>
                      <a:lnTo>
                        <a:pt x="312977" y="53729"/>
                      </a:lnTo>
                      <a:cubicBezTo>
                        <a:pt x="384462" y="125367"/>
                        <a:pt x="384462" y="241339"/>
                        <a:pt x="312977" y="312977"/>
                      </a:cubicBezTo>
                      <a:lnTo>
                        <a:pt x="312977" y="312977"/>
                      </a:lnTo>
                      <a:close/>
                    </a:path>
                  </a:pathLst>
                </a:custGeom>
                <a:solidFill>
                  <a:srgbClr val="E06625"/>
                </a:solidFill>
                <a:ln w="15214" cap="flat">
                  <a:noFill/>
                  <a:prstDash val="solid"/>
                  <a:miter/>
                </a:ln>
              </p:spPr>
              <p:txBody>
                <a:bodyPr rtlCol="0" anchor="ctr"/>
                <a:lstStyle/>
                <a:p>
                  <a:endParaRPr lang="pt-PT"/>
                </a:p>
              </p:txBody>
            </p:sp>
            <p:sp>
              <p:nvSpPr>
                <p:cNvPr id="219" name="Freeform: Shape 218">
                  <a:extLst>
                    <a:ext uri="{FF2B5EF4-FFF2-40B4-BE49-F238E27FC236}">
                      <a16:creationId xmlns:a16="http://schemas.microsoft.com/office/drawing/2014/main" id="{44B2B142-A4BD-4E90-9B51-838468B4EAE6}"/>
                    </a:ext>
                  </a:extLst>
                </p:cNvPr>
                <p:cNvSpPr/>
                <p:nvPr/>
              </p:nvSpPr>
              <p:spPr>
                <a:xfrm flipV="1">
                  <a:off x="9410719" y="6270004"/>
                  <a:ext cx="202689" cy="178980"/>
                </a:xfrm>
                <a:custGeom>
                  <a:avLst/>
                  <a:gdLst>
                    <a:gd name="connsiteX0" fmla="*/ 89993 w 202689"/>
                    <a:gd name="connsiteY0" fmla="*/ 172422 h 178980"/>
                    <a:gd name="connsiteX1" fmla="*/ 1787 w 202689"/>
                    <a:gd name="connsiteY1" fmla="*/ 19787 h 178980"/>
                    <a:gd name="connsiteX2" fmla="*/ 13139 w 202689"/>
                    <a:gd name="connsiteY2" fmla="*/ -1 h 178980"/>
                    <a:gd name="connsiteX3" fmla="*/ 189550 w 202689"/>
                    <a:gd name="connsiteY3" fmla="*/ -1 h 178980"/>
                    <a:gd name="connsiteX4" fmla="*/ 200902 w 202689"/>
                    <a:gd name="connsiteY4" fmla="*/ 19787 h 178980"/>
                    <a:gd name="connsiteX5" fmla="*/ 112696 w 202689"/>
                    <a:gd name="connsiteY5" fmla="*/ 172422 h 178980"/>
                    <a:gd name="connsiteX6" fmla="*/ 89993 w 202689"/>
                    <a:gd name="connsiteY6" fmla="*/ 172422 h 17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689" h="178980">
                      <a:moveTo>
                        <a:pt x="89993" y="172422"/>
                      </a:moveTo>
                      <a:lnTo>
                        <a:pt x="1787" y="19787"/>
                      </a:lnTo>
                      <a:cubicBezTo>
                        <a:pt x="-3275" y="11043"/>
                        <a:pt x="3015" y="-1"/>
                        <a:pt x="13139" y="-1"/>
                      </a:cubicBezTo>
                      <a:lnTo>
                        <a:pt x="189550" y="-1"/>
                      </a:lnTo>
                      <a:cubicBezTo>
                        <a:pt x="199675" y="-1"/>
                        <a:pt x="205964" y="10890"/>
                        <a:pt x="200902" y="19787"/>
                      </a:cubicBezTo>
                      <a:lnTo>
                        <a:pt x="112696" y="172422"/>
                      </a:lnTo>
                      <a:cubicBezTo>
                        <a:pt x="107634" y="181165"/>
                        <a:pt x="95055" y="181165"/>
                        <a:pt x="89993" y="172422"/>
                      </a:cubicBezTo>
                      <a:close/>
                    </a:path>
                  </a:pathLst>
                </a:custGeom>
                <a:noFill/>
                <a:ln w="15214" cap="flat">
                  <a:solidFill>
                    <a:srgbClr val="FFFFFF"/>
                  </a:solidFill>
                  <a:prstDash val="solid"/>
                  <a:miter/>
                </a:ln>
              </p:spPr>
              <p:txBody>
                <a:bodyPr rtlCol="0" anchor="ctr"/>
                <a:lstStyle/>
                <a:p>
                  <a:endParaRPr lang="pt-PT"/>
                </a:p>
              </p:txBody>
            </p:sp>
            <p:sp>
              <p:nvSpPr>
                <p:cNvPr id="220" name="Freeform: Shape 219">
                  <a:extLst>
                    <a:ext uri="{FF2B5EF4-FFF2-40B4-BE49-F238E27FC236}">
                      <a16:creationId xmlns:a16="http://schemas.microsoft.com/office/drawing/2014/main" id="{5BD9BBD0-F400-478F-8FD2-46C76057D7F5}"/>
                    </a:ext>
                  </a:extLst>
                </p:cNvPr>
                <p:cNvSpPr/>
                <p:nvPr/>
              </p:nvSpPr>
              <p:spPr>
                <a:xfrm flipV="1">
                  <a:off x="9512064" y="6324423"/>
                  <a:ext cx="15340" cy="72251"/>
                </a:xfrm>
                <a:custGeom>
                  <a:avLst/>
                  <a:gdLst>
                    <a:gd name="connsiteX0" fmla="*/ 0 w 15340"/>
                    <a:gd name="connsiteY0" fmla="*/ 72251 h 72251"/>
                    <a:gd name="connsiteX1" fmla="*/ 0 w 15340"/>
                    <a:gd name="connsiteY1" fmla="*/ -1 h 72251"/>
                  </a:gdLst>
                  <a:ahLst/>
                  <a:cxnLst>
                    <a:cxn ang="0">
                      <a:pos x="connsiteX0" y="connsiteY0"/>
                    </a:cxn>
                    <a:cxn ang="0">
                      <a:pos x="connsiteX1" y="connsiteY1"/>
                    </a:cxn>
                  </a:cxnLst>
                  <a:rect l="l" t="t" r="r" b="b"/>
                  <a:pathLst>
                    <a:path w="15340" h="72251">
                      <a:moveTo>
                        <a:pt x="0" y="72251"/>
                      </a:moveTo>
                      <a:lnTo>
                        <a:pt x="0" y="-1"/>
                      </a:lnTo>
                    </a:path>
                  </a:pathLst>
                </a:custGeom>
                <a:ln w="15214" cap="flat">
                  <a:solidFill>
                    <a:srgbClr val="FFFFFF"/>
                  </a:solidFill>
                  <a:prstDash val="solid"/>
                  <a:miter/>
                </a:ln>
              </p:spPr>
              <p:txBody>
                <a:bodyPr rtlCol="0" anchor="ctr"/>
                <a:lstStyle/>
                <a:p>
                  <a:endParaRPr lang="pt-PT"/>
                </a:p>
              </p:txBody>
            </p:sp>
            <p:sp>
              <p:nvSpPr>
                <p:cNvPr id="221" name="Freeform: Shape 220">
                  <a:extLst>
                    <a:ext uri="{FF2B5EF4-FFF2-40B4-BE49-F238E27FC236}">
                      <a16:creationId xmlns:a16="http://schemas.microsoft.com/office/drawing/2014/main" id="{E1010001-6C97-4F8A-BDE5-15867E8B42FC}"/>
                    </a:ext>
                  </a:extLst>
                </p:cNvPr>
                <p:cNvSpPr/>
                <p:nvPr/>
              </p:nvSpPr>
              <p:spPr>
                <a:xfrm flipV="1">
                  <a:off x="9512064" y="6409867"/>
                  <a:ext cx="15340" cy="17027"/>
                </a:xfrm>
                <a:custGeom>
                  <a:avLst/>
                  <a:gdLst>
                    <a:gd name="connsiteX0" fmla="*/ 0 w 15340"/>
                    <a:gd name="connsiteY0" fmla="*/ 17034 h 17027"/>
                    <a:gd name="connsiteX1" fmla="*/ 0 w 15340"/>
                    <a:gd name="connsiteY1" fmla="*/ 6 h 17027"/>
                  </a:gdLst>
                  <a:ahLst/>
                  <a:cxnLst>
                    <a:cxn ang="0">
                      <a:pos x="connsiteX0" y="connsiteY0"/>
                    </a:cxn>
                    <a:cxn ang="0">
                      <a:pos x="connsiteX1" y="connsiteY1"/>
                    </a:cxn>
                  </a:cxnLst>
                  <a:rect l="l" t="t" r="r" b="b"/>
                  <a:pathLst>
                    <a:path w="15340" h="17027">
                      <a:moveTo>
                        <a:pt x="0" y="17034"/>
                      </a:moveTo>
                      <a:lnTo>
                        <a:pt x="0" y="6"/>
                      </a:lnTo>
                    </a:path>
                  </a:pathLst>
                </a:custGeom>
                <a:ln w="15214" cap="flat">
                  <a:solidFill>
                    <a:srgbClr val="FFFFFF"/>
                  </a:solidFill>
                  <a:prstDash val="solid"/>
                  <a:miter/>
                </a:ln>
              </p:spPr>
              <p:txBody>
                <a:bodyPr rtlCol="0" anchor="ctr"/>
                <a:lstStyle/>
                <a:p>
                  <a:endParaRPr lang="pt-PT"/>
                </a:p>
              </p:txBody>
            </p:sp>
          </p:grpSp>
          <p:grpSp>
            <p:nvGrpSpPr>
              <p:cNvPr id="231" name="Group 230">
                <a:extLst>
                  <a:ext uri="{FF2B5EF4-FFF2-40B4-BE49-F238E27FC236}">
                    <a16:creationId xmlns:a16="http://schemas.microsoft.com/office/drawing/2014/main" id="{763991F5-EDDC-446C-BCC9-0E3FEBEC7D8C}"/>
                  </a:ext>
                </a:extLst>
              </p:cNvPr>
              <p:cNvGrpSpPr/>
              <p:nvPr/>
            </p:nvGrpSpPr>
            <p:grpSpPr>
              <a:xfrm>
                <a:off x="988026" y="6317009"/>
                <a:ext cx="5042172" cy="523219"/>
                <a:chOff x="-2801471" y="6313427"/>
                <a:chExt cx="2922278" cy="390249"/>
              </a:xfrm>
            </p:grpSpPr>
            <p:sp>
              <p:nvSpPr>
                <p:cNvPr id="228" name="TextBox 227">
                  <a:extLst>
                    <a:ext uri="{FF2B5EF4-FFF2-40B4-BE49-F238E27FC236}">
                      <a16:creationId xmlns:a16="http://schemas.microsoft.com/office/drawing/2014/main" id="{45A20490-B7E9-43FD-A2AF-D5A3B09B1C9E}"/>
                    </a:ext>
                  </a:extLst>
                </p:cNvPr>
                <p:cNvSpPr txBox="1"/>
                <p:nvPr/>
              </p:nvSpPr>
              <p:spPr>
                <a:xfrm>
                  <a:off x="-2801471" y="6313427"/>
                  <a:ext cx="2725027" cy="390249"/>
                </a:xfrm>
                <a:prstGeom prst="rect">
                  <a:avLst/>
                </a:prstGeom>
                <a:noFill/>
              </p:spPr>
              <p:txBody>
                <a:bodyPr wrap="square" rtlCol="0">
                  <a:spAutoFit/>
                </a:bodyPr>
                <a:lstStyle/>
                <a:p>
                  <a:r>
                    <a:rPr lang="en-US" sz="1400" dirty="0">
                      <a:solidFill>
                        <a:schemeClr val="accent1"/>
                      </a:solidFill>
                      <a:latin typeface="+mj-lt"/>
                      <a:cs typeface="Arial"/>
                      <a:sym typeface="Arial"/>
                      <a:rtl val="0"/>
                    </a:rPr>
                    <a:t>Processes of unfairness, injustice and social exclusion start at the basic level and extend to the underlying level</a:t>
                  </a:r>
                  <a:endParaRPr lang="pt-PT" sz="1400" spc="0" baseline="0" dirty="0">
                    <a:solidFill>
                      <a:schemeClr val="accent1"/>
                    </a:solidFill>
                    <a:latin typeface="+mj-lt"/>
                    <a:cs typeface="Arial"/>
                    <a:sym typeface="Arial"/>
                    <a:rtl val="0"/>
                  </a:endParaRPr>
                </a:p>
              </p:txBody>
            </p:sp>
            <p:pic>
              <p:nvPicPr>
                <p:cNvPr id="230" name="Graphic 229">
                  <a:extLst>
                    <a:ext uri="{FF2B5EF4-FFF2-40B4-BE49-F238E27FC236}">
                      <a16:creationId xmlns:a16="http://schemas.microsoft.com/office/drawing/2014/main" id="{C3207C39-91E3-41EB-9050-1D8C30BA31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5400000">
                  <a:off x="1744" y="6432610"/>
                  <a:ext cx="66675" cy="171450"/>
                </a:xfrm>
                <a:prstGeom prst="rect">
                  <a:avLst/>
                </a:prstGeom>
              </p:spPr>
            </p:pic>
          </p:grpSp>
        </p:grpSp>
        <p:grpSp>
          <p:nvGrpSpPr>
            <p:cNvPr id="14" name="Group 13">
              <a:extLst>
                <a:ext uri="{FF2B5EF4-FFF2-40B4-BE49-F238E27FC236}">
                  <a16:creationId xmlns:a16="http://schemas.microsoft.com/office/drawing/2014/main" id="{3A5B86AC-4A29-46FF-B6E7-239252F478A9}"/>
                </a:ext>
              </a:extLst>
            </p:cNvPr>
            <p:cNvGrpSpPr/>
            <p:nvPr/>
          </p:nvGrpSpPr>
          <p:grpSpPr>
            <a:xfrm>
              <a:off x="518295" y="1703407"/>
              <a:ext cx="5792857" cy="4370109"/>
              <a:chOff x="518295" y="1703407"/>
              <a:chExt cx="5792857" cy="4370109"/>
            </a:xfrm>
          </p:grpSpPr>
          <p:sp>
            <p:nvSpPr>
              <p:cNvPr id="135" name="Rectangle 134">
                <a:extLst>
                  <a:ext uri="{FF2B5EF4-FFF2-40B4-BE49-F238E27FC236}">
                    <a16:creationId xmlns:a16="http://schemas.microsoft.com/office/drawing/2014/main" id="{9176B0EE-54A8-4073-A9EC-C3180FF5DD74}"/>
                  </a:ext>
                </a:extLst>
              </p:cNvPr>
              <p:cNvSpPr/>
              <p:nvPr/>
            </p:nvSpPr>
            <p:spPr>
              <a:xfrm>
                <a:off x="518295" y="1703407"/>
                <a:ext cx="5792857" cy="43701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gn="ctr">
                  <a:lnSpc>
                    <a:spcPct val="90000"/>
                  </a:lnSpc>
                </a:pPr>
                <a:r>
                  <a:rPr lang="en-US" sz="2000" b="1" dirty="0">
                    <a:solidFill>
                      <a:schemeClr val="tx1"/>
                    </a:solidFill>
                  </a:rPr>
                  <a:t>Social determinants are drivers of inequity…</a:t>
                </a:r>
                <a:endParaRPr lang="pt-PT" sz="2000" b="1" dirty="0">
                  <a:solidFill>
                    <a:schemeClr val="tx1"/>
                  </a:solidFill>
                </a:endParaRPr>
              </a:p>
            </p:txBody>
          </p:sp>
          <p:sp>
            <p:nvSpPr>
              <p:cNvPr id="134" name="Rectangle 133">
                <a:extLst>
                  <a:ext uri="{FF2B5EF4-FFF2-40B4-BE49-F238E27FC236}">
                    <a16:creationId xmlns:a16="http://schemas.microsoft.com/office/drawing/2014/main" id="{5DFCF63C-C694-4D0D-9246-2C370FA522E9}"/>
                  </a:ext>
                </a:extLst>
              </p:cNvPr>
              <p:cNvSpPr/>
              <p:nvPr/>
            </p:nvSpPr>
            <p:spPr>
              <a:xfrm>
                <a:off x="3873734" y="2292553"/>
                <a:ext cx="2341779" cy="36838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pt-PT" sz="1200" dirty="0">
                  <a:solidFill>
                    <a:schemeClr val="tx1"/>
                  </a:solidFill>
                </a:endParaRPr>
              </a:p>
            </p:txBody>
          </p:sp>
          <p:sp>
            <p:nvSpPr>
              <p:cNvPr id="138" name="Rectangle 137">
                <a:extLst>
                  <a:ext uri="{FF2B5EF4-FFF2-40B4-BE49-F238E27FC236}">
                    <a16:creationId xmlns:a16="http://schemas.microsoft.com/office/drawing/2014/main" id="{40FAA4BB-C5AD-43BD-B184-BCB9114062AB}"/>
                  </a:ext>
                </a:extLst>
              </p:cNvPr>
              <p:cNvSpPr/>
              <p:nvPr/>
            </p:nvSpPr>
            <p:spPr>
              <a:xfrm>
                <a:off x="3958552" y="2349850"/>
                <a:ext cx="2211251" cy="3214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US" b="1" dirty="0">
                    <a:solidFill>
                      <a:srgbClr val="FFFFFF"/>
                    </a:solidFill>
                  </a:rPr>
                  <a:t>Underlying determinants</a:t>
                </a:r>
                <a:endParaRPr lang="pt-PT" b="1" dirty="0">
                  <a:solidFill>
                    <a:srgbClr val="FFFFFF"/>
                  </a:solidFill>
                </a:endParaRPr>
              </a:p>
            </p:txBody>
          </p:sp>
          <p:sp>
            <p:nvSpPr>
              <p:cNvPr id="139" name="Rectangle 138">
                <a:extLst>
                  <a:ext uri="{FF2B5EF4-FFF2-40B4-BE49-F238E27FC236}">
                    <a16:creationId xmlns:a16="http://schemas.microsoft.com/office/drawing/2014/main" id="{583A3E46-CBC8-4E70-9FEA-B71D9E514433}"/>
                  </a:ext>
                </a:extLst>
              </p:cNvPr>
              <p:cNvSpPr/>
              <p:nvPr/>
            </p:nvSpPr>
            <p:spPr>
              <a:xfrm>
                <a:off x="4002297" y="3163112"/>
                <a:ext cx="2127816" cy="119097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Bef>
                    <a:spcPts val="600"/>
                  </a:spcBef>
                </a:pPr>
                <a:r>
                  <a:rPr lang="en-US" sz="1600" b="1" dirty="0">
                    <a:solidFill>
                      <a:schemeClr val="bg1">
                        <a:lumMod val="90000"/>
                      </a:schemeClr>
                    </a:solidFill>
                  </a:rPr>
                  <a:t>Everyday circumstances </a:t>
                </a:r>
                <a:br>
                  <a:rPr lang="en-US" sz="1600" b="1" dirty="0">
                    <a:solidFill>
                      <a:schemeClr val="bg1">
                        <a:lumMod val="90000"/>
                      </a:schemeClr>
                    </a:solidFill>
                  </a:rPr>
                </a:br>
                <a:r>
                  <a:rPr lang="en-US" sz="1600" b="1" dirty="0">
                    <a:solidFill>
                      <a:schemeClr val="bg1">
                        <a:lumMod val="90000"/>
                      </a:schemeClr>
                    </a:solidFill>
                  </a:rPr>
                  <a:t>and norms</a:t>
                </a:r>
              </a:p>
            </p:txBody>
          </p:sp>
          <p:sp>
            <p:nvSpPr>
              <p:cNvPr id="145" name="Rectangle 144">
                <a:extLst>
                  <a:ext uri="{FF2B5EF4-FFF2-40B4-BE49-F238E27FC236}">
                    <a16:creationId xmlns:a16="http://schemas.microsoft.com/office/drawing/2014/main" id="{FD451AED-E0B2-408C-9086-F18198D7683F}"/>
                  </a:ext>
                </a:extLst>
              </p:cNvPr>
              <p:cNvSpPr/>
              <p:nvPr/>
            </p:nvSpPr>
            <p:spPr>
              <a:xfrm>
                <a:off x="3980715" y="4700342"/>
                <a:ext cx="2127816" cy="119097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Bef>
                    <a:spcPts val="600"/>
                  </a:spcBef>
                </a:pPr>
                <a:r>
                  <a:rPr lang="en-US" sz="1600" b="1" dirty="0">
                    <a:solidFill>
                      <a:schemeClr val="bg1">
                        <a:lumMod val="90000"/>
                      </a:schemeClr>
                    </a:solidFill>
                  </a:rPr>
                  <a:t>Environments</a:t>
                </a:r>
                <a:endParaRPr lang="en-US" sz="1200" b="1" dirty="0">
                  <a:solidFill>
                    <a:schemeClr val="bg1">
                      <a:lumMod val="90000"/>
                    </a:schemeClr>
                  </a:solidFill>
                </a:endParaRPr>
              </a:p>
            </p:txBody>
          </p:sp>
          <p:grpSp>
            <p:nvGrpSpPr>
              <p:cNvPr id="158" name="Group 157">
                <a:extLst>
                  <a:ext uri="{FF2B5EF4-FFF2-40B4-BE49-F238E27FC236}">
                    <a16:creationId xmlns:a16="http://schemas.microsoft.com/office/drawing/2014/main" id="{C8743D86-9398-40E4-B62E-3ED0E303AE49}"/>
                  </a:ext>
                </a:extLst>
              </p:cNvPr>
              <p:cNvGrpSpPr/>
              <p:nvPr/>
            </p:nvGrpSpPr>
            <p:grpSpPr>
              <a:xfrm>
                <a:off x="4989313" y="4381932"/>
                <a:ext cx="228600" cy="344538"/>
                <a:chOff x="7075527" y="4129463"/>
                <a:chExt cx="228600" cy="344538"/>
              </a:xfrm>
            </p:grpSpPr>
            <p:pic>
              <p:nvPicPr>
                <p:cNvPr id="156" name="Graphic 155">
                  <a:extLst>
                    <a:ext uri="{FF2B5EF4-FFF2-40B4-BE49-F238E27FC236}">
                      <a16:creationId xmlns:a16="http://schemas.microsoft.com/office/drawing/2014/main" id="{0CE2446E-BFA1-4606-B77B-5365F214151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5527" y="4185789"/>
                  <a:ext cx="228600" cy="228600"/>
                </a:xfrm>
                <a:prstGeom prst="rect">
                  <a:avLst/>
                </a:prstGeom>
              </p:spPr>
            </p:pic>
            <p:pic>
              <p:nvPicPr>
                <p:cNvPr id="157" name="Graphic 156">
                  <a:extLst>
                    <a:ext uri="{FF2B5EF4-FFF2-40B4-BE49-F238E27FC236}">
                      <a16:creationId xmlns:a16="http://schemas.microsoft.com/office/drawing/2014/main" id="{4B5ADEAB-67DA-4262-94FE-46CAF6E769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017558" y="4258664"/>
                  <a:ext cx="344538" cy="86135"/>
                </a:xfrm>
                <a:prstGeom prst="rect">
                  <a:avLst/>
                </a:prstGeom>
              </p:spPr>
            </p:pic>
          </p:grpSp>
          <p:sp>
            <p:nvSpPr>
              <p:cNvPr id="171" name="Rectangle 170">
                <a:extLst>
                  <a:ext uri="{FF2B5EF4-FFF2-40B4-BE49-F238E27FC236}">
                    <a16:creationId xmlns:a16="http://schemas.microsoft.com/office/drawing/2014/main" id="{F6B0B9A8-210B-4509-86C1-90B746B98EA3}"/>
                  </a:ext>
                </a:extLst>
              </p:cNvPr>
              <p:cNvSpPr/>
              <p:nvPr/>
            </p:nvSpPr>
            <p:spPr>
              <a:xfrm>
                <a:off x="664940" y="2307095"/>
                <a:ext cx="3047914" cy="368382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lnSpc>
                    <a:spcPct val="90000"/>
                  </a:lnSpc>
                </a:pPr>
                <a:endParaRPr lang="pt-PT" sz="1200" dirty="0">
                  <a:solidFill>
                    <a:schemeClr val="tx1"/>
                  </a:solidFill>
                </a:endParaRPr>
              </a:p>
            </p:txBody>
          </p:sp>
          <p:grpSp>
            <p:nvGrpSpPr>
              <p:cNvPr id="202" name="Group 201">
                <a:extLst>
                  <a:ext uri="{FF2B5EF4-FFF2-40B4-BE49-F238E27FC236}">
                    <a16:creationId xmlns:a16="http://schemas.microsoft.com/office/drawing/2014/main" id="{CF31DC70-805A-4733-BA23-41117F140A14}"/>
                  </a:ext>
                </a:extLst>
              </p:cNvPr>
              <p:cNvGrpSpPr/>
              <p:nvPr/>
            </p:nvGrpSpPr>
            <p:grpSpPr>
              <a:xfrm>
                <a:off x="1943052" y="3341033"/>
                <a:ext cx="1556093" cy="2345421"/>
                <a:chOff x="9890541" y="3007612"/>
                <a:chExt cx="1556093" cy="2345421"/>
              </a:xfrm>
            </p:grpSpPr>
            <p:sp>
              <p:nvSpPr>
                <p:cNvPr id="198" name="Arc 197">
                  <a:extLst>
                    <a:ext uri="{FF2B5EF4-FFF2-40B4-BE49-F238E27FC236}">
                      <a16:creationId xmlns:a16="http://schemas.microsoft.com/office/drawing/2014/main" id="{0A9AB16D-B663-4F94-99C3-945BD1925923}"/>
                    </a:ext>
                  </a:extLst>
                </p:cNvPr>
                <p:cNvSpPr/>
                <p:nvPr/>
              </p:nvSpPr>
              <p:spPr>
                <a:xfrm>
                  <a:off x="9890541" y="3007612"/>
                  <a:ext cx="1448624" cy="2345421"/>
                </a:xfrm>
                <a:prstGeom prst="arc">
                  <a:avLst>
                    <a:gd name="adj1" fmla="val 16200000"/>
                    <a:gd name="adj2" fmla="val 5367872"/>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a:p>
              </p:txBody>
            </p:sp>
            <p:grpSp>
              <p:nvGrpSpPr>
                <p:cNvPr id="199" name="Group 198">
                  <a:extLst>
                    <a:ext uri="{FF2B5EF4-FFF2-40B4-BE49-F238E27FC236}">
                      <a16:creationId xmlns:a16="http://schemas.microsoft.com/office/drawing/2014/main" id="{DA9115CE-3632-4DD4-81E7-239B2EE4762F}"/>
                    </a:ext>
                  </a:extLst>
                </p:cNvPr>
                <p:cNvGrpSpPr/>
                <p:nvPr/>
              </p:nvGrpSpPr>
              <p:grpSpPr>
                <a:xfrm flipH="1">
                  <a:off x="11218034" y="4008053"/>
                  <a:ext cx="228600" cy="344538"/>
                  <a:chOff x="7075527" y="4129463"/>
                  <a:chExt cx="228600" cy="344538"/>
                </a:xfrm>
              </p:grpSpPr>
              <p:pic>
                <p:nvPicPr>
                  <p:cNvPr id="200" name="Graphic 199">
                    <a:extLst>
                      <a:ext uri="{FF2B5EF4-FFF2-40B4-BE49-F238E27FC236}">
                        <a16:creationId xmlns:a16="http://schemas.microsoft.com/office/drawing/2014/main" id="{457091B3-3AC1-4E1B-BA67-62004CDFD43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5527" y="4185789"/>
                    <a:ext cx="228600" cy="228600"/>
                  </a:xfrm>
                  <a:prstGeom prst="rect">
                    <a:avLst/>
                  </a:prstGeom>
                </p:spPr>
              </p:pic>
              <p:pic>
                <p:nvPicPr>
                  <p:cNvPr id="201" name="Graphic 200">
                    <a:extLst>
                      <a:ext uri="{FF2B5EF4-FFF2-40B4-BE49-F238E27FC236}">
                        <a16:creationId xmlns:a16="http://schemas.microsoft.com/office/drawing/2014/main" id="{B25C4466-5FCF-441C-BEA1-6B697535FE3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017558" y="4258664"/>
                    <a:ext cx="344538" cy="86135"/>
                  </a:xfrm>
                  <a:prstGeom prst="rect">
                    <a:avLst/>
                  </a:prstGeom>
                </p:spPr>
              </p:pic>
            </p:grpSp>
          </p:grpSp>
          <p:grpSp>
            <p:nvGrpSpPr>
              <p:cNvPr id="204" name="Group 203">
                <a:extLst>
                  <a:ext uri="{FF2B5EF4-FFF2-40B4-BE49-F238E27FC236}">
                    <a16:creationId xmlns:a16="http://schemas.microsoft.com/office/drawing/2014/main" id="{9E6F218B-0901-457C-B4BC-C9E8BB22C0AD}"/>
                  </a:ext>
                </a:extLst>
              </p:cNvPr>
              <p:cNvGrpSpPr/>
              <p:nvPr/>
            </p:nvGrpSpPr>
            <p:grpSpPr>
              <a:xfrm>
                <a:off x="729357" y="3738761"/>
                <a:ext cx="678515" cy="1584220"/>
                <a:chOff x="8489737" y="3546911"/>
                <a:chExt cx="678515" cy="1584220"/>
              </a:xfrm>
            </p:grpSpPr>
            <p:sp>
              <p:nvSpPr>
                <p:cNvPr id="186" name="Arc 185">
                  <a:extLst>
                    <a:ext uri="{FF2B5EF4-FFF2-40B4-BE49-F238E27FC236}">
                      <a16:creationId xmlns:a16="http://schemas.microsoft.com/office/drawing/2014/main" id="{66DEDA0B-553A-4718-AB6A-75C6BEC8DA9D}"/>
                    </a:ext>
                  </a:extLst>
                </p:cNvPr>
                <p:cNvSpPr/>
                <p:nvPr/>
              </p:nvSpPr>
              <p:spPr>
                <a:xfrm flipH="1">
                  <a:off x="8600192" y="3546911"/>
                  <a:ext cx="568060" cy="568060"/>
                </a:xfrm>
                <a:prstGeom prst="arc">
                  <a:avLst>
                    <a:gd name="adj1" fmla="val 16200000"/>
                    <a:gd name="adj2" fmla="val 5367872"/>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a:p>
              </p:txBody>
            </p:sp>
            <p:sp>
              <p:nvSpPr>
                <p:cNvPr id="187" name="Arc 186">
                  <a:extLst>
                    <a:ext uri="{FF2B5EF4-FFF2-40B4-BE49-F238E27FC236}">
                      <a16:creationId xmlns:a16="http://schemas.microsoft.com/office/drawing/2014/main" id="{A99467E3-B0D5-4BD5-B148-53D2BCAA0718}"/>
                    </a:ext>
                  </a:extLst>
                </p:cNvPr>
                <p:cNvSpPr/>
                <p:nvPr/>
              </p:nvSpPr>
              <p:spPr>
                <a:xfrm flipH="1">
                  <a:off x="8600192" y="4563071"/>
                  <a:ext cx="568060" cy="568060"/>
                </a:xfrm>
                <a:prstGeom prst="arc">
                  <a:avLst>
                    <a:gd name="adj1" fmla="val 16200000"/>
                    <a:gd name="adj2" fmla="val 5367872"/>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pt-PT"/>
                </a:p>
              </p:txBody>
            </p:sp>
            <p:grpSp>
              <p:nvGrpSpPr>
                <p:cNvPr id="180" name="Group 179">
                  <a:extLst>
                    <a:ext uri="{FF2B5EF4-FFF2-40B4-BE49-F238E27FC236}">
                      <a16:creationId xmlns:a16="http://schemas.microsoft.com/office/drawing/2014/main" id="{B39A8101-3CB3-4D38-96A8-6A1E16182124}"/>
                    </a:ext>
                  </a:extLst>
                </p:cNvPr>
                <p:cNvGrpSpPr/>
                <p:nvPr/>
              </p:nvGrpSpPr>
              <p:grpSpPr>
                <a:xfrm flipH="1">
                  <a:off x="8489737" y="3641421"/>
                  <a:ext cx="228600" cy="344538"/>
                  <a:chOff x="7075527" y="4129463"/>
                  <a:chExt cx="228600" cy="344538"/>
                </a:xfrm>
              </p:grpSpPr>
              <p:pic>
                <p:nvPicPr>
                  <p:cNvPr id="181" name="Graphic 180">
                    <a:extLst>
                      <a:ext uri="{FF2B5EF4-FFF2-40B4-BE49-F238E27FC236}">
                        <a16:creationId xmlns:a16="http://schemas.microsoft.com/office/drawing/2014/main" id="{1A2DC72C-C532-42A8-B7EA-6049E690DF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5527" y="4185789"/>
                    <a:ext cx="228600" cy="228600"/>
                  </a:xfrm>
                  <a:prstGeom prst="rect">
                    <a:avLst/>
                  </a:prstGeom>
                </p:spPr>
              </p:pic>
              <p:pic>
                <p:nvPicPr>
                  <p:cNvPr id="182" name="Graphic 181">
                    <a:extLst>
                      <a:ext uri="{FF2B5EF4-FFF2-40B4-BE49-F238E27FC236}">
                        <a16:creationId xmlns:a16="http://schemas.microsoft.com/office/drawing/2014/main" id="{33580CE3-7C1E-492B-9EB9-CE2FDDBD35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017558" y="4258664"/>
                    <a:ext cx="344538" cy="86135"/>
                  </a:xfrm>
                  <a:prstGeom prst="rect">
                    <a:avLst/>
                  </a:prstGeom>
                </p:spPr>
              </p:pic>
            </p:grpSp>
            <p:grpSp>
              <p:nvGrpSpPr>
                <p:cNvPr id="183" name="Group 182">
                  <a:extLst>
                    <a:ext uri="{FF2B5EF4-FFF2-40B4-BE49-F238E27FC236}">
                      <a16:creationId xmlns:a16="http://schemas.microsoft.com/office/drawing/2014/main" id="{F5582A44-93A1-48A7-B04A-BC189A7D8C23}"/>
                    </a:ext>
                  </a:extLst>
                </p:cNvPr>
                <p:cNvGrpSpPr/>
                <p:nvPr/>
              </p:nvGrpSpPr>
              <p:grpSpPr>
                <a:xfrm flipH="1">
                  <a:off x="8509211" y="4674910"/>
                  <a:ext cx="228600" cy="344538"/>
                  <a:chOff x="7075527" y="4129463"/>
                  <a:chExt cx="228600" cy="344538"/>
                </a:xfrm>
              </p:grpSpPr>
              <p:pic>
                <p:nvPicPr>
                  <p:cNvPr id="184" name="Graphic 183">
                    <a:extLst>
                      <a:ext uri="{FF2B5EF4-FFF2-40B4-BE49-F238E27FC236}">
                        <a16:creationId xmlns:a16="http://schemas.microsoft.com/office/drawing/2014/main" id="{CF114C24-52FC-4F82-9D3B-E283C36F1E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5527" y="4185789"/>
                    <a:ext cx="228600" cy="228600"/>
                  </a:xfrm>
                  <a:prstGeom prst="rect">
                    <a:avLst/>
                  </a:prstGeom>
                </p:spPr>
              </p:pic>
              <p:pic>
                <p:nvPicPr>
                  <p:cNvPr id="185" name="Graphic 184">
                    <a:extLst>
                      <a:ext uri="{FF2B5EF4-FFF2-40B4-BE49-F238E27FC236}">
                        <a16:creationId xmlns:a16="http://schemas.microsoft.com/office/drawing/2014/main" id="{DFE01D52-1D44-4E44-B94A-0DA634CA7C2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5400000">
                    <a:off x="7017558" y="4258664"/>
                    <a:ext cx="344538" cy="86135"/>
                  </a:xfrm>
                  <a:prstGeom prst="rect">
                    <a:avLst/>
                  </a:prstGeom>
                </p:spPr>
              </p:pic>
            </p:grpSp>
          </p:grpSp>
          <p:sp>
            <p:nvSpPr>
              <p:cNvPr id="170" name="Rectangle 169">
                <a:extLst>
                  <a:ext uri="{FF2B5EF4-FFF2-40B4-BE49-F238E27FC236}">
                    <a16:creationId xmlns:a16="http://schemas.microsoft.com/office/drawing/2014/main" id="{5606498D-3524-4E5A-9D95-C76278A676E7}"/>
                  </a:ext>
                </a:extLst>
              </p:cNvPr>
              <p:cNvSpPr/>
              <p:nvPr/>
            </p:nvSpPr>
            <p:spPr>
              <a:xfrm>
                <a:off x="1058844" y="3093071"/>
                <a:ext cx="2127816" cy="879479"/>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Bef>
                    <a:spcPts val="600"/>
                  </a:spcBef>
                </a:pPr>
                <a:r>
                  <a:rPr lang="en-US" sz="1600" b="1" dirty="0">
                    <a:solidFill>
                      <a:schemeClr val="bg1">
                        <a:lumMod val="90000"/>
                      </a:schemeClr>
                    </a:solidFill>
                  </a:rPr>
                  <a:t>Socioeconomic and</a:t>
                </a:r>
                <a:br>
                  <a:rPr lang="en-US" sz="1600" b="1" dirty="0">
                    <a:solidFill>
                      <a:schemeClr val="bg1">
                        <a:lumMod val="90000"/>
                      </a:schemeClr>
                    </a:solidFill>
                  </a:rPr>
                </a:br>
                <a:r>
                  <a:rPr lang="en-US" sz="1600" b="1" dirty="0">
                    <a:solidFill>
                      <a:schemeClr val="bg1">
                        <a:lumMod val="90000"/>
                      </a:schemeClr>
                    </a:solidFill>
                  </a:rPr>
                  <a:t>political context</a:t>
                </a:r>
              </a:p>
            </p:txBody>
          </p:sp>
          <p:sp>
            <p:nvSpPr>
              <p:cNvPr id="174" name="Rectangle 173">
                <a:extLst>
                  <a:ext uri="{FF2B5EF4-FFF2-40B4-BE49-F238E27FC236}">
                    <a16:creationId xmlns:a16="http://schemas.microsoft.com/office/drawing/2014/main" id="{3DB41026-1CD3-49A7-94B8-AA5565BBD957}"/>
                  </a:ext>
                </a:extLst>
              </p:cNvPr>
              <p:cNvSpPr/>
              <p:nvPr/>
            </p:nvSpPr>
            <p:spPr>
              <a:xfrm>
                <a:off x="1058844" y="4073030"/>
                <a:ext cx="2127816" cy="91998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Bef>
                    <a:spcPts val="600"/>
                  </a:spcBef>
                </a:pPr>
                <a:r>
                  <a:rPr lang="en-US" sz="1600" b="1" dirty="0">
                    <a:solidFill>
                      <a:schemeClr val="bg1">
                        <a:lumMod val="90000"/>
                      </a:schemeClr>
                    </a:solidFill>
                  </a:rPr>
                  <a:t>Human capital or potential</a:t>
                </a:r>
              </a:p>
            </p:txBody>
          </p:sp>
          <p:sp>
            <p:nvSpPr>
              <p:cNvPr id="176" name="Rectangle 175">
                <a:extLst>
                  <a:ext uri="{FF2B5EF4-FFF2-40B4-BE49-F238E27FC236}">
                    <a16:creationId xmlns:a16="http://schemas.microsoft.com/office/drawing/2014/main" id="{09E8A51A-D9E2-427A-B546-1F82BFE61EF3}"/>
                  </a:ext>
                </a:extLst>
              </p:cNvPr>
              <p:cNvSpPr/>
              <p:nvPr/>
            </p:nvSpPr>
            <p:spPr>
              <a:xfrm>
                <a:off x="1058844" y="5084893"/>
                <a:ext cx="2127816" cy="788950"/>
              </a:xfrm>
              <a:prstGeom prst="rect">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90000"/>
                  </a:lnSpc>
                  <a:spcBef>
                    <a:spcPts val="600"/>
                  </a:spcBef>
                </a:pPr>
                <a:r>
                  <a:rPr lang="en-US" sz="1600" b="1" dirty="0">
                    <a:solidFill>
                      <a:schemeClr val="bg1">
                        <a:lumMod val="90000"/>
                      </a:schemeClr>
                    </a:solidFill>
                  </a:rPr>
                  <a:t>Social position</a:t>
                </a:r>
              </a:p>
            </p:txBody>
          </p:sp>
          <p:sp>
            <p:nvSpPr>
              <p:cNvPr id="232" name="Rectangle 231">
                <a:extLst>
                  <a:ext uri="{FF2B5EF4-FFF2-40B4-BE49-F238E27FC236}">
                    <a16:creationId xmlns:a16="http://schemas.microsoft.com/office/drawing/2014/main" id="{92B79961-D7BC-4996-8EE2-46E9E83D3321}"/>
                  </a:ext>
                </a:extLst>
              </p:cNvPr>
              <p:cNvSpPr/>
              <p:nvPr/>
            </p:nvSpPr>
            <p:spPr>
              <a:xfrm>
                <a:off x="1009701" y="2349850"/>
                <a:ext cx="2211251" cy="32146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108000" tIns="108000" rIns="108000" bIns="0" rtlCol="0" anchor="t"/>
              <a:lstStyle/>
              <a:p>
                <a:pPr>
                  <a:lnSpc>
                    <a:spcPct val="90000"/>
                  </a:lnSpc>
                </a:pPr>
                <a:r>
                  <a:rPr lang="en-US" b="1" dirty="0">
                    <a:solidFill>
                      <a:srgbClr val="FFFFFF"/>
                    </a:solidFill>
                  </a:rPr>
                  <a:t>Basic determinants</a:t>
                </a:r>
                <a:endParaRPr lang="pt-PT" b="1" dirty="0">
                  <a:solidFill>
                    <a:srgbClr val="FFFFFF"/>
                  </a:solidFill>
                </a:endParaRPr>
              </a:p>
            </p:txBody>
          </p:sp>
          <p:grpSp>
            <p:nvGrpSpPr>
              <p:cNvPr id="159" name="Group 158">
                <a:extLst>
                  <a:ext uri="{FF2B5EF4-FFF2-40B4-BE49-F238E27FC236}">
                    <a16:creationId xmlns:a16="http://schemas.microsoft.com/office/drawing/2014/main" id="{EDFABFF7-3008-436E-AC47-70AF9F42507D}"/>
                  </a:ext>
                </a:extLst>
              </p:cNvPr>
              <p:cNvGrpSpPr/>
              <p:nvPr/>
            </p:nvGrpSpPr>
            <p:grpSpPr>
              <a:xfrm>
                <a:off x="3625220" y="3479479"/>
                <a:ext cx="344538" cy="228600"/>
                <a:chOff x="7017558" y="4185789"/>
                <a:chExt cx="344538" cy="228600"/>
              </a:xfrm>
            </p:grpSpPr>
            <p:pic>
              <p:nvPicPr>
                <p:cNvPr id="160" name="Graphic 159">
                  <a:extLst>
                    <a:ext uri="{FF2B5EF4-FFF2-40B4-BE49-F238E27FC236}">
                      <a16:creationId xmlns:a16="http://schemas.microsoft.com/office/drawing/2014/main" id="{AFD4A673-CE74-4FE8-8151-399E666452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5527" y="4185789"/>
                  <a:ext cx="228600" cy="228600"/>
                </a:xfrm>
                <a:prstGeom prst="rect">
                  <a:avLst/>
                </a:prstGeom>
              </p:spPr>
            </p:pic>
            <p:pic>
              <p:nvPicPr>
                <p:cNvPr id="161" name="Graphic 160">
                  <a:extLst>
                    <a:ext uri="{FF2B5EF4-FFF2-40B4-BE49-F238E27FC236}">
                      <a16:creationId xmlns:a16="http://schemas.microsoft.com/office/drawing/2014/main" id="{26EAC900-41CC-4FF7-B5D1-6B1AECE70D9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7017558" y="4258664"/>
                  <a:ext cx="344538" cy="86135"/>
                </a:xfrm>
                <a:prstGeom prst="rect">
                  <a:avLst/>
                </a:prstGeom>
              </p:spPr>
            </p:pic>
          </p:grpSp>
          <p:grpSp>
            <p:nvGrpSpPr>
              <p:cNvPr id="298" name="Group 297">
                <a:extLst>
                  <a:ext uri="{FF2B5EF4-FFF2-40B4-BE49-F238E27FC236}">
                    <a16:creationId xmlns:a16="http://schemas.microsoft.com/office/drawing/2014/main" id="{945BDE87-121B-41A8-8B6E-5242B150569B}"/>
                  </a:ext>
                </a:extLst>
              </p:cNvPr>
              <p:cNvGrpSpPr/>
              <p:nvPr/>
            </p:nvGrpSpPr>
            <p:grpSpPr>
              <a:xfrm>
                <a:off x="3632245" y="5204183"/>
                <a:ext cx="344538" cy="228600"/>
                <a:chOff x="7017558" y="4185789"/>
                <a:chExt cx="344538" cy="228600"/>
              </a:xfrm>
            </p:grpSpPr>
            <p:pic>
              <p:nvPicPr>
                <p:cNvPr id="299" name="Graphic 298">
                  <a:extLst>
                    <a:ext uri="{FF2B5EF4-FFF2-40B4-BE49-F238E27FC236}">
                      <a16:creationId xmlns:a16="http://schemas.microsoft.com/office/drawing/2014/main" id="{03961035-F83D-4644-ADC8-9470AF4BF9F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75527" y="4185789"/>
                  <a:ext cx="228600" cy="228600"/>
                </a:xfrm>
                <a:prstGeom prst="rect">
                  <a:avLst/>
                </a:prstGeom>
              </p:spPr>
            </p:pic>
            <p:pic>
              <p:nvPicPr>
                <p:cNvPr id="300" name="Graphic 299">
                  <a:extLst>
                    <a:ext uri="{FF2B5EF4-FFF2-40B4-BE49-F238E27FC236}">
                      <a16:creationId xmlns:a16="http://schemas.microsoft.com/office/drawing/2014/main" id="{22F25762-93D8-4F86-B958-16CE0F1B51A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7017558" y="4258664"/>
                  <a:ext cx="344538" cy="86135"/>
                </a:xfrm>
                <a:prstGeom prst="rect">
                  <a:avLst/>
                </a:prstGeom>
              </p:spPr>
            </p:pic>
          </p:grpSp>
        </p:grpSp>
      </p:grpSp>
    </p:spTree>
    <p:extLst>
      <p:ext uri="{BB962C8B-B14F-4D97-AF65-F5344CB8AC3E}">
        <p14:creationId xmlns:p14="http://schemas.microsoft.com/office/powerpoint/2010/main" val="41666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56148C-D807-4320-A553-2DDFB2745EA5}"/>
              </a:ext>
            </a:extLst>
          </p:cNvPr>
          <p:cNvSpPr>
            <a:spLocks noGrp="1"/>
          </p:cNvSpPr>
          <p:nvPr>
            <p:ph type="body" sz="quarter" idx="13"/>
          </p:nvPr>
        </p:nvSpPr>
        <p:spPr>
          <a:xfrm>
            <a:off x="1772054" y="3055983"/>
            <a:ext cx="7816446" cy="1354217"/>
          </a:xfrm>
          <a:solidFill>
            <a:schemeClr val="accent3"/>
          </a:solidFill>
        </p:spPr>
        <p:txBody>
          <a:bodyPr/>
          <a:lstStyle/>
          <a:p>
            <a:r>
              <a:rPr lang="en-US" dirty="0"/>
              <a:t>Snapshot of nutrition </a:t>
            </a:r>
          </a:p>
          <a:p>
            <a:r>
              <a:rPr lang="en-US" dirty="0"/>
              <a:t>in the UK </a:t>
            </a:r>
          </a:p>
        </p:txBody>
      </p:sp>
    </p:spTree>
    <p:extLst>
      <p:ext uri="{BB962C8B-B14F-4D97-AF65-F5344CB8AC3E}">
        <p14:creationId xmlns:p14="http://schemas.microsoft.com/office/powerpoint/2010/main" val="50179907"/>
      </p:ext>
    </p:extLst>
  </p:cSld>
  <p:clrMapOvr>
    <a:masterClrMapping/>
  </p:clrMapOvr>
</p:sld>
</file>

<file path=ppt/theme/theme1.xml><?xml version="1.0" encoding="utf-8"?>
<a:theme xmlns:a="http://schemas.openxmlformats.org/drawingml/2006/main" name="DI Theme">
  <a:themeElements>
    <a:clrScheme name="GNR">
      <a:dk1>
        <a:srgbClr val="475C6D"/>
      </a:dk1>
      <a:lt1>
        <a:srgbClr val="D1E7E5"/>
      </a:lt1>
      <a:dk2>
        <a:srgbClr val="A0ADBB"/>
      </a:dk2>
      <a:lt2>
        <a:srgbClr val="CFD9E5"/>
      </a:lt2>
      <a:accent1>
        <a:srgbClr val="DE5D09"/>
      </a:accent1>
      <a:accent2>
        <a:srgbClr val="F39000"/>
      </a:accent2>
      <a:accent3>
        <a:srgbClr val="FCC97A"/>
      </a:accent3>
      <a:accent4>
        <a:srgbClr val="007495"/>
      </a:accent4>
      <a:accent5>
        <a:srgbClr val="93CAC9"/>
      </a:accent5>
      <a:accent6>
        <a:srgbClr val="B2D8D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effectLst/>
      </a:spPr>
      <a:bodyPr rtlCol="0" anchor="ctr"/>
      <a:lstStyle>
        <a:defPPr algn="l">
          <a:lnSpc>
            <a:spcPct val="90000"/>
          </a:lnSpc>
          <a:defRPr sz="1200" dirty="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VIJ7843-GNR-2020-Equity-L&amp;F-Template-200421" id="{8DF3E6D4-8B2C-7D41-AEF9-115AC6999A14}" vid="{D5C08E17-C995-6E44-A954-1D8E8C4E83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DVIJ7843-GNR-2020-Equity-L&amp;F-Template-200421</Template>
  <TotalTime>67</TotalTime>
  <Words>6008</Words>
  <Application>Microsoft Office PowerPoint</Application>
  <PresentationFormat>Widescreen</PresentationFormat>
  <Paragraphs>522</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Calibri Light</vt:lpstr>
      <vt:lpstr>Dosis Light</vt:lpstr>
      <vt:lpstr>DI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Soapbox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Martineau</dc:creator>
  <cp:lastModifiedBy>Telche Hanley-Moyle</cp:lastModifiedBy>
  <cp:revision>619</cp:revision>
  <cp:lastPrinted>2014-11-03T09:45:06Z</cp:lastPrinted>
  <dcterms:created xsi:type="dcterms:W3CDTF">2020-04-24T16:46:27Z</dcterms:created>
  <dcterms:modified xsi:type="dcterms:W3CDTF">2020-10-09T15:04:26Z</dcterms:modified>
</cp:coreProperties>
</file>