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comment1.xml" ContentType="application/vnd.openxmlformats-officedocument.presentationml.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3"/>
  </p:notesMasterIdLst>
  <p:handoutMasterIdLst>
    <p:handoutMasterId r:id="rId24"/>
  </p:handoutMasterIdLst>
  <p:sldIdLst>
    <p:sldId id="2058" r:id="rId5"/>
    <p:sldId id="2064" r:id="rId6"/>
    <p:sldId id="2059" r:id="rId7"/>
    <p:sldId id="2054" r:id="rId8"/>
    <p:sldId id="2056" r:id="rId9"/>
    <p:sldId id="2046" r:id="rId10"/>
    <p:sldId id="2047" r:id="rId11"/>
    <p:sldId id="2057" r:id="rId12"/>
    <p:sldId id="360" r:id="rId13"/>
    <p:sldId id="340" r:id="rId14"/>
    <p:sldId id="309" r:id="rId15"/>
    <p:sldId id="2060" r:id="rId16"/>
    <p:sldId id="2061" r:id="rId17"/>
    <p:sldId id="2049" r:id="rId18"/>
    <p:sldId id="2055" r:id="rId19"/>
    <p:sldId id="2067" r:id="rId20"/>
    <p:sldId id="2062" r:id="rId21"/>
    <p:sldId id="2063" r:id="rId22"/>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660D1A1-8478-4D15-BFA1-24B8E1BD17C7}">
          <p14:sldIdLst>
            <p14:sldId id="2058"/>
            <p14:sldId id="2064"/>
            <p14:sldId id="2059"/>
            <p14:sldId id="2054"/>
            <p14:sldId id="2056"/>
            <p14:sldId id="2046"/>
            <p14:sldId id="2047"/>
            <p14:sldId id="2057"/>
            <p14:sldId id="360"/>
            <p14:sldId id="340"/>
            <p14:sldId id="309"/>
            <p14:sldId id="2060"/>
            <p14:sldId id="2061"/>
            <p14:sldId id="2049"/>
            <p14:sldId id="2055"/>
            <p14:sldId id="2067"/>
            <p14:sldId id="2062"/>
            <p14:sldId id="2063"/>
          </p14:sldIdLst>
        </p14:section>
      </p14:sectionLst>
    </p:ext>
    <p:ext uri="{EFAFB233-063F-42B5-8137-9DF3F51BA10A}">
      <p15:sldGuideLst xmlns:p15="http://schemas.microsoft.com/office/powerpoint/2012/main">
        <p15:guide id="1" orient="horz" pos="300" userDrawn="1">
          <p15:clr>
            <a:srgbClr val="A4A3A4"/>
          </p15:clr>
        </p15:guide>
        <p15:guide id="2" pos="6834" userDrawn="1">
          <p15:clr>
            <a:srgbClr val="A4A3A4"/>
          </p15:clr>
        </p15:guide>
        <p15:guide id="3" orient="horz" pos="3803" userDrawn="1">
          <p15:clr>
            <a:srgbClr val="A4A3A4"/>
          </p15:clr>
        </p15:guide>
        <p15:guide id="4" pos="392" userDrawn="1">
          <p15:clr>
            <a:srgbClr val="A4A3A4"/>
          </p15:clr>
        </p15:guide>
        <p15:guide id="5" pos="1844" userDrawn="1">
          <p15:clr>
            <a:srgbClr val="A4A3A4"/>
          </p15:clr>
        </p15:guide>
        <p15:guide id="6" pos="2230" userDrawn="1">
          <p15:clr>
            <a:srgbClr val="A4A3A4"/>
          </p15:clr>
        </p15:guide>
        <p15:guide id="7" pos="6698" userDrawn="1">
          <p15:clr>
            <a:srgbClr val="A4A3A4"/>
          </p15:clr>
        </p15:guide>
        <p15:guide id="8" pos="2517"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Simon Murphy" initials="SM" lastIdx="1" clrIdx="6">
    <p:extLst>
      <p:ext uri="{19B8F6BF-5375-455C-9EA6-DF929625EA0E}">
        <p15:presenceInfo xmlns:p15="http://schemas.microsoft.com/office/powerpoint/2012/main" userId="S::simonm@devinit.org::377db688-c219-4ca0-80cd-21698ac7b719" providerId="AD"/>
      </p:ext>
    </p:extLst>
  </p:cmAuthor>
  <p:cmAuthor id="1" name="Emma Cooke" initials="EC" lastIdx="1" clrIdx="0">
    <p:extLst>
      <p:ext uri="{19B8F6BF-5375-455C-9EA6-DF929625EA0E}">
        <p15:presenceInfo xmlns:p15="http://schemas.microsoft.com/office/powerpoint/2012/main" userId="S-1-5-21-3535810530-4225766307-1564126992-1589" providerId="AD"/>
      </p:ext>
    </p:extLst>
  </p:cmAuthor>
  <p:cmAuthor id="8" name="Micha, Renata" initials="MR" lastIdx="33" clrIdx="7">
    <p:extLst>
      <p:ext uri="{19B8F6BF-5375-455C-9EA6-DF929625EA0E}">
        <p15:presenceInfo xmlns:p15="http://schemas.microsoft.com/office/powerpoint/2012/main" userId="S::rmicha01@tufts.edu::25b3402b-540a-4576-9ad1-7ba77a5cf9e9" providerId="AD"/>
      </p:ext>
    </p:extLst>
  </p:cmAuthor>
  <p:cmAuthor id="2" name="Anna Hope" initials="AH" lastIdx="1" clrIdx="1">
    <p:extLst>
      <p:ext uri="{19B8F6BF-5375-455C-9EA6-DF929625EA0E}">
        <p15:presenceInfo xmlns:p15="http://schemas.microsoft.com/office/powerpoint/2012/main" userId="S::annah@devinit.org::2602ded3-39d3-43a4-a16b-f71cef8e81a4" providerId="AD"/>
      </p:ext>
    </p:extLst>
  </p:cmAuthor>
  <p:cmAuthor id="9" name="Charlotte Martineau" initials="CM" lastIdx="18" clrIdx="8">
    <p:extLst>
      <p:ext uri="{19B8F6BF-5375-455C-9EA6-DF929625EA0E}">
        <p15:presenceInfo xmlns:p15="http://schemas.microsoft.com/office/powerpoint/2012/main" userId="S::charlottem@devinit.org::176871cd-fbaa-4e88-aab9-d810fe6155f0" providerId="AD"/>
      </p:ext>
    </p:extLst>
  </p:cmAuthor>
  <p:cmAuthor id="3" name="Patrick Hopkins" initials="PH" lastIdx="45" clrIdx="2">
    <p:extLst>
      <p:ext uri="{19B8F6BF-5375-455C-9EA6-DF929625EA0E}">
        <p15:presenceInfo xmlns:p15="http://schemas.microsoft.com/office/powerpoint/2012/main" userId="71e7ea047b761dc4" providerId="Windows Live"/>
      </p:ext>
    </p:extLst>
  </p:cmAuthor>
  <p:cmAuthor id="10" name="Jordan Beecher" initials="JB" lastIdx="5" clrIdx="9">
    <p:extLst>
      <p:ext uri="{19B8F6BF-5375-455C-9EA6-DF929625EA0E}">
        <p15:presenceInfo xmlns:p15="http://schemas.microsoft.com/office/powerpoint/2012/main" userId="S::jordanb@devinit.org::83389680-216c-4201-9bdb-3ff76edbb0e6" providerId="AD"/>
      </p:ext>
    </p:extLst>
  </p:cmAuthor>
  <p:cmAuthor id="4" name="Michelle Parry" initials="MP" lastIdx="3" clrIdx="3">
    <p:extLst>
      <p:ext uri="{19B8F6BF-5375-455C-9EA6-DF929625EA0E}">
        <p15:presenceInfo xmlns:p15="http://schemas.microsoft.com/office/powerpoint/2012/main" userId="Michelle Parry" providerId="None"/>
      </p:ext>
    </p:extLst>
  </p:cmAuthor>
  <p:cmAuthor id="11" name="Telche Hanley-Moyle" initials="TH" lastIdx="20" clrIdx="10">
    <p:extLst>
      <p:ext uri="{19B8F6BF-5375-455C-9EA6-DF929625EA0E}">
        <p15:presenceInfo xmlns:p15="http://schemas.microsoft.com/office/powerpoint/2012/main" userId="S-1-5-21-3535810530-4225766307-1564126992-2304" providerId="AD"/>
      </p:ext>
    </p:extLst>
  </p:cmAuthor>
  <p:cmAuthor id="5" name="Michelle, Presented" initials="MP" lastIdx="2" clrIdx="4">
    <p:extLst>
      <p:ext uri="{19B8F6BF-5375-455C-9EA6-DF929625EA0E}">
        <p15:presenceInfo xmlns:p15="http://schemas.microsoft.com/office/powerpoint/2012/main" userId="Michelle, Presented" providerId="None"/>
      </p:ext>
    </p:extLst>
  </p:cmAuthor>
  <p:cmAuthor id="12" name="Alice McAndrew" initials="AM" lastIdx="100" clrIdx="11">
    <p:extLst>
      <p:ext uri="{19B8F6BF-5375-455C-9EA6-DF929625EA0E}">
        <p15:presenceInfo xmlns:p15="http://schemas.microsoft.com/office/powerpoint/2012/main" userId="S-1-5-21-3535810530-4225766307-1564126992-2272" providerId="AD"/>
      </p:ext>
    </p:extLst>
  </p:cmAuthor>
  <p:cmAuthor id="6" name="Amy Cox" initials="AC" lastIdx="133" clrIdx="5">
    <p:extLst>
      <p:ext uri="{19B8F6BF-5375-455C-9EA6-DF929625EA0E}">
        <p15:presenceInfo xmlns:p15="http://schemas.microsoft.com/office/powerpoint/2012/main" userId="S-1-5-21-3535810530-4225766307-1564126992-218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9F4F4"/>
    <a:srgbClr val="465F6D"/>
    <a:srgbClr val="DE5C09"/>
    <a:srgbClr val="E9F3F3"/>
    <a:srgbClr val="A0ADBB"/>
    <a:srgbClr val="94A7B6"/>
    <a:srgbClr val="E1E7EB"/>
    <a:srgbClr val="94A9B9"/>
    <a:srgbClr val="7D96A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613" autoAdjust="0"/>
    <p:restoredTop sz="93647" autoAdjust="0"/>
  </p:normalViewPr>
  <p:slideViewPr>
    <p:cSldViewPr snapToGrid="0" snapToObjects="1">
      <p:cViewPr varScale="1">
        <p:scale>
          <a:sx n="114" d="100"/>
          <a:sy n="114" d="100"/>
        </p:scale>
        <p:origin x="1026" y="84"/>
      </p:cViewPr>
      <p:guideLst>
        <p:guide orient="horz" pos="300"/>
        <p:guide pos="6834"/>
        <p:guide orient="horz" pos="3803"/>
        <p:guide pos="392"/>
        <p:guide pos="1844"/>
        <p:guide pos="2230"/>
        <p:guide pos="6698"/>
        <p:guide pos="2517"/>
      </p:guideLst>
    </p:cSldViewPr>
  </p:slideViewPr>
  <p:outlineViewPr>
    <p:cViewPr>
      <p:scale>
        <a:sx n="33" d="100"/>
        <a:sy n="33" d="100"/>
      </p:scale>
      <p:origin x="0" y="-18638"/>
    </p:cViewPr>
  </p:outlineViewPr>
  <p:notesTextViewPr>
    <p:cViewPr>
      <p:scale>
        <a:sx n="100" d="100"/>
        <a:sy n="100" d="100"/>
      </p:scale>
      <p:origin x="0" y="0"/>
    </p:cViewPr>
  </p:notesTextViewPr>
  <p:sorterViewPr>
    <p:cViewPr varScale="1">
      <p:scale>
        <a:sx n="1" d="1"/>
        <a:sy n="1" d="1"/>
      </p:scale>
      <p:origin x="0" y="0"/>
    </p:cViewPr>
  </p:sorterViewPr>
  <p:notesViewPr>
    <p:cSldViewPr snapToGrid="0" snapToObjects="1">
      <p:cViewPr varScale="1">
        <p:scale>
          <a:sx n="54" d="100"/>
          <a:sy n="54" d="100"/>
        </p:scale>
        <p:origin x="3341" y="7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2" dt="2019-11-04T14:34:46.100" idx="97">
    <p:pos x="10" y="10"/>
    <p:text>Updated with high-res images and titles in deck</p:text>
    <p:extLst>
      <p:ext uri="{C676402C-5697-4E1C-873F-D02D1690AC5C}">
        <p15:threadingInfo xmlns:p15="http://schemas.microsoft.com/office/powerpoint/2012/main" timeZoneBias="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5CC9ED89-28C5-EB43-87C2-D39600715465}" type="datetimeFigureOut">
              <a:rPr lang="en-US" smtClean="0"/>
              <a:t>11/21/2019</a:t>
            </a:fld>
            <a:endParaRPr lang="en-US" dirty="0"/>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443F58C6-9ED8-5B45-9BBB-AE8BE8888C8D}" type="slidenum">
              <a:rPr lang="en-US" smtClean="0"/>
              <a:t>‹#›</a:t>
            </a:fld>
            <a:endParaRPr lang="en-US" dirty="0"/>
          </a:p>
        </p:txBody>
      </p:sp>
    </p:spTree>
    <p:extLst>
      <p:ext uri="{BB962C8B-B14F-4D97-AF65-F5344CB8AC3E}">
        <p14:creationId xmlns:p14="http://schemas.microsoft.com/office/powerpoint/2010/main" val="205501206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E0441583-ECC9-954A-92D4-2357EB73EA32}" type="datetimeFigureOut">
              <a:rPr lang="en-US" smtClean="0"/>
              <a:t>11/21/2019</a:t>
            </a:fld>
            <a:endParaRPr lang="en-US" dirty="0"/>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EEB432E1-03CE-EB4F-B07A-653BD0E4AC67}" type="slidenum">
              <a:rPr lang="en-US" smtClean="0"/>
              <a:t>‹#›</a:t>
            </a:fld>
            <a:endParaRPr lang="en-US" dirty="0"/>
          </a:p>
        </p:txBody>
      </p:sp>
    </p:spTree>
    <p:extLst>
      <p:ext uri="{BB962C8B-B14F-4D97-AF65-F5344CB8AC3E}">
        <p14:creationId xmlns:p14="http://schemas.microsoft.com/office/powerpoint/2010/main" val="391420213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nSpc>
                <a:spcPct val="107000"/>
              </a:lnSpc>
              <a:spcBef>
                <a:spcPts val="0"/>
              </a:spcBef>
              <a:spcAft>
                <a:spcPts val="0"/>
              </a:spcAft>
              <a:buFont typeface="Arial" panose="020B0604020202020204" pitchFamily="34" charset="0"/>
              <a:buChar char="•"/>
            </a:pPr>
            <a:r>
              <a:rPr lang="en-US" sz="1200" dirty="0">
                <a:effectLst/>
                <a:latin typeface="Arial" panose="020B0604020202020204" pitchFamily="34" charset="0"/>
                <a:ea typeface="Calibri" panose="020F0502020204030204" pitchFamily="34" charset="0"/>
                <a:cs typeface="Arial" panose="020B0604020202020204" pitchFamily="34" charset="0"/>
              </a:rPr>
              <a:t>Thank SUN Movement for inviting the Global Nutrition Report to present </a:t>
            </a:r>
          </a:p>
          <a:p>
            <a:pPr marL="171450" marR="0" lvl="0" indent="-171450">
              <a:lnSpc>
                <a:spcPct val="107000"/>
              </a:lnSpc>
              <a:spcBef>
                <a:spcPts val="0"/>
              </a:spcBef>
              <a:spcAft>
                <a:spcPts val="0"/>
              </a:spcAft>
              <a:buFont typeface="Arial" panose="020B0604020202020204" pitchFamily="34" charset="0"/>
              <a:buChar char="•"/>
            </a:pPr>
            <a:r>
              <a:rPr lang="en-US" sz="1200" dirty="0">
                <a:effectLst/>
                <a:latin typeface="Arial" panose="020B0604020202020204" pitchFamily="34" charset="0"/>
                <a:ea typeface="Calibri" panose="020F0502020204030204" pitchFamily="34" charset="0"/>
                <a:cs typeface="Arial" panose="020B0604020202020204" pitchFamily="34" charset="0"/>
              </a:rPr>
              <a:t>Stress the Global Nutrition Report is </a:t>
            </a:r>
            <a:r>
              <a:rPr lang="en-US" sz="1200" dirty="0" err="1">
                <a:effectLst/>
                <a:latin typeface="Arial" panose="020B0604020202020204" pitchFamily="34" charset="0"/>
                <a:ea typeface="Calibri" panose="020F0502020204030204" pitchFamily="34" charset="0"/>
                <a:cs typeface="Arial" panose="020B0604020202020204" pitchFamily="34" charset="0"/>
              </a:rPr>
              <a:t>honoured</a:t>
            </a:r>
            <a:r>
              <a:rPr lang="en-US" sz="1200" dirty="0">
                <a:effectLst/>
                <a:latin typeface="Arial" panose="020B0604020202020204" pitchFamily="34" charset="0"/>
                <a:ea typeface="Calibri" panose="020F0502020204030204" pitchFamily="34" charset="0"/>
                <a:cs typeface="Arial" panose="020B0604020202020204" pitchFamily="34" charset="0"/>
              </a:rPr>
              <a:t> to take part in this important event </a:t>
            </a:r>
          </a:p>
          <a:p>
            <a:pPr marL="171450" marR="0" lvl="0" indent="-171450">
              <a:lnSpc>
                <a:spcPct val="107000"/>
              </a:lnSpc>
              <a:spcBef>
                <a:spcPts val="0"/>
              </a:spcBef>
              <a:spcAft>
                <a:spcPts val="0"/>
              </a:spcAft>
              <a:buFont typeface="Arial" panose="020B0604020202020204" pitchFamily="34" charset="0"/>
              <a:buChar char="•"/>
            </a:pPr>
            <a:r>
              <a:rPr lang="en-US" sz="1200" dirty="0">
                <a:effectLst/>
                <a:latin typeface="Arial" panose="020B0604020202020204" pitchFamily="34" charset="0"/>
                <a:ea typeface="Calibri" panose="020F0502020204030204" pitchFamily="34" charset="0"/>
                <a:cs typeface="Arial" panose="020B0604020202020204" pitchFamily="34" charset="0"/>
              </a:rPr>
              <a:t>Introduce self and role in the Global Nutrition Report’s Independent Expert Group </a:t>
            </a:r>
          </a:p>
          <a:p>
            <a:pPr marL="171450" marR="0" lvl="0" indent="-171450" algn="l" defTabSz="4572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US" sz="1200" dirty="0">
                <a:effectLst/>
                <a:latin typeface="Arial" panose="020B0604020202020204" pitchFamily="34" charset="0"/>
                <a:ea typeface="Calibri" panose="020F0502020204030204" pitchFamily="34" charset="0"/>
                <a:cs typeface="Arial" panose="020B0604020202020204" pitchFamily="34" charset="0"/>
              </a:rPr>
              <a:t>Mention you are joined by other IEG members – a joint voice from the GNR </a:t>
            </a:r>
          </a:p>
          <a:p>
            <a:pPr marL="171450" marR="0" lvl="0" indent="-171450" algn="l" defTabSz="4572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US" sz="1200" dirty="0">
                <a:effectLst/>
                <a:latin typeface="Arial" panose="020B0604020202020204" pitchFamily="34" charset="0"/>
                <a:ea typeface="Calibri" panose="020F0502020204030204" pitchFamily="34" charset="0"/>
                <a:cs typeface="Arial" panose="020B0604020202020204" pitchFamily="34" charset="0"/>
              </a:rPr>
              <a:t>Welcome audience to </a:t>
            </a:r>
            <a:r>
              <a:rPr lang="en-GB" sz="1200" dirty="0">
                <a:effectLst/>
                <a:latin typeface="Arial" panose="020B0604020202020204" pitchFamily="34" charset="0"/>
                <a:ea typeface="Calibri" panose="020F0502020204030204" pitchFamily="34" charset="0"/>
                <a:cs typeface="Arial" panose="020B0604020202020204" pitchFamily="34" charset="0"/>
              </a:rPr>
              <a:t>Global Nutrition Report presentation on the state of global nutrition </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171450" marR="0" lvl="0" indent="-171450">
              <a:lnSpc>
                <a:spcPct val="107000"/>
              </a:lnSpc>
              <a:spcBef>
                <a:spcPts val="0"/>
              </a:spcBef>
              <a:spcAft>
                <a:spcPts val="0"/>
              </a:spcAft>
              <a:buFont typeface="Arial" panose="020B0604020202020204" pitchFamily="34" charset="0"/>
              <a:buChar char="•"/>
            </a:pPr>
            <a:r>
              <a:rPr lang="en-US" sz="1200" dirty="0">
                <a:effectLst/>
                <a:latin typeface="Arial" panose="020B0604020202020204" pitchFamily="34" charset="0"/>
                <a:ea typeface="Calibri" panose="020F0502020204030204" pitchFamily="34" charset="0"/>
                <a:cs typeface="Arial" panose="020B0604020202020204" pitchFamily="34" charset="0"/>
              </a:rPr>
              <a:t>Highlight aim of presentation is to set the scene for discussions on stocktaking nutrition challenges and where more focus is needed</a:t>
            </a:r>
            <a:endParaRPr lang="en-GB" b="0" strike="noStrike" dirty="0">
              <a:solidFill>
                <a:schemeClr val="accent4">
                  <a:lumMod val="60000"/>
                  <a:lumOff val="40000"/>
                </a:schemeClr>
              </a:solidFill>
            </a:endParaRPr>
          </a:p>
        </p:txBody>
      </p:sp>
      <p:sp>
        <p:nvSpPr>
          <p:cNvPr id="4" name="Slide Number Placeholder 3"/>
          <p:cNvSpPr>
            <a:spLocks noGrp="1"/>
          </p:cNvSpPr>
          <p:nvPr>
            <p:ph type="sldNum" sz="quarter" idx="5"/>
          </p:nvPr>
        </p:nvSpPr>
        <p:spPr/>
        <p:txBody>
          <a:bodyPr/>
          <a:lstStyle/>
          <a:p>
            <a:fld id="{EEB432E1-03CE-EB4F-B07A-653BD0E4AC67}" type="slidenum">
              <a:rPr lang="en-US" smtClean="0"/>
              <a:t>1</a:t>
            </a:fld>
            <a:endParaRPr lang="en-US" dirty="0"/>
          </a:p>
        </p:txBody>
      </p:sp>
    </p:spTree>
    <p:extLst>
      <p:ext uri="{BB962C8B-B14F-4D97-AF65-F5344CB8AC3E}">
        <p14:creationId xmlns:p14="http://schemas.microsoft.com/office/powerpoint/2010/main" val="6282056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b="0" dirty="0"/>
              <a:t>Stress while we must recognise and learn from progress, we must also confront and explore persisting challenges. </a:t>
            </a:r>
          </a:p>
          <a:p>
            <a:pPr marL="171450" indent="-171450">
              <a:buFont typeface="Arial" panose="020B0604020202020204" pitchFamily="34" charset="0"/>
              <a:buChar char="•"/>
            </a:pPr>
            <a:r>
              <a:rPr lang="en-GB" b="0" dirty="0"/>
              <a:t>Highlight estimates of malnutrition among children and adolescents (aged 5-19) reveal inconsistencies in progress to end malnutrition. </a:t>
            </a:r>
          </a:p>
          <a:p>
            <a:pPr marL="171450" indent="-171450">
              <a:buFont typeface="Arial" panose="020B0604020202020204" pitchFamily="34" charset="0"/>
              <a:buChar char="•"/>
            </a:pPr>
            <a:r>
              <a:rPr lang="en-GB" b="0" dirty="0"/>
              <a:t>Stress decreasing rates of underweight contrast with significant rises in rates of overweight and obesity.</a:t>
            </a:r>
          </a:p>
          <a:p>
            <a:pPr marL="171450" indent="-171450">
              <a:buFont typeface="Arial" panose="020B0604020202020204" pitchFamily="34" charset="0"/>
              <a:buChar char="•"/>
            </a:pPr>
            <a:r>
              <a:rPr lang="en-GB" b="0" dirty="0"/>
              <a:t>Stress boys experience higher rates of all three forms of malnutrition.</a:t>
            </a:r>
          </a:p>
          <a:p>
            <a:pPr marL="171450" indent="-171450">
              <a:buFont typeface="Arial" panose="020B0604020202020204" pitchFamily="34" charset="0"/>
              <a:buChar char="•"/>
            </a:pPr>
            <a:r>
              <a:rPr lang="en-GB" b="0" dirty="0"/>
              <a:t>The rate of increase in overweight and obesity is also greater among boys.</a:t>
            </a:r>
          </a:p>
          <a:p>
            <a:pPr marL="0" indent="0">
              <a:buFont typeface="Arial" panose="020B0604020202020204" pitchFamily="34" charset="0"/>
              <a:buNone/>
            </a:pPr>
            <a:endParaRPr lang="en-GB" b="0" dirty="0"/>
          </a:p>
        </p:txBody>
      </p:sp>
      <p:sp>
        <p:nvSpPr>
          <p:cNvPr id="4" name="Slide Number Placeholder 3"/>
          <p:cNvSpPr>
            <a:spLocks noGrp="1"/>
          </p:cNvSpPr>
          <p:nvPr>
            <p:ph type="sldNum" sz="quarter" idx="5"/>
          </p:nvPr>
        </p:nvSpPr>
        <p:spPr/>
        <p:txBody>
          <a:bodyPr/>
          <a:lstStyle/>
          <a:p>
            <a:fld id="{EEB432E1-03CE-EB4F-B07A-653BD0E4AC67}" type="slidenum">
              <a:rPr lang="en-US" smtClean="0"/>
              <a:t>10</a:t>
            </a:fld>
            <a:endParaRPr lang="en-US" dirty="0"/>
          </a:p>
        </p:txBody>
      </p:sp>
    </p:spTree>
    <p:extLst>
      <p:ext uri="{BB962C8B-B14F-4D97-AF65-F5344CB8AC3E}">
        <p14:creationId xmlns:p14="http://schemas.microsoft.com/office/powerpoint/2010/main" val="1303430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200" b="0" i="0" u="none" strike="noStrike" kern="1200" baseline="0" dirty="0">
                <a:solidFill>
                  <a:schemeClr val="tx1"/>
                </a:solidFill>
                <a:latin typeface="+mn-lt"/>
                <a:ea typeface="+mn-ea"/>
                <a:cs typeface="+mn-cs"/>
              </a:rPr>
              <a:t>Highlight adult populations also experience a significant burden of malnutrition across the globe.</a:t>
            </a:r>
          </a:p>
          <a:p>
            <a:pPr marL="171450" indent="-171450">
              <a:buFont typeface="Arial" panose="020B0604020202020204" pitchFamily="34" charset="0"/>
              <a:buChar char="•"/>
            </a:pPr>
            <a:r>
              <a:rPr lang="en-GB" sz="1200" b="0" i="0" u="none" strike="noStrike" kern="1200" baseline="0" dirty="0">
                <a:solidFill>
                  <a:schemeClr val="tx1"/>
                </a:solidFill>
                <a:latin typeface="+mn-lt"/>
                <a:ea typeface="+mn-ea"/>
                <a:cs typeface="+mn-cs"/>
              </a:rPr>
              <a:t>Stress although we see progress in declining rates of anaemia in pregnant women, among other women of reproductive age it is increasing.</a:t>
            </a:r>
          </a:p>
          <a:p>
            <a:pPr marL="171450" indent="-171450">
              <a:buFont typeface="Arial" panose="020B0604020202020204" pitchFamily="34" charset="0"/>
              <a:buChar char="•"/>
            </a:pPr>
            <a:r>
              <a:rPr lang="en-GB" sz="1200" b="0" i="0" u="none" strike="noStrike" kern="1200" baseline="0" dirty="0">
                <a:solidFill>
                  <a:schemeClr val="tx1"/>
                </a:solidFill>
                <a:latin typeface="+mn-lt"/>
                <a:ea typeface="+mn-ea"/>
                <a:cs typeface="+mn-cs"/>
              </a:rPr>
              <a:t>Stress current trends in overweight and obesity are alarming and must be addressed as a matter of urgency if we are to meet global nutrition targets. </a:t>
            </a:r>
          </a:p>
          <a:p>
            <a:pPr marL="171450" indent="-171450">
              <a:buFont typeface="Arial" panose="020B0604020202020204" pitchFamily="34" charset="0"/>
              <a:buChar char="•"/>
            </a:pPr>
            <a:r>
              <a:rPr lang="en-GB" sz="1200" b="0" i="0" u="none" strike="noStrike" kern="1200" baseline="0" dirty="0">
                <a:solidFill>
                  <a:schemeClr val="tx1"/>
                </a:solidFill>
                <a:latin typeface="+mn-lt"/>
                <a:ea typeface="+mn-ea"/>
                <a:cs typeface="+mn-cs"/>
              </a:rPr>
              <a:t>Note that women are more affected by overweight and obesity than men.</a:t>
            </a:r>
          </a:p>
          <a:p>
            <a:pPr marL="171450" indent="-171450">
              <a:buFont typeface="Arial" panose="020B0604020202020204" pitchFamily="34" charset="0"/>
              <a:buChar char="•"/>
            </a:pPr>
            <a:r>
              <a:rPr lang="en-GB" sz="1200" b="0" i="0" u="none" strike="noStrike" kern="1200" baseline="0" dirty="0">
                <a:solidFill>
                  <a:schemeClr val="tx1"/>
                </a:solidFill>
                <a:latin typeface="+mn-lt"/>
                <a:ea typeface="+mn-ea"/>
                <a:cs typeface="+mn-cs"/>
              </a:rPr>
              <a:t>Ask ‘So where should we be focusing our attention to speed up progress in the race to end hunger and all forms of malnutrition?’</a:t>
            </a:r>
          </a:p>
          <a:p>
            <a:pPr marL="0" indent="0">
              <a:buFont typeface="Arial" panose="020B0604020202020204" pitchFamily="34" charset="0"/>
              <a:buNone/>
            </a:pPr>
            <a:endParaRPr lang="en-GB" sz="1200" b="0" i="0" u="none" strike="noStrike" kern="1200" baseline="0" dirty="0">
              <a:solidFill>
                <a:schemeClr val="tx1"/>
              </a:solidFill>
              <a:latin typeface="+mn-lt"/>
              <a:ea typeface="+mn-ea"/>
              <a:cs typeface="+mn-cs"/>
            </a:endParaRPr>
          </a:p>
          <a:p>
            <a:pPr marL="0" indent="0">
              <a:buFont typeface="Arial" panose="020B0604020202020204" pitchFamily="34" charset="0"/>
              <a:buNone/>
            </a:pPr>
            <a:endParaRPr lang="en-GB"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EEB432E1-03CE-EB4F-B07A-653BD0E4AC67}" type="slidenum">
              <a:rPr lang="en-US" smtClean="0"/>
              <a:t>11</a:t>
            </a:fld>
            <a:endParaRPr lang="en-US" dirty="0"/>
          </a:p>
        </p:txBody>
      </p:sp>
    </p:spTree>
    <p:extLst>
      <p:ext uri="{BB962C8B-B14F-4D97-AF65-F5344CB8AC3E}">
        <p14:creationId xmlns:p14="http://schemas.microsoft.com/office/powerpoint/2010/main" val="22060209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nSpc>
                <a:spcPct val="107000"/>
              </a:lnSpc>
              <a:spcBef>
                <a:spcPts val="0"/>
              </a:spcBef>
              <a:spcAft>
                <a:spcPts val="0"/>
              </a:spcAft>
              <a:buFont typeface="Arial" panose="020B0604020202020204" pitchFamily="34" charset="0"/>
              <a:buChar char="•"/>
            </a:pPr>
            <a:r>
              <a:rPr lang="en-US" sz="1200" dirty="0">
                <a:effectLst/>
                <a:latin typeface="Arial" panose="020B0604020202020204" pitchFamily="34" charset="0"/>
                <a:ea typeface="Calibri" panose="020F0502020204030204" pitchFamily="34" charset="0"/>
                <a:cs typeface="Arial" panose="020B0604020202020204" pitchFamily="34" charset="0"/>
              </a:rPr>
              <a:t>State we can see there is progress, and this should be celebrated. </a:t>
            </a:r>
          </a:p>
          <a:p>
            <a:pPr marL="171450" marR="0" lvl="0" indent="-171450">
              <a:lnSpc>
                <a:spcPct val="107000"/>
              </a:lnSpc>
              <a:spcBef>
                <a:spcPts val="0"/>
              </a:spcBef>
              <a:spcAft>
                <a:spcPts val="0"/>
              </a:spcAft>
              <a:buFont typeface="Arial" panose="020B0604020202020204" pitchFamily="34" charset="0"/>
              <a:buChar char="•"/>
            </a:pPr>
            <a:r>
              <a:rPr lang="en-US" sz="1200" dirty="0">
                <a:effectLst/>
                <a:latin typeface="Arial" panose="020B0604020202020204" pitchFamily="34" charset="0"/>
                <a:ea typeface="Calibri" panose="020F0502020204030204" pitchFamily="34" charset="0"/>
                <a:cs typeface="Arial" panose="020B0604020202020204" pitchFamily="34" charset="0"/>
              </a:rPr>
              <a:t>Stress this progress is directly linked to the efforts of countries striving to establish, apply and strengthen policies and </a:t>
            </a:r>
            <a:r>
              <a:rPr lang="en-US" sz="1200" dirty="0" err="1">
                <a:effectLst/>
                <a:latin typeface="Arial" panose="020B0604020202020204" pitchFamily="34" charset="0"/>
                <a:ea typeface="Calibri" panose="020F0502020204030204" pitchFamily="34" charset="0"/>
                <a:cs typeface="Arial" panose="020B0604020202020204" pitchFamily="34" charset="0"/>
              </a:rPr>
              <a:t>programmes</a:t>
            </a:r>
            <a:r>
              <a:rPr lang="en-US" sz="1200" dirty="0">
                <a:effectLst/>
                <a:latin typeface="Arial" panose="020B0604020202020204" pitchFamily="34" charset="0"/>
                <a:ea typeface="Calibri" panose="020F0502020204030204" pitchFamily="34" charset="0"/>
                <a:cs typeface="Arial" panose="020B0604020202020204" pitchFamily="34" charset="0"/>
              </a:rPr>
              <a:t> that tackle malnutrition in all its forms. </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marL="171450" marR="0" lvl="0" indent="-171450">
              <a:lnSpc>
                <a:spcPct val="107000"/>
              </a:lnSpc>
              <a:spcBef>
                <a:spcPts val="0"/>
              </a:spcBef>
              <a:spcAft>
                <a:spcPts val="800"/>
              </a:spcAft>
              <a:buFont typeface="Arial" panose="020B0604020202020204" pitchFamily="34" charset="0"/>
              <a:buChar char="•"/>
            </a:pPr>
            <a:r>
              <a:rPr lang="en-US" sz="1200" dirty="0">
                <a:effectLst/>
                <a:latin typeface="Arial" panose="020B0604020202020204" pitchFamily="34" charset="0"/>
                <a:ea typeface="Calibri" panose="020F0502020204030204" pitchFamily="34" charset="0"/>
                <a:cs typeface="Arial" panose="020B0604020202020204" pitchFamily="34" charset="0"/>
              </a:rPr>
              <a:t>Highlight we have learnt and continue to learn from examples of effective policies and </a:t>
            </a:r>
            <a:r>
              <a:rPr lang="en-US" sz="1200" dirty="0" err="1">
                <a:effectLst/>
                <a:latin typeface="Arial" panose="020B0604020202020204" pitchFamily="34" charset="0"/>
                <a:ea typeface="Calibri" panose="020F0502020204030204" pitchFamily="34" charset="0"/>
                <a:cs typeface="Arial" panose="020B0604020202020204" pitchFamily="34" charset="0"/>
              </a:rPr>
              <a:t>programmes</a:t>
            </a:r>
            <a:r>
              <a:rPr lang="en-US" sz="1200" dirty="0">
                <a:effectLst/>
                <a:latin typeface="Arial" panose="020B0604020202020204" pitchFamily="34" charset="0"/>
                <a:ea typeface="Calibri" panose="020F0502020204030204" pitchFamily="34" charset="0"/>
                <a:cs typeface="Arial" panose="020B0604020202020204" pitchFamily="34" charset="0"/>
              </a:rPr>
              <a:t>.</a:t>
            </a:r>
          </a:p>
          <a:p>
            <a:pPr marL="171450" marR="0" lvl="0" indent="-171450">
              <a:lnSpc>
                <a:spcPct val="107000"/>
              </a:lnSpc>
              <a:spcBef>
                <a:spcPts val="0"/>
              </a:spcBef>
              <a:spcAft>
                <a:spcPts val="800"/>
              </a:spcAft>
              <a:buFont typeface="Arial" panose="020B0604020202020204" pitchFamily="34" charset="0"/>
              <a:buChar char="•"/>
            </a:pPr>
            <a:r>
              <a:rPr lang="en-US" sz="1200" dirty="0">
                <a:effectLst/>
                <a:latin typeface="Arial" panose="020B0604020202020204" pitchFamily="34" charset="0"/>
                <a:ea typeface="Calibri" panose="020F0502020204030204" pitchFamily="34" charset="0"/>
                <a:cs typeface="Arial" panose="020B0604020202020204" pitchFamily="34" charset="0"/>
              </a:rPr>
              <a:t>Let’s look at some examples… </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marL="171450" indent="-171450">
              <a:buFont typeface="Wingdings" panose="05000000000000000000" pitchFamily="2" charset="2"/>
              <a:buChar char="§"/>
            </a:pPr>
            <a:endParaRPr lang="en-US" b="0" dirty="0"/>
          </a:p>
        </p:txBody>
      </p:sp>
      <p:sp>
        <p:nvSpPr>
          <p:cNvPr id="4" name="Slide Number Placeholder 3"/>
          <p:cNvSpPr>
            <a:spLocks noGrp="1"/>
          </p:cNvSpPr>
          <p:nvPr>
            <p:ph type="sldNum" sz="quarter" idx="5"/>
          </p:nvPr>
        </p:nvSpPr>
        <p:spPr/>
        <p:txBody>
          <a:bodyPr/>
          <a:lstStyle/>
          <a:p>
            <a:fld id="{EEB432E1-03CE-EB4F-B07A-653BD0E4AC67}" type="slidenum">
              <a:rPr lang="en-US" smtClean="0"/>
              <a:t>12</a:t>
            </a:fld>
            <a:endParaRPr lang="en-US" dirty="0"/>
          </a:p>
        </p:txBody>
      </p:sp>
    </p:spTree>
    <p:extLst>
      <p:ext uri="{BB962C8B-B14F-4D97-AF65-F5344CB8AC3E}">
        <p14:creationId xmlns:p14="http://schemas.microsoft.com/office/powerpoint/2010/main" val="17714480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nSpc>
                <a:spcPct val="107000"/>
              </a:lnSpc>
              <a:spcBef>
                <a:spcPts val="0"/>
              </a:spcBef>
              <a:spcAft>
                <a:spcPts val="0"/>
              </a:spcAft>
              <a:buFont typeface="Arial" panose="020B0604020202020204" pitchFamily="34" charset="0"/>
              <a:buChar char="•"/>
            </a:pPr>
            <a:r>
              <a:rPr lang="en-US" sz="1200" dirty="0">
                <a:effectLst/>
                <a:latin typeface="Arial" panose="020B0604020202020204" pitchFamily="34" charset="0"/>
                <a:ea typeface="Calibri" panose="020F0502020204030204" pitchFamily="34" charset="0"/>
                <a:cs typeface="Arial" panose="020B0604020202020204" pitchFamily="34" charset="0"/>
              </a:rPr>
              <a:t>Stress the 2018 GNR presented many examples of policies and </a:t>
            </a:r>
            <a:r>
              <a:rPr lang="en-US" sz="1200" dirty="0" err="1">
                <a:effectLst/>
                <a:latin typeface="Arial" panose="020B0604020202020204" pitchFamily="34" charset="0"/>
                <a:ea typeface="Calibri" panose="020F0502020204030204" pitchFamily="34" charset="0"/>
                <a:cs typeface="Arial" panose="020B0604020202020204" pitchFamily="34" charset="0"/>
              </a:rPr>
              <a:t>programmes</a:t>
            </a:r>
            <a:r>
              <a:rPr lang="en-US" sz="1200" dirty="0">
                <a:effectLst/>
                <a:latin typeface="Arial" panose="020B0604020202020204" pitchFamily="34" charset="0"/>
                <a:ea typeface="Calibri" panose="020F0502020204030204" pitchFamily="34" charset="0"/>
                <a:cs typeface="Arial" panose="020B0604020202020204" pitchFamily="34" charset="0"/>
              </a:rPr>
              <a:t> that have proven to be effective.</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marL="171450" marR="0" lvl="0" indent="-171450">
              <a:lnSpc>
                <a:spcPct val="107000"/>
              </a:lnSpc>
              <a:spcBef>
                <a:spcPts val="0"/>
              </a:spcBef>
              <a:spcAft>
                <a:spcPts val="0"/>
              </a:spcAft>
              <a:buFont typeface="Arial" panose="020B0604020202020204" pitchFamily="34" charset="0"/>
              <a:buChar char="•"/>
            </a:pPr>
            <a:r>
              <a:rPr lang="en-US" sz="1200" dirty="0">
                <a:effectLst/>
                <a:latin typeface="Arial" panose="020B0604020202020204" pitchFamily="34" charset="0"/>
                <a:ea typeface="Calibri" panose="020F0502020204030204" pitchFamily="34" charset="0"/>
                <a:cs typeface="Arial" panose="020B0604020202020204" pitchFamily="34" charset="0"/>
              </a:rPr>
              <a:t>These examples emphasize the need for greater action, as they demonstrate that positive and powerful change is achievable.</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marL="171450" marR="0" lvl="0" indent="-171450">
              <a:lnSpc>
                <a:spcPct val="107000"/>
              </a:lnSpc>
              <a:spcBef>
                <a:spcPts val="0"/>
              </a:spcBef>
              <a:spcAft>
                <a:spcPts val="800"/>
              </a:spcAft>
              <a:buFont typeface="Arial" panose="020B0604020202020204" pitchFamily="34" charset="0"/>
              <a:buChar char="•"/>
            </a:pPr>
            <a:r>
              <a:rPr lang="en-US" sz="1200" dirty="0">
                <a:effectLst/>
                <a:latin typeface="Arial" panose="020B0604020202020204" pitchFamily="34" charset="0"/>
                <a:ea typeface="Calibri" panose="020F0502020204030204" pitchFamily="34" charset="0"/>
                <a:cs typeface="Arial" panose="020B0604020202020204" pitchFamily="34" charset="0"/>
              </a:rPr>
              <a:t>Highlight 73 countries now impose taxes on sugar-sweetened beverages – in Mexico, this change in legislation led spending on sugary drinks to decline by 9.7% within 2 years. </a:t>
            </a:r>
          </a:p>
          <a:p>
            <a:pPr marL="171450" marR="0" lvl="0" indent="-171450" algn="l" defTabSz="4572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GB" sz="1200" b="0" kern="1200" dirty="0">
                <a:solidFill>
                  <a:schemeClr val="tx1"/>
                </a:solidFill>
                <a:effectLst/>
                <a:latin typeface="+mn-lt"/>
                <a:ea typeface="+mn-ea"/>
                <a:cs typeface="+mn-cs"/>
              </a:rPr>
              <a:t>M</a:t>
            </a:r>
            <a:r>
              <a:rPr lang="en-US" sz="1200" b="0" dirty="0" err="1">
                <a:effectLst/>
                <a:latin typeface="Arial" panose="020B0604020202020204" pitchFamily="34" charset="0"/>
                <a:ea typeface="Calibri" panose="020F0502020204030204" pitchFamily="34" charset="0"/>
                <a:cs typeface="Arial" panose="020B0604020202020204" pitchFamily="34" charset="0"/>
              </a:rPr>
              <a:t>andatory</a:t>
            </a:r>
            <a:r>
              <a:rPr lang="en-US" sz="1200" b="0" dirty="0">
                <a:effectLst/>
                <a:latin typeface="Arial" panose="020B0604020202020204" pitchFamily="34" charset="0"/>
                <a:ea typeface="Calibri" panose="020F0502020204030204" pitchFamily="34" charset="0"/>
                <a:cs typeface="Arial" panose="020B0604020202020204" pitchFamily="34" charset="0"/>
              </a:rPr>
              <a:t> fortification policies mean that only</a:t>
            </a:r>
            <a:r>
              <a:rPr lang="en-US" sz="1200" dirty="0">
                <a:solidFill>
                  <a:schemeClr val="accent3"/>
                </a:solidFill>
              </a:rPr>
              <a:t> 19 countries still experience insufficient iodine intake – compared to 110 countries in 1993.</a:t>
            </a:r>
          </a:p>
          <a:p>
            <a:pPr marL="171450" marR="0" lvl="0" indent="-171450" algn="l" defTabSz="4572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sz="1200" b="0" dirty="0">
                <a:effectLst/>
                <a:latin typeface="Arial" panose="020B0604020202020204" pitchFamily="34" charset="0"/>
                <a:ea typeface="Calibri" panose="020F0502020204030204" pitchFamily="34" charset="0"/>
                <a:cs typeface="Arial" panose="020B0604020202020204" pitchFamily="34" charset="0"/>
              </a:rPr>
              <a:t>Highlight between </a:t>
            </a:r>
            <a:r>
              <a:rPr lang="en-GB" sz="1200" kern="1200" dirty="0">
                <a:solidFill>
                  <a:schemeClr val="tx1"/>
                </a:solidFill>
                <a:latin typeface="+mn-lt"/>
                <a:ea typeface="+mn-ea"/>
                <a:cs typeface="+mn-cs"/>
              </a:rPr>
              <a:t>2014 and 2017, six countries passed new salt iodisation legislation.</a:t>
            </a:r>
            <a:endParaRPr lang="en-US" sz="1200" dirty="0">
              <a:solidFill>
                <a:schemeClr val="accent3"/>
              </a:solidFill>
            </a:endParaRPr>
          </a:p>
          <a:p>
            <a:pPr marL="171450" marR="0" lvl="0" indent="-171450">
              <a:lnSpc>
                <a:spcPct val="107000"/>
              </a:lnSpc>
              <a:spcBef>
                <a:spcPts val="0"/>
              </a:spcBef>
              <a:spcAft>
                <a:spcPts val="800"/>
              </a:spcAft>
              <a:buFont typeface="Arial" panose="020B0604020202020204" pitchFamily="34" charset="0"/>
              <a:buChar char="•"/>
            </a:pPr>
            <a:r>
              <a:rPr lang="en-US" sz="1200" b="0" dirty="0">
                <a:solidFill>
                  <a:schemeClr val="accent3"/>
                </a:solidFill>
                <a:effectLst/>
                <a:latin typeface="Calibri" panose="020F0502020204030204" pitchFamily="34" charset="0"/>
                <a:ea typeface="Calibri" panose="020F0502020204030204" pitchFamily="34" charset="0"/>
                <a:cs typeface="Arial" panose="020B0604020202020204" pitchFamily="34" charset="0"/>
              </a:rPr>
              <a:t>Stress other </a:t>
            </a:r>
            <a:r>
              <a:rPr lang="en-US" sz="1200" b="0" dirty="0" err="1">
                <a:solidFill>
                  <a:schemeClr val="accent3"/>
                </a:solidFill>
                <a:effectLst/>
                <a:latin typeface="Calibri" panose="020F0502020204030204" pitchFamily="34" charset="0"/>
                <a:ea typeface="Calibri" panose="020F0502020204030204" pitchFamily="34" charset="0"/>
                <a:cs typeface="Arial" panose="020B0604020202020204" pitchFamily="34" charset="0"/>
              </a:rPr>
              <a:t>programmes</a:t>
            </a:r>
            <a:r>
              <a:rPr lang="en-US" sz="1200" b="0" dirty="0">
                <a:solidFill>
                  <a:schemeClr val="accent3"/>
                </a:solidFill>
                <a:effectLst/>
                <a:latin typeface="Calibri" panose="020F0502020204030204" pitchFamily="34" charset="0"/>
                <a:ea typeface="Calibri" panose="020F0502020204030204" pitchFamily="34" charset="0"/>
                <a:cs typeface="Arial" panose="020B0604020202020204" pitchFamily="34" charset="0"/>
              </a:rPr>
              <a:t> and policies proven to be effective include multi-sectoral, multi-level and community-based actions highlighted in the 2018 GNR.</a:t>
            </a:r>
            <a:endParaRPr lang="en-US" sz="1200" b="0" dirty="0">
              <a:effectLst/>
              <a:latin typeface="Calibri" panose="020F0502020204030204" pitchFamily="34" charset="0"/>
              <a:ea typeface="Calibri" panose="020F0502020204030204" pitchFamily="34" charset="0"/>
              <a:cs typeface="Arial" panose="020B0604020202020204" pitchFamily="34" charset="0"/>
            </a:endParaRPr>
          </a:p>
          <a:p>
            <a:pPr marL="0" indent="0">
              <a:buFont typeface="Arial" panose="020B0604020202020204" pitchFamily="34" charset="0"/>
              <a:buNone/>
            </a:pPr>
            <a:endParaRPr lang="en-US" b="0" dirty="0"/>
          </a:p>
          <a:p>
            <a:pPr marL="0" indent="0">
              <a:buFont typeface="Arial" panose="020B0604020202020204" pitchFamily="34" charset="0"/>
              <a:buNone/>
            </a:pPr>
            <a:endParaRPr lang="en-US" b="0" dirty="0"/>
          </a:p>
          <a:p>
            <a:pPr marL="0" indent="0">
              <a:buFont typeface="Arial" panose="020B0604020202020204" pitchFamily="34" charset="0"/>
              <a:buNone/>
            </a:pPr>
            <a:endParaRPr lang="en-US" b="0" dirty="0"/>
          </a:p>
        </p:txBody>
      </p:sp>
      <p:sp>
        <p:nvSpPr>
          <p:cNvPr id="4" name="Slide Number Placeholder 3"/>
          <p:cNvSpPr>
            <a:spLocks noGrp="1"/>
          </p:cNvSpPr>
          <p:nvPr>
            <p:ph type="sldNum" sz="quarter" idx="5"/>
          </p:nvPr>
        </p:nvSpPr>
        <p:spPr/>
        <p:txBody>
          <a:bodyPr/>
          <a:lstStyle/>
          <a:p>
            <a:fld id="{EEB432E1-03CE-EB4F-B07A-653BD0E4AC67}" type="slidenum">
              <a:rPr lang="en-US" smtClean="0"/>
              <a:t>13</a:t>
            </a:fld>
            <a:endParaRPr lang="en-US" dirty="0"/>
          </a:p>
        </p:txBody>
      </p:sp>
    </p:spTree>
    <p:extLst>
      <p:ext uri="{BB962C8B-B14F-4D97-AF65-F5344CB8AC3E}">
        <p14:creationId xmlns:p14="http://schemas.microsoft.com/office/powerpoint/2010/main" val="19045894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rtl="0">
              <a:buFont typeface="Arial" panose="020B0604020202020204" pitchFamily="34" charset="0"/>
              <a:buChar char="•"/>
            </a:pPr>
            <a:r>
              <a:rPr lang="en-GB" sz="1200" b="0" i="0" u="none" strike="noStrike" kern="1200" dirty="0">
                <a:solidFill>
                  <a:schemeClr val="tx1"/>
                </a:solidFill>
                <a:effectLst/>
                <a:latin typeface="+mn-lt"/>
                <a:ea typeface="+mn-ea"/>
                <a:cs typeface="+mn-cs"/>
              </a:rPr>
              <a:t>Highlight every year the GNR tracks commitments to end malnutrition made by stakeholders through the Global Nutrition for Growth (N4G) Compact. </a:t>
            </a:r>
          </a:p>
          <a:p>
            <a:pPr marL="171450" indent="-171450" rtl="0">
              <a:buFont typeface="Arial" panose="020B0604020202020204" pitchFamily="34" charset="0"/>
              <a:buChar char="•"/>
            </a:pPr>
            <a:r>
              <a:rPr lang="en-GB" sz="1200" b="0" i="0" u="none" strike="noStrike" kern="1200" dirty="0">
                <a:solidFill>
                  <a:schemeClr val="tx1"/>
                </a:solidFill>
                <a:effectLst/>
                <a:latin typeface="+mn-lt"/>
                <a:ea typeface="+mn-ea"/>
                <a:cs typeface="+mn-cs"/>
              </a:rPr>
              <a:t>Stress we have just launched our improved N4G tracking tool.</a:t>
            </a:r>
          </a:p>
          <a:p>
            <a:pPr marL="171450" indent="-171450" rtl="0">
              <a:buFont typeface="Arial" panose="020B0604020202020204" pitchFamily="34" charset="0"/>
              <a:buChar char="•"/>
            </a:pPr>
            <a:r>
              <a:rPr lang="en-GB" sz="1200" b="0" i="0" u="none" strike="noStrike" kern="1200" dirty="0">
                <a:solidFill>
                  <a:schemeClr val="tx1"/>
                </a:solidFill>
                <a:effectLst/>
                <a:latin typeface="+mn-lt"/>
                <a:ea typeface="+mn-ea"/>
                <a:cs typeface="+mn-cs"/>
              </a:rPr>
              <a:t>State the N4G commitment tracking tool provides the latest data on the status of commitments made by key stakeholders, including governments, civil society organisations, the private sector, the UN and donors.</a:t>
            </a:r>
          </a:p>
          <a:p>
            <a:pPr marL="171450" indent="-171450" rtl="0">
              <a:buFont typeface="Arial" panose="020B0604020202020204" pitchFamily="34" charset="0"/>
              <a:buChar char="•"/>
            </a:pPr>
            <a:r>
              <a:rPr lang="en-GB" sz="1200" b="0" i="0" u="none" strike="noStrike" kern="1200" dirty="0">
                <a:solidFill>
                  <a:schemeClr val="tx1"/>
                </a:solidFill>
                <a:effectLst/>
                <a:latin typeface="+mn-lt"/>
                <a:ea typeface="+mn-ea"/>
                <a:cs typeface="+mn-cs"/>
              </a:rPr>
              <a:t>Stress while there is a lot of progress to meet commitments, too many commitments are ‘off course’ and there are too many ‘no responses’.</a:t>
            </a:r>
          </a:p>
          <a:p>
            <a:br>
              <a:rPr lang="en-GB" dirty="0"/>
            </a:br>
            <a:endParaRPr lang="en-US" dirty="0"/>
          </a:p>
          <a:p>
            <a:pPr marL="0" indent="0">
              <a:buFont typeface="Arial" panose="020B0604020202020204" pitchFamily="34" charset="0"/>
              <a:buNone/>
            </a:pPr>
            <a:endParaRPr lang="en-US" dirty="0"/>
          </a:p>
          <a:p>
            <a:pPr marL="0" indent="0">
              <a:buFont typeface="Arial" panose="020B0604020202020204" pitchFamily="34" charset="0"/>
              <a:buNone/>
            </a:pPr>
            <a:r>
              <a:rPr lang="en-US" dirty="0"/>
              <a:t> </a:t>
            </a:r>
          </a:p>
          <a:p>
            <a:endParaRPr lang="en-US" dirty="0"/>
          </a:p>
        </p:txBody>
      </p:sp>
      <p:sp>
        <p:nvSpPr>
          <p:cNvPr id="4" name="Slide Number Placeholder 3"/>
          <p:cNvSpPr>
            <a:spLocks noGrp="1"/>
          </p:cNvSpPr>
          <p:nvPr>
            <p:ph type="sldNum" sz="quarter" idx="5"/>
          </p:nvPr>
        </p:nvSpPr>
        <p:spPr/>
        <p:txBody>
          <a:bodyPr/>
          <a:lstStyle/>
          <a:p>
            <a:fld id="{EEB432E1-03CE-EB4F-B07A-653BD0E4AC67}" type="slidenum">
              <a:rPr lang="en-US" smtClean="0"/>
              <a:t>14</a:t>
            </a:fld>
            <a:endParaRPr lang="en-US" dirty="0"/>
          </a:p>
        </p:txBody>
      </p:sp>
    </p:spTree>
    <p:extLst>
      <p:ext uri="{BB962C8B-B14F-4D97-AF65-F5344CB8AC3E}">
        <p14:creationId xmlns:p14="http://schemas.microsoft.com/office/powerpoint/2010/main" val="25799012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Highlight accountability is key to driving action to end malnutrition in all its forms.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Stress in addition to policy, </a:t>
            </a:r>
            <a:r>
              <a:rPr kumimoji="0" lang="en-US" sz="1200" b="0" i="0" u="none" strike="noStrike" kern="1200" cap="none" spc="0" normalizeH="0" baseline="0" noProof="0" dirty="0" err="1">
                <a:ln>
                  <a:noFill/>
                </a:ln>
                <a:solidFill>
                  <a:prstClr val="black"/>
                </a:solidFill>
                <a:effectLst/>
                <a:uLnTx/>
                <a:uFillTx/>
                <a:latin typeface="+mn-lt"/>
                <a:ea typeface="+mn-ea"/>
                <a:cs typeface="+mn-cs"/>
              </a:rPr>
              <a:t>programme</a:t>
            </a:r>
            <a:r>
              <a:rPr kumimoji="0" lang="en-US" sz="1200" b="0" i="0" u="none" strike="noStrike" kern="1200" cap="none" spc="0" normalizeH="0" baseline="0" noProof="0" dirty="0">
                <a:ln>
                  <a:noFill/>
                </a:ln>
                <a:solidFill>
                  <a:prstClr val="black"/>
                </a:solidFill>
                <a:effectLst/>
                <a:uLnTx/>
                <a:uFillTx/>
                <a:latin typeface="+mn-lt"/>
                <a:ea typeface="+mn-ea"/>
                <a:cs typeface="+mn-cs"/>
              </a:rPr>
              <a:t> and impact commitments, the N4G commitment tracking tool on the GNR website also tracks progress against financial commitments by governments, donors and civil society </a:t>
            </a:r>
            <a:r>
              <a:rPr kumimoji="0" lang="en-US" sz="1200" b="0" i="0" u="none" strike="noStrike" kern="1200" cap="none" spc="0" normalizeH="0" baseline="0" noProof="0" dirty="0" err="1">
                <a:ln>
                  <a:noFill/>
                </a:ln>
                <a:solidFill>
                  <a:prstClr val="black"/>
                </a:solidFill>
                <a:effectLst/>
                <a:uLnTx/>
                <a:uFillTx/>
                <a:latin typeface="+mn-lt"/>
                <a:ea typeface="+mn-ea"/>
                <a:cs typeface="+mn-cs"/>
              </a:rPr>
              <a:t>organisations</a:t>
            </a:r>
            <a:r>
              <a:rPr kumimoji="0" lang="en-US" sz="1200" b="0" i="0" u="none" strike="noStrike" kern="1200" cap="none" spc="0" normalizeH="0" baseline="0" noProof="0" dirty="0">
                <a:ln>
                  <a:noFill/>
                </a:ln>
                <a:solidFill>
                  <a:prstClr val="black"/>
                </a:solidFill>
                <a:effectLst/>
                <a:uLnTx/>
                <a:uFillTx/>
                <a:latin typeface="+mn-lt"/>
                <a:ea typeface="+mn-ea"/>
                <a:cs typeface="+mn-cs"/>
              </a:rPr>
              <a:t>.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Stress the examples on the slide show the types of financial commitments made by governments to improve nutrition-related outcomes at the national level.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Mention the GNR’s N4G commitment tracking tool is also a useful tool for nutrition advocates and policy makers.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For example, the 2019 accountability report and scorecards developed by ACTION use the data in the N4G commitment tracking tool to </a:t>
            </a:r>
            <a:r>
              <a:rPr lang="en-GB" sz="1200" b="0" i="0" kern="1200" dirty="0">
                <a:solidFill>
                  <a:schemeClr val="tx1"/>
                </a:solidFill>
                <a:effectLst/>
                <a:latin typeface="+mn-lt"/>
                <a:ea typeface="+mn-ea"/>
                <a:cs typeface="+mn-cs"/>
              </a:rPr>
              <a:t>point out what is needed to meet global goals for improved nutrition.</a:t>
            </a: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endParaRPr lang="en-US" b="0" dirty="0"/>
          </a:p>
        </p:txBody>
      </p:sp>
      <p:sp>
        <p:nvSpPr>
          <p:cNvPr id="4" name="Slide Number Placeholder 3"/>
          <p:cNvSpPr>
            <a:spLocks noGrp="1"/>
          </p:cNvSpPr>
          <p:nvPr>
            <p:ph type="sldNum" sz="quarter" idx="5"/>
          </p:nvPr>
        </p:nvSpPr>
        <p:spPr/>
        <p:txBody>
          <a:bodyPr/>
          <a:lstStyle/>
          <a:p>
            <a:fld id="{EEB432E1-03CE-EB4F-B07A-653BD0E4AC67}" type="slidenum">
              <a:rPr lang="en-US" smtClean="0"/>
              <a:t>15</a:t>
            </a:fld>
            <a:endParaRPr lang="en-US" dirty="0"/>
          </a:p>
        </p:txBody>
      </p:sp>
    </p:spTree>
    <p:extLst>
      <p:ext uri="{BB962C8B-B14F-4D97-AF65-F5344CB8AC3E}">
        <p14:creationId xmlns:p14="http://schemas.microsoft.com/office/powerpoint/2010/main" val="17849026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Highlight, as Co-Chair of the GNR Independent Expert Group, Venkatesh Mannar, recently stated: </a:t>
            </a:r>
          </a:p>
          <a:p>
            <a:r>
              <a:rPr lang="en-GB" sz="1200" b="1" kern="1200" dirty="0">
                <a:solidFill>
                  <a:schemeClr val="tx1"/>
                </a:solidFill>
                <a:effectLst/>
                <a:latin typeface="+mn-lt"/>
                <a:ea typeface="+mn-ea"/>
                <a:cs typeface="+mn-cs"/>
              </a:rPr>
              <a:t>“It would be easy simply to blame governments or the private sector for the lack of action so far. […] The nutrition community must therefore leave its comfort zone and engage with decision-makers focusing on health, agriculture, climate change, and other big global issues.”</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EB432E1-03CE-EB4F-B07A-653BD0E4AC67}" type="slidenum">
              <a:rPr lang="en-US" smtClean="0"/>
              <a:t>16</a:t>
            </a:fld>
            <a:endParaRPr lang="en-US" dirty="0"/>
          </a:p>
        </p:txBody>
      </p:sp>
    </p:spTree>
    <p:extLst>
      <p:ext uri="{BB962C8B-B14F-4D97-AF65-F5344CB8AC3E}">
        <p14:creationId xmlns:p14="http://schemas.microsoft.com/office/powerpoint/2010/main" val="11843970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lvl="0" indent="-285750">
              <a:lnSpc>
                <a:spcPct val="106000"/>
              </a:lnSpc>
              <a:spcBef>
                <a:spcPts val="0"/>
              </a:spcBef>
              <a:spcAft>
                <a:spcPts val="0"/>
              </a:spcAft>
              <a:buFont typeface="Arial" panose="020B0604020202020204" pitchFamily="34" charset="0"/>
              <a:buChar char="•"/>
              <a:tabLst>
                <a:tab pos="457200" algn="l"/>
              </a:tabLst>
            </a:pPr>
            <a:r>
              <a:rPr lang="en-US" sz="1400" kern="1200" dirty="0">
                <a:solidFill>
                  <a:srgbClr val="000000"/>
                </a:solidFill>
                <a:effectLst/>
                <a:latin typeface="Arial" panose="020B0604020202020204" pitchFamily="34" charset="0"/>
                <a:ea typeface="Calibri" panose="020F0502020204030204" pitchFamily="34" charset="0"/>
              </a:rPr>
              <a:t>Looking forward, we celebrate progress on targets and commitments made so far and the determination of countries to make progress, often in exceptionally challenging contexts. </a:t>
            </a:r>
            <a:endParaRPr lang="en-US" dirty="0">
              <a:effectLst/>
            </a:endParaRPr>
          </a:p>
          <a:p>
            <a:pPr marL="285750" lvl="0" indent="-285750">
              <a:lnSpc>
                <a:spcPct val="106000"/>
              </a:lnSpc>
              <a:spcBef>
                <a:spcPts val="0"/>
              </a:spcBef>
              <a:spcAft>
                <a:spcPts val="0"/>
              </a:spcAft>
              <a:buFont typeface="Arial" panose="020B0604020202020204" pitchFamily="34" charset="0"/>
              <a:buChar char="•"/>
              <a:tabLst>
                <a:tab pos="457200" algn="l"/>
              </a:tabLst>
            </a:pPr>
            <a:r>
              <a:rPr lang="en-US" sz="1400" kern="1200" dirty="0">
                <a:solidFill>
                  <a:srgbClr val="000000"/>
                </a:solidFill>
                <a:effectLst/>
                <a:latin typeface="Arial" panose="020B0604020202020204" pitchFamily="34" charset="0"/>
                <a:ea typeface="Calibri" panose="020F0502020204030204" pitchFamily="34" charset="0"/>
              </a:rPr>
              <a:t>We also recognize that progress to date has centered around undernutrition.</a:t>
            </a:r>
          </a:p>
          <a:p>
            <a:pPr marL="285750" lvl="0" indent="-285750">
              <a:lnSpc>
                <a:spcPct val="106000"/>
              </a:lnSpc>
              <a:spcBef>
                <a:spcPts val="0"/>
              </a:spcBef>
              <a:spcAft>
                <a:spcPts val="0"/>
              </a:spcAft>
              <a:buFont typeface="Arial" panose="020B0604020202020204" pitchFamily="34" charset="0"/>
              <a:buChar char="•"/>
              <a:tabLst>
                <a:tab pos="457200" algn="l"/>
              </a:tabLst>
            </a:pPr>
            <a:r>
              <a:rPr lang="en-US" sz="1400" kern="1200" dirty="0">
                <a:solidFill>
                  <a:srgbClr val="000000"/>
                </a:solidFill>
                <a:effectLst/>
                <a:latin typeface="Arial" panose="020B0604020202020204" pitchFamily="34" charset="0"/>
              </a:rPr>
              <a:t>Stress much more action is needed to reverse alarming trends in the growth of overweight and obesity and related non communicable diseases. </a:t>
            </a:r>
            <a:endParaRPr lang="en-US" dirty="0">
              <a:effectLst/>
            </a:endParaRPr>
          </a:p>
          <a:p>
            <a:pPr marL="285750" lvl="0" indent="-285750">
              <a:lnSpc>
                <a:spcPct val="106000"/>
              </a:lnSpc>
              <a:spcBef>
                <a:spcPts val="0"/>
              </a:spcBef>
              <a:spcAft>
                <a:spcPts val="0"/>
              </a:spcAft>
              <a:buFont typeface="Arial" panose="020B0604020202020204" pitchFamily="34" charset="0"/>
              <a:buChar char="•"/>
              <a:tabLst>
                <a:tab pos="457200" algn="l"/>
              </a:tabLst>
            </a:pPr>
            <a:r>
              <a:rPr lang="en-US" sz="1400" kern="1200" dirty="0">
                <a:solidFill>
                  <a:srgbClr val="000000"/>
                </a:solidFill>
                <a:effectLst/>
                <a:latin typeface="Arial" panose="020B0604020202020204" pitchFamily="34" charset="0"/>
                <a:ea typeface="Calibri" panose="020F0502020204030204" pitchFamily="34" charset="0"/>
              </a:rPr>
              <a:t>Highlight the 2018 GNR proposed 5 critical steps, which are essential if we are to achieve global nutrition targets and end all forms of malnutrition.</a:t>
            </a:r>
            <a:endParaRPr lang="en-US" sz="1200" b="1" i="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p>
            <a:pPr marL="285750" lvl="0" indent="-285750">
              <a:lnSpc>
                <a:spcPct val="106000"/>
              </a:lnSpc>
              <a:spcBef>
                <a:spcPts val="0"/>
              </a:spcBef>
              <a:spcAft>
                <a:spcPts val="0"/>
              </a:spcAft>
              <a:buFont typeface="Arial" panose="020B0604020202020204" pitchFamily="34" charset="0"/>
              <a:buChar char="•"/>
              <a:tabLst>
                <a:tab pos="457200" algn="l"/>
              </a:tabLst>
            </a:pPr>
            <a:r>
              <a:rPr lang="en-US" sz="1200" b="0" i="0"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Highlight</a:t>
            </a:r>
            <a:r>
              <a:rPr lang="en-GB" sz="1200" b="0" i="0" kern="1200" dirty="0">
                <a:solidFill>
                  <a:schemeClr val="tx1"/>
                </a:solidFill>
                <a:effectLst/>
                <a:latin typeface="+mn-lt"/>
                <a:ea typeface="+mn-ea"/>
                <a:cs typeface="+mn-cs"/>
              </a:rPr>
              <a:t> ever increasing global data shows that inequities are key to addressing malnutrition.</a:t>
            </a:r>
          </a:p>
          <a:p>
            <a:pPr marL="285750" lvl="0" indent="-285750">
              <a:lnSpc>
                <a:spcPct val="106000"/>
              </a:lnSpc>
              <a:spcBef>
                <a:spcPts val="0"/>
              </a:spcBef>
              <a:spcAft>
                <a:spcPts val="0"/>
              </a:spcAft>
              <a:buFont typeface="Arial" panose="020B0604020202020204" pitchFamily="34" charset="0"/>
              <a:buChar char="•"/>
              <a:tabLst>
                <a:tab pos="457200" algn="l"/>
              </a:tabLst>
            </a:pPr>
            <a:r>
              <a:rPr lang="en-GB" sz="1200" b="0" i="0" kern="1200" dirty="0">
                <a:solidFill>
                  <a:schemeClr val="tx1"/>
                </a:solidFill>
                <a:effectLst/>
                <a:latin typeface="+mn-lt"/>
                <a:ea typeface="+mn-ea"/>
                <a:cs typeface="+mn-cs"/>
              </a:rPr>
              <a:t>The next Global Nutrition Report, which will be launched in March 2020, will unpack the role of inequities in ending malnutrition in all its forms.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6000"/>
              </a:lnSpc>
              <a:spcBef>
                <a:spcPts val="0"/>
              </a:spcBef>
              <a:spcAft>
                <a:spcPts val="0"/>
              </a:spcAft>
            </a:pPr>
            <a:r>
              <a:rPr lang="en-US" sz="14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Font typeface="Wingdings" panose="05000000000000000000" pitchFamily="2" charset="2"/>
              <a:buNone/>
            </a:pPr>
            <a:endParaRPr lang="en-US" sz="1200" dirty="0">
              <a:effectLst/>
              <a:latin typeface="Arial" panose="020B060402020202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EB432E1-03CE-EB4F-B07A-653BD0E4AC6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523731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Thank the audience and the SUN Global Gathering </a:t>
            </a:r>
            <a:r>
              <a:rPr lang="en-US" dirty="0" err="1"/>
              <a:t>organisers</a:t>
            </a:r>
            <a:r>
              <a:rPr lang="en-US" dirty="0"/>
              <a:t> again.</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The GNR will be showcasing its Country Nutrition Profiles today at 1:45 in the Global Village.</a:t>
            </a:r>
          </a:p>
          <a:p>
            <a:pPr marL="171450" indent="-171450">
              <a:buFont typeface="Arial" panose="020B0604020202020204" pitchFamily="34" charset="0"/>
              <a:buChar char="•"/>
            </a:pPr>
            <a:r>
              <a:rPr lang="en-US" dirty="0"/>
              <a:t>Come along and meet with the GNR’s lead data analyst, Jordan Beecher, who can provide you with a </a:t>
            </a:r>
            <a:r>
              <a:rPr lang="en-US" dirty="0" err="1"/>
              <a:t>personalised</a:t>
            </a:r>
            <a:r>
              <a:rPr lang="en-US" dirty="0"/>
              <a:t> demonstration of your country profile. </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Hand over to David Nabarro (moderator) </a:t>
            </a:r>
          </a:p>
          <a:p>
            <a:endParaRPr lang="en-US" dirty="0"/>
          </a:p>
        </p:txBody>
      </p:sp>
      <p:sp>
        <p:nvSpPr>
          <p:cNvPr id="4" name="Slide Number Placeholder 3"/>
          <p:cNvSpPr>
            <a:spLocks noGrp="1"/>
          </p:cNvSpPr>
          <p:nvPr>
            <p:ph type="sldNum" sz="quarter" idx="5"/>
          </p:nvPr>
        </p:nvSpPr>
        <p:spPr/>
        <p:txBody>
          <a:bodyPr/>
          <a:lstStyle/>
          <a:p>
            <a:fld id="{EEB432E1-03CE-EB4F-B07A-653BD0E4AC67}" type="slidenum">
              <a:rPr lang="en-US" smtClean="0"/>
              <a:t>18</a:t>
            </a:fld>
            <a:endParaRPr lang="en-US" dirty="0"/>
          </a:p>
        </p:txBody>
      </p:sp>
    </p:spTree>
    <p:extLst>
      <p:ext uri="{BB962C8B-B14F-4D97-AF65-F5344CB8AC3E}">
        <p14:creationId xmlns:p14="http://schemas.microsoft.com/office/powerpoint/2010/main" val="25171035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
            </a:pPr>
            <a:r>
              <a:rPr lang="en-US" dirty="0"/>
              <a:t>Ask: ‘So what is the value of the Global Nutrition Report?’</a:t>
            </a:r>
          </a:p>
        </p:txBody>
      </p:sp>
      <p:sp>
        <p:nvSpPr>
          <p:cNvPr id="4" name="Slide Number Placeholder 3"/>
          <p:cNvSpPr>
            <a:spLocks noGrp="1"/>
          </p:cNvSpPr>
          <p:nvPr>
            <p:ph type="sldNum" sz="quarter" idx="5"/>
          </p:nvPr>
        </p:nvSpPr>
        <p:spPr/>
        <p:txBody>
          <a:bodyPr/>
          <a:lstStyle/>
          <a:p>
            <a:fld id="{EEB432E1-03CE-EB4F-B07A-653BD0E4AC67}" type="slidenum">
              <a:rPr lang="en-US" smtClean="0"/>
              <a:t>2</a:t>
            </a:fld>
            <a:endParaRPr lang="en-US" dirty="0"/>
          </a:p>
        </p:txBody>
      </p:sp>
    </p:spTree>
    <p:extLst>
      <p:ext uri="{BB962C8B-B14F-4D97-AF65-F5344CB8AC3E}">
        <p14:creationId xmlns:p14="http://schemas.microsoft.com/office/powerpoint/2010/main" val="28577328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a:lnSpc>
                <a:spcPct val="107000"/>
              </a:lnSpc>
              <a:spcBef>
                <a:spcPts val="0"/>
              </a:spcBef>
              <a:spcAft>
                <a:spcPts val="0"/>
              </a:spcAft>
              <a:buFont typeface="Arial" panose="020B0604020202020204" pitchFamily="34" charset="0"/>
              <a:buChar char="•"/>
            </a:pPr>
            <a:r>
              <a:rPr lang="en-US" sz="1200" dirty="0">
                <a:effectLst/>
                <a:latin typeface="Arial" panose="020B0604020202020204" pitchFamily="34" charset="0"/>
                <a:ea typeface="Calibri" panose="020F0502020204030204" pitchFamily="34" charset="0"/>
                <a:cs typeface="Arial" panose="020B0604020202020204" pitchFamily="34" charset="0"/>
              </a:rPr>
              <a:t>Highlight the GNR has existed since 2014 to keep track of progress to end malnutrition in all it’s forms  </a:t>
            </a:r>
          </a:p>
          <a:p>
            <a:pPr marL="171450" marR="0" lvl="0" indent="-171450" algn="l">
              <a:lnSpc>
                <a:spcPct val="107000"/>
              </a:lnSpc>
              <a:spcBef>
                <a:spcPts val="0"/>
              </a:spcBef>
              <a:spcAft>
                <a:spcPts val="0"/>
              </a:spcAft>
              <a:buFont typeface="Arial" panose="020B0604020202020204" pitchFamily="34" charset="0"/>
              <a:buChar char="•"/>
            </a:pPr>
            <a:r>
              <a:rPr lang="en-US" sz="1200" dirty="0">
                <a:effectLst/>
                <a:latin typeface="Arial" panose="020B0604020202020204" pitchFamily="34" charset="0"/>
                <a:ea typeface="Calibri" panose="020F0502020204030204" pitchFamily="34" charset="0"/>
                <a:cs typeface="Arial" panose="020B0604020202020204" pitchFamily="34" charset="0"/>
              </a:rPr>
              <a:t>Stress the GNR is the </a:t>
            </a:r>
            <a:r>
              <a:rPr lang="en-US" sz="1200" b="0" dirty="0">
                <a:effectLst/>
                <a:latin typeface="Arial" panose="020B0604020202020204" pitchFamily="34" charset="0"/>
                <a:ea typeface="Calibri" panose="020F0502020204030204" pitchFamily="34" charset="0"/>
                <a:cs typeface="Arial" panose="020B0604020202020204" pitchFamily="34" charset="0"/>
              </a:rPr>
              <a:t>world’s leading independent assessment </a:t>
            </a:r>
            <a:r>
              <a:rPr lang="en-US" sz="1200" dirty="0">
                <a:effectLst/>
                <a:latin typeface="Arial" panose="020B0604020202020204" pitchFamily="34" charset="0"/>
                <a:ea typeface="Calibri" panose="020F0502020204030204" pitchFamily="34" charset="0"/>
                <a:cs typeface="Arial" panose="020B0604020202020204" pitchFamily="34" charset="0"/>
              </a:rPr>
              <a:t>on the state of global nutrition </a:t>
            </a:r>
          </a:p>
          <a:p>
            <a:pPr marL="171450" marR="0" lvl="0" indent="-171450" algn="l">
              <a:lnSpc>
                <a:spcPct val="107000"/>
              </a:lnSpc>
              <a:spcBef>
                <a:spcPts val="0"/>
              </a:spcBef>
              <a:spcAft>
                <a:spcPts val="0"/>
              </a:spcAft>
              <a:buFont typeface="Arial" panose="020B0604020202020204" pitchFamily="34" charset="0"/>
              <a:buChar char="•"/>
            </a:pPr>
            <a:r>
              <a:rPr lang="en-US" sz="1200" dirty="0">
                <a:effectLst/>
                <a:latin typeface="Arial" panose="020B0604020202020204" pitchFamily="34" charset="0"/>
                <a:ea typeface="Calibri" panose="020F0502020204030204" pitchFamily="34" charset="0"/>
                <a:cs typeface="Arial" panose="020B0604020202020204" pitchFamily="34" charset="0"/>
              </a:rPr>
              <a:t>Highlight the GNR does this by providing data, analysis and expert opinion to help drive action where it is urgently needed</a:t>
            </a:r>
          </a:p>
          <a:p>
            <a:pPr marL="171450" marR="0" lvl="0" indent="-171450" algn="l">
              <a:lnSpc>
                <a:spcPct val="107000"/>
              </a:lnSpc>
              <a:spcBef>
                <a:spcPts val="0"/>
              </a:spcBef>
              <a:spcAft>
                <a:spcPts val="0"/>
              </a:spcAft>
              <a:buFont typeface="Arial" panose="020B0604020202020204" pitchFamily="34" charset="0"/>
              <a:buChar char="•"/>
            </a:pPr>
            <a:r>
              <a:rPr lang="en-US" sz="1200" dirty="0">
                <a:effectLst/>
                <a:latin typeface="Arial" panose="020B0604020202020204" pitchFamily="34" charset="0"/>
                <a:ea typeface="Calibri" panose="020F0502020204030204" pitchFamily="34" charset="0"/>
                <a:cs typeface="Arial" panose="020B0604020202020204" pitchFamily="34" charset="0"/>
              </a:rPr>
              <a:t>Stress the GNR is a unifying voice, designed for and with the communities who can act </a:t>
            </a:r>
          </a:p>
          <a:p>
            <a:pPr marL="171450" marR="0" lvl="0" indent="-171450" algn="l">
              <a:lnSpc>
                <a:spcPct val="107000"/>
              </a:lnSpc>
              <a:spcBef>
                <a:spcPts val="0"/>
              </a:spcBef>
              <a:spcAft>
                <a:spcPts val="800"/>
              </a:spcAft>
              <a:buFont typeface="Arial" panose="020B0604020202020204" pitchFamily="34" charset="0"/>
              <a:buChar char="•"/>
            </a:pPr>
            <a:r>
              <a:rPr lang="en-US" sz="1200" dirty="0">
                <a:effectLst/>
                <a:latin typeface="Arial" panose="020B0604020202020204" pitchFamily="34" charset="0"/>
                <a:ea typeface="Calibri" panose="020F0502020204030204" pitchFamily="34" charset="0"/>
                <a:cs typeface="Arial" panose="020B0604020202020204" pitchFamily="34" charset="0"/>
              </a:rPr>
              <a:t>Clarify this presentation combines information from the 2018 GNR report and new data from our updated Country Nutrition Profiles &amp; N4G commitment tracking tool (both available on our website)</a:t>
            </a:r>
            <a:endParaRPr lang="en-US" dirty="0"/>
          </a:p>
        </p:txBody>
      </p:sp>
      <p:sp>
        <p:nvSpPr>
          <p:cNvPr id="4" name="Slide Number Placeholder 3"/>
          <p:cNvSpPr>
            <a:spLocks noGrp="1"/>
          </p:cNvSpPr>
          <p:nvPr>
            <p:ph type="sldNum" sz="quarter" idx="5"/>
          </p:nvPr>
        </p:nvSpPr>
        <p:spPr/>
        <p:txBody>
          <a:bodyPr/>
          <a:lstStyle/>
          <a:p>
            <a:fld id="{EEB432E1-03CE-EB4F-B07A-653BD0E4AC67}" type="slidenum">
              <a:rPr lang="en-US" smtClean="0"/>
              <a:t>3</a:t>
            </a:fld>
            <a:endParaRPr lang="en-US" dirty="0"/>
          </a:p>
        </p:txBody>
      </p:sp>
    </p:spTree>
    <p:extLst>
      <p:ext uri="{BB962C8B-B14F-4D97-AF65-F5344CB8AC3E}">
        <p14:creationId xmlns:p14="http://schemas.microsoft.com/office/powerpoint/2010/main" val="32456002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Highlight the GNR’s global nutrition profile is based on the latest available data.</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It provides a concise overview of the current state of nutrition at the global level</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Stress malnutrition is a universal issue that affects every country on the planet – no country is untouched</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Stress despite </a:t>
            </a:r>
            <a:r>
              <a:rPr lang="en-US" sz="1200" b="0" i="0" kern="1200" dirty="0">
                <a:solidFill>
                  <a:schemeClr val="tx1"/>
                </a:solidFill>
                <a:effectLst/>
                <a:latin typeface="+mn-lt"/>
                <a:ea typeface="+mn-ea"/>
                <a:cs typeface="+mn-cs"/>
              </a:rPr>
              <a:t>some progress, the </a:t>
            </a:r>
            <a:r>
              <a:rPr lang="en-US" dirty="0"/>
              <a:t>world is off course to meet global nutrition targets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Highlight point on under-five stunting: </a:t>
            </a:r>
            <a:r>
              <a:rPr lang="en-GB" sz="1200" b="1" i="0" kern="1200" dirty="0">
                <a:solidFill>
                  <a:schemeClr val="tx1"/>
                </a:solidFill>
                <a:effectLst/>
                <a:latin typeface="+mn-lt"/>
                <a:ea typeface="+mn-ea"/>
                <a:cs typeface="+mn-cs"/>
              </a:rPr>
              <a:t>149.0m (2018)</a:t>
            </a:r>
            <a:endParaRPr lang="en-US" b="1" dirty="0"/>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Highlight point on adult obesity: </a:t>
            </a:r>
            <a:r>
              <a:rPr lang="en-GB" sz="1200" b="1" i="0" kern="1200" dirty="0">
                <a:solidFill>
                  <a:schemeClr val="tx1"/>
                </a:solidFill>
                <a:effectLst/>
                <a:latin typeface="+mn-lt"/>
                <a:ea typeface="+mn-ea"/>
                <a:cs typeface="+mn-cs"/>
              </a:rPr>
              <a:t>Adult obesity: 677.6m - 284.1m men, 393.5m women (2016)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a:solidFill>
                  <a:schemeClr val="tx1"/>
                </a:solidFill>
                <a:effectLst/>
                <a:latin typeface="+mn-lt"/>
                <a:ea typeface="+mn-ea"/>
                <a:cs typeface="+mn-cs"/>
              </a:rPr>
              <a:t>As we can see from this overview, the need for more data is crucial to building a more accurate picture of the global burden of malnutrition.</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p:txBody>
      </p:sp>
      <p:sp>
        <p:nvSpPr>
          <p:cNvPr id="4" name="Slide Number Placeholder 3"/>
          <p:cNvSpPr>
            <a:spLocks noGrp="1"/>
          </p:cNvSpPr>
          <p:nvPr>
            <p:ph type="sldNum" sz="quarter" idx="5"/>
          </p:nvPr>
        </p:nvSpPr>
        <p:spPr/>
        <p:txBody>
          <a:bodyPr/>
          <a:lstStyle/>
          <a:p>
            <a:fld id="{EEB432E1-03CE-EB4F-B07A-653BD0E4AC67}" type="slidenum">
              <a:rPr lang="en-US" smtClean="0"/>
              <a:t>4</a:t>
            </a:fld>
            <a:endParaRPr lang="en-US" dirty="0"/>
          </a:p>
        </p:txBody>
      </p:sp>
    </p:spTree>
    <p:extLst>
      <p:ext uri="{BB962C8B-B14F-4D97-AF65-F5344CB8AC3E}">
        <p14:creationId xmlns:p14="http://schemas.microsoft.com/office/powerpoint/2010/main" val="5445583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Stress recent estimates indicate 3.5% of under-fives are both stunted and wasted, and 1.7% of under-fives are both stunted and overweight.</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Highlight there is a high mortality risk associated with the coexistence of stunting and wasting.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Stress this means we must continue to make this a priority issue for urgent action. </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Highlight stunting is the most prevalent form of child growth failure across all years and countries – but we are seeing some progress.</a:t>
            </a:r>
            <a:endParaRPr lang="en-GB" dirty="0"/>
          </a:p>
        </p:txBody>
      </p:sp>
      <p:sp>
        <p:nvSpPr>
          <p:cNvPr id="4" name="Slide Number Placeholder 3"/>
          <p:cNvSpPr>
            <a:spLocks noGrp="1"/>
          </p:cNvSpPr>
          <p:nvPr>
            <p:ph type="sldNum" sz="quarter" idx="5"/>
          </p:nvPr>
        </p:nvSpPr>
        <p:spPr/>
        <p:txBody>
          <a:bodyPr/>
          <a:lstStyle/>
          <a:p>
            <a:fld id="{EEB432E1-03CE-EB4F-B07A-653BD0E4AC67}" type="slidenum">
              <a:rPr lang="en-US" smtClean="0"/>
              <a:t>5</a:t>
            </a:fld>
            <a:endParaRPr lang="en-US" dirty="0"/>
          </a:p>
        </p:txBody>
      </p:sp>
    </p:spTree>
    <p:extLst>
      <p:ext uri="{BB962C8B-B14F-4D97-AF65-F5344CB8AC3E}">
        <p14:creationId xmlns:p14="http://schemas.microsoft.com/office/powerpoint/2010/main" val="36529115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
            </a:pPr>
            <a:r>
              <a:rPr lang="en-US" dirty="0"/>
              <a:t>We have seen a snapshot of the global picture. </a:t>
            </a:r>
          </a:p>
          <a:p>
            <a:pPr marL="171450" indent="-171450">
              <a:buFont typeface="Wingdings" panose="05000000000000000000" pitchFamily="2" charset="2"/>
              <a:buChar char="§"/>
            </a:pPr>
            <a:r>
              <a:rPr lang="en-US" dirty="0"/>
              <a:t>Now let’s take a closer look at the data… </a:t>
            </a:r>
          </a:p>
        </p:txBody>
      </p:sp>
      <p:sp>
        <p:nvSpPr>
          <p:cNvPr id="4" name="Slide Number Placeholder 3"/>
          <p:cNvSpPr>
            <a:spLocks noGrp="1"/>
          </p:cNvSpPr>
          <p:nvPr>
            <p:ph type="sldNum" sz="quarter" idx="5"/>
          </p:nvPr>
        </p:nvSpPr>
        <p:spPr/>
        <p:txBody>
          <a:bodyPr/>
          <a:lstStyle/>
          <a:p>
            <a:fld id="{EEB432E1-03CE-EB4F-B07A-653BD0E4AC67}" type="slidenum">
              <a:rPr lang="en-US" smtClean="0"/>
              <a:t>6</a:t>
            </a:fld>
            <a:endParaRPr lang="en-US" dirty="0"/>
          </a:p>
        </p:txBody>
      </p:sp>
    </p:spTree>
    <p:extLst>
      <p:ext uri="{BB962C8B-B14F-4D97-AF65-F5344CB8AC3E}">
        <p14:creationId xmlns:p14="http://schemas.microsoft.com/office/powerpoint/2010/main" val="5523865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Stress there is hope - progress is being made to bring down levels of stunting and wasting.</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200" dirty="0"/>
              <a:t>Highlight the number of under-fives affected by stunting declined from 198.2m </a:t>
            </a:r>
            <a:r>
              <a:rPr lang="nl-NL" sz="1200" b="0" dirty="0"/>
              <a:t>in 2000 to 149m in 2018.</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200" b="0" dirty="0"/>
              <a:t>*Difference in data points for global and dissagregated by gender due to different sources (as explained in notes in the online version):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nl-NL" sz="1200" b="0" dirty="0"/>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a:solidFill>
                  <a:schemeClr val="tx1"/>
                </a:solidFill>
                <a:effectLst/>
                <a:latin typeface="+mn-lt"/>
                <a:ea typeface="+mn-ea"/>
                <a:cs typeface="+mn-cs"/>
              </a:rPr>
              <a:t>Notes: Global trends (grey line in charts) refer to estimates from UNICEF/WHO/World Bank Group: Joint child malnutrition estimates. Disaggregated data (coloured lines/bars in charts) is based on population weighted means. Estimates are presented only where available data represents at least 50% of the regional population. Based on population weighted means of between 83 and 110 countries.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nl-NL" b="0" dirty="0"/>
          </a:p>
          <a:p>
            <a:pPr marL="171450" indent="-171450">
              <a:buFont typeface="Arial" panose="020B0604020202020204" pitchFamily="34" charset="0"/>
              <a:buChar char="•"/>
            </a:pPr>
            <a:r>
              <a:rPr lang="nl-NL" b="0" dirty="0"/>
              <a:t>Wasting affected an estimated </a:t>
            </a:r>
            <a:r>
              <a:rPr lang="nl-NL" dirty="0"/>
              <a:t>50.5m</a:t>
            </a:r>
            <a:r>
              <a:rPr lang="nl-NL" b="0" dirty="0"/>
              <a:t> in 2017. This decreased to </a:t>
            </a:r>
            <a:r>
              <a:rPr lang="nl-NL" dirty="0"/>
              <a:t>49.5m</a:t>
            </a:r>
            <a:r>
              <a:rPr lang="nl-NL" b="0" dirty="0"/>
              <a:t> in 2018.</a:t>
            </a:r>
          </a:p>
          <a:p>
            <a:pPr marL="171450" indent="-171450">
              <a:buFont typeface="Arial" panose="020B0604020202020204" pitchFamily="34" charset="0"/>
              <a:buChar char="•"/>
            </a:pPr>
            <a:r>
              <a:rPr lang="en-GB" sz="1200" kern="1200" dirty="0">
                <a:solidFill>
                  <a:schemeClr val="tx1"/>
                </a:solidFill>
                <a:latin typeface="+mn-lt"/>
                <a:ea typeface="+mn-ea"/>
                <a:cs typeface="+mn-cs"/>
              </a:rPr>
              <a:t>Stress the inclusion levels of progress differs significantly depending on gender, location, income, mother’s education and age. </a:t>
            </a:r>
            <a:endParaRPr lang="en-US" sz="1200" dirty="0"/>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b="0" dirty="0"/>
              <a:t>Stress the prevalence is greater among boys in both cases. </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l-NL" b="0" dirty="0"/>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indent="0">
              <a:buFont typeface="Arial" panose="020B0604020202020204" pitchFamily="34" charset="0"/>
              <a:buNone/>
            </a:pPr>
            <a:endParaRPr lang="en-US" sz="1200" dirty="0"/>
          </a:p>
          <a:p>
            <a:endParaRPr lang="en-US" dirty="0"/>
          </a:p>
        </p:txBody>
      </p:sp>
      <p:sp>
        <p:nvSpPr>
          <p:cNvPr id="4" name="Slide Number Placeholder 3"/>
          <p:cNvSpPr>
            <a:spLocks noGrp="1"/>
          </p:cNvSpPr>
          <p:nvPr>
            <p:ph type="sldNum" sz="quarter" idx="5"/>
          </p:nvPr>
        </p:nvSpPr>
        <p:spPr/>
        <p:txBody>
          <a:bodyPr/>
          <a:lstStyle/>
          <a:p>
            <a:fld id="{EEB432E1-03CE-EB4F-B07A-653BD0E4AC67}" type="slidenum">
              <a:rPr lang="en-US" smtClean="0"/>
              <a:t>7</a:t>
            </a:fld>
            <a:endParaRPr lang="en-US" dirty="0"/>
          </a:p>
        </p:txBody>
      </p:sp>
    </p:spTree>
    <p:extLst>
      <p:ext uri="{BB962C8B-B14F-4D97-AF65-F5344CB8AC3E}">
        <p14:creationId xmlns:p14="http://schemas.microsoft.com/office/powerpoint/2010/main" val="35818753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
            </a:pPr>
            <a:r>
              <a:rPr lang="en-US" dirty="0"/>
              <a:t>Stress examples from the country level show that accelerated progress towards global nutrition targets is possible.</a:t>
            </a:r>
          </a:p>
          <a:p>
            <a:pPr marL="171450" indent="-171450">
              <a:buFont typeface="Wingdings" panose="05000000000000000000" pitchFamily="2" charset="2"/>
              <a:buChar char="§"/>
            </a:pPr>
            <a:r>
              <a:rPr lang="en-US" dirty="0"/>
              <a:t>Trends in stunting over time show significant progress in declining levels of stunting at the national level. </a:t>
            </a:r>
          </a:p>
          <a:p>
            <a:pPr marL="171450" indent="-171450">
              <a:buFont typeface="Wingdings" panose="05000000000000000000" pitchFamily="2" charset="2"/>
              <a:buChar char="§"/>
            </a:pPr>
            <a:r>
              <a:rPr lang="en-US" dirty="0"/>
              <a:t>Highlight Paraguay almost cut in half national rates of stunting among children under-five within just four years.</a:t>
            </a:r>
          </a:p>
          <a:p>
            <a:pPr marL="171450" indent="-171450">
              <a:buFont typeface="Wingdings" panose="05000000000000000000" pitchFamily="2" charset="2"/>
              <a:buChar char="§"/>
            </a:pPr>
            <a:r>
              <a:rPr lang="en-US" dirty="0"/>
              <a:t>State Thailand similarly cut its prevalence of stunting among children under-five by 40% within four years. </a:t>
            </a:r>
          </a:p>
        </p:txBody>
      </p:sp>
      <p:sp>
        <p:nvSpPr>
          <p:cNvPr id="4" name="Slide Number Placeholder 3"/>
          <p:cNvSpPr>
            <a:spLocks noGrp="1"/>
          </p:cNvSpPr>
          <p:nvPr>
            <p:ph type="sldNum" sz="quarter" idx="5"/>
          </p:nvPr>
        </p:nvSpPr>
        <p:spPr/>
        <p:txBody>
          <a:bodyPr/>
          <a:lstStyle/>
          <a:p>
            <a:fld id="{EEB432E1-03CE-EB4F-B07A-653BD0E4AC67}" type="slidenum">
              <a:rPr lang="en-US" smtClean="0"/>
              <a:t>8</a:t>
            </a:fld>
            <a:endParaRPr lang="en-US" dirty="0"/>
          </a:p>
        </p:txBody>
      </p:sp>
    </p:spTree>
    <p:extLst>
      <p:ext uri="{BB962C8B-B14F-4D97-AF65-F5344CB8AC3E}">
        <p14:creationId xmlns:p14="http://schemas.microsoft.com/office/powerpoint/2010/main" val="39541252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4572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Stress encouraging progress is also seen in the increased rates of exclusive breastfeeding in the first 6 months at the global and national level.</a:t>
            </a:r>
          </a:p>
          <a:p>
            <a:pPr marL="171450" marR="0" lvl="0" indent="-171450" algn="l" defTabSz="4572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State rates of EBF in the first six months of a child’s life is increasing steadily. The global estimate for exclusive breastfeeding over the period 2013-2018 is 41.2%, whereas the global estimate for the period 2006-2010 was 37%.</a:t>
            </a:r>
          </a:p>
          <a:p>
            <a:pPr marL="171450" marR="0" lvl="0" indent="-171450" algn="l" defTabSz="4572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Highlight the case of Burkina Faso demonstrates speedy progress towards global nutrition targets is possible - rates of EBF increased from 6% to over 50% in 8 years. </a:t>
            </a:r>
          </a:p>
          <a:p>
            <a:pPr marL="171450" marR="0" lvl="0" indent="-171450" algn="l" defTabSz="4572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Highlight India met the EBF target in 2015 and surpassed the World Health Assembly target to reach 55% in XX. </a:t>
            </a:r>
          </a:p>
          <a:p>
            <a:endParaRPr lang="en-GB" dirty="0"/>
          </a:p>
        </p:txBody>
      </p:sp>
      <p:sp>
        <p:nvSpPr>
          <p:cNvPr id="4" name="Slide Number Placeholder 3"/>
          <p:cNvSpPr>
            <a:spLocks noGrp="1"/>
          </p:cNvSpPr>
          <p:nvPr>
            <p:ph type="sldNum" sz="quarter" idx="5"/>
          </p:nvPr>
        </p:nvSpPr>
        <p:spPr/>
        <p:txBody>
          <a:bodyPr/>
          <a:lstStyle/>
          <a:p>
            <a:fld id="{EEB432E1-03CE-EB4F-B07A-653BD0E4AC67}" type="slidenum">
              <a:rPr lang="en-US" smtClean="0"/>
              <a:t>9</a:t>
            </a:fld>
            <a:endParaRPr lang="en-US" dirty="0"/>
          </a:p>
        </p:txBody>
      </p:sp>
    </p:spTree>
    <p:extLst>
      <p:ext uri="{BB962C8B-B14F-4D97-AF65-F5344CB8AC3E}">
        <p14:creationId xmlns:p14="http://schemas.microsoft.com/office/powerpoint/2010/main" val="15404858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Rectangle 5"/>
          <p:cNvSpPr/>
          <p:nvPr userDrawn="1"/>
        </p:nvSpPr>
        <p:spPr>
          <a:xfrm>
            <a:off x="1" y="0"/>
            <a:ext cx="12192000" cy="685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0" name="Rectangle 9">
            <a:extLst>
              <a:ext uri="{FF2B5EF4-FFF2-40B4-BE49-F238E27FC236}">
                <a16:creationId xmlns:a16="http://schemas.microsoft.com/office/drawing/2014/main" id="{E1D20CAA-71F7-4211-9541-8C502B9A9712}"/>
              </a:ext>
            </a:extLst>
          </p:cNvPr>
          <p:cNvSpPr/>
          <p:nvPr userDrawn="1"/>
        </p:nvSpPr>
        <p:spPr>
          <a:xfrm>
            <a:off x="0" y="0"/>
            <a:ext cx="9277350" cy="6858000"/>
          </a:xfrm>
          <a:prstGeom prst="rect">
            <a:avLst/>
          </a:prstGeom>
          <a:pattFill prst="pct20">
            <a:fgClr>
              <a:schemeClr val="accent1"/>
            </a:fgClr>
            <a:bgClr>
              <a:schemeClr val="tx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9" name="Text Placeholder 10"/>
          <p:cNvSpPr>
            <a:spLocks noGrp="1"/>
          </p:cNvSpPr>
          <p:nvPr>
            <p:ph type="body" sz="quarter" idx="14" hasCustomPrompt="1"/>
          </p:nvPr>
        </p:nvSpPr>
        <p:spPr>
          <a:xfrm>
            <a:off x="1818120" y="5734308"/>
            <a:ext cx="4382655" cy="480796"/>
          </a:xfrm>
        </p:spPr>
        <p:txBody>
          <a:bodyPr anchor="ctr">
            <a:normAutofit/>
          </a:bodyPr>
          <a:lstStyle>
            <a:lvl1pPr marL="0" indent="0">
              <a:buNone/>
              <a:defRPr sz="2000" b="1">
                <a:solidFill>
                  <a:srgbClr val="FFFFFF"/>
                </a:solidFill>
              </a:defRPr>
            </a:lvl1pPr>
          </a:lstStyle>
          <a:p>
            <a:pPr lvl="0"/>
            <a:r>
              <a:rPr lang="en-GB" dirty="0"/>
              <a:t>Month Year</a:t>
            </a:r>
            <a:endParaRPr lang="en-US" dirty="0"/>
          </a:p>
        </p:txBody>
      </p:sp>
      <p:sp>
        <p:nvSpPr>
          <p:cNvPr id="11" name="Text Placeholder 10"/>
          <p:cNvSpPr>
            <a:spLocks noGrp="1"/>
          </p:cNvSpPr>
          <p:nvPr>
            <p:ph type="body" sz="quarter" idx="13" hasCustomPrompt="1"/>
          </p:nvPr>
        </p:nvSpPr>
        <p:spPr>
          <a:xfrm>
            <a:off x="1818121" y="3055982"/>
            <a:ext cx="7373504" cy="677108"/>
          </a:xfrm>
        </p:spPr>
        <p:txBody>
          <a:bodyPr wrap="square" anchor="t" anchorCtr="0">
            <a:spAutoFit/>
          </a:bodyPr>
          <a:lstStyle>
            <a:lvl1pPr marL="0" indent="0">
              <a:buNone/>
              <a:defRPr sz="4400" b="1" baseline="0">
                <a:solidFill>
                  <a:schemeClr val="accent2"/>
                </a:solidFill>
              </a:defRPr>
            </a:lvl1pPr>
          </a:lstStyle>
          <a:p>
            <a:pPr lvl="0"/>
            <a:r>
              <a:rPr lang="en-GB" dirty="0"/>
              <a:t>Title of presentation</a:t>
            </a:r>
          </a:p>
        </p:txBody>
      </p:sp>
      <p:pic>
        <p:nvPicPr>
          <p:cNvPr id="4" name="Picture 3">
            <a:extLst>
              <a:ext uri="{FF2B5EF4-FFF2-40B4-BE49-F238E27FC236}">
                <a16:creationId xmlns:a16="http://schemas.microsoft.com/office/drawing/2014/main" id="{4D5B11AF-82AC-6148-903C-183712E6AF34}"/>
              </a:ext>
            </a:extLst>
          </p:cNvPr>
          <p:cNvPicPr>
            <a:picLocks/>
          </p:cNvPicPr>
          <p:nvPr userDrawn="1"/>
        </p:nvPicPr>
        <p:blipFill>
          <a:blip r:embed="rId2"/>
          <a:stretch>
            <a:fillRect/>
          </a:stretch>
        </p:blipFill>
        <p:spPr>
          <a:xfrm>
            <a:off x="1736836" y="750771"/>
            <a:ext cx="1080000" cy="1078898"/>
          </a:xfrm>
          <a:prstGeom prst="rect">
            <a:avLst/>
          </a:prstGeom>
        </p:spPr>
      </p:pic>
      <p:sp>
        <p:nvSpPr>
          <p:cNvPr id="15" name="Rectangle 14">
            <a:extLst>
              <a:ext uri="{FF2B5EF4-FFF2-40B4-BE49-F238E27FC236}">
                <a16:creationId xmlns:a16="http://schemas.microsoft.com/office/drawing/2014/main" id="{0D1FB797-1BA6-EA4D-8325-FFACFD2CEB22}"/>
              </a:ext>
            </a:extLst>
          </p:cNvPr>
          <p:cNvSpPr/>
          <p:nvPr userDrawn="1"/>
        </p:nvSpPr>
        <p:spPr>
          <a:xfrm>
            <a:off x="1" y="0"/>
            <a:ext cx="1126308"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17" name="Straight Connector 16">
            <a:extLst>
              <a:ext uri="{FF2B5EF4-FFF2-40B4-BE49-F238E27FC236}">
                <a16:creationId xmlns:a16="http://schemas.microsoft.com/office/drawing/2014/main" id="{3A7F168F-BF0C-5E44-87F5-5BA3AA7DC4F9}"/>
              </a:ext>
            </a:extLst>
          </p:cNvPr>
          <p:cNvCxnSpPr/>
          <p:nvPr userDrawn="1"/>
        </p:nvCxnSpPr>
        <p:spPr>
          <a:xfrm>
            <a:off x="1818121" y="2664823"/>
            <a:ext cx="1329629" cy="0"/>
          </a:xfrm>
          <a:prstGeom prst="line">
            <a:avLst/>
          </a:prstGeom>
          <a:ln w="107950">
            <a:solidFill>
              <a:schemeClr val="accent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95145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able only slide">
    <p:bg>
      <p:bgPr>
        <a:solidFill>
          <a:srgbClr val="FFFFFF"/>
        </a:solidFill>
        <a:effectLst/>
      </p:bgPr>
    </p:bg>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EB82DBCB-3A0B-2143-A544-990ADE5B36EF}"/>
              </a:ext>
            </a:extLst>
          </p:cNvPr>
          <p:cNvCxnSpPr/>
          <p:nvPr userDrawn="1"/>
        </p:nvCxnSpPr>
        <p:spPr>
          <a:xfrm>
            <a:off x="0" y="6258128"/>
            <a:ext cx="1219200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12" name="Picture 11">
            <a:extLst>
              <a:ext uri="{FF2B5EF4-FFF2-40B4-BE49-F238E27FC236}">
                <a16:creationId xmlns:a16="http://schemas.microsoft.com/office/drawing/2014/main" id="{A2DA1873-E541-3940-8693-EFC28606CAD3}"/>
              </a:ext>
            </a:extLst>
          </p:cNvPr>
          <p:cNvPicPr>
            <a:picLocks/>
          </p:cNvPicPr>
          <p:nvPr userDrawn="1"/>
        </p:nvPicPr>
        <p:blipFill>
          <a:blip r:embed="rId2"/>
          <a:stretch>
            <a:fillRect/>
          </a:stretch>
        </p:blipFill>
        <p:spPr>
          <a:xfrm>
            <a:off x="10933880" y="5887328"/>
            <a:ext cx="739825" cy="741600"/>
          </a:xfrm>
          <a:prstGeom prst="rect">
            <a:avLst/>
          </a:prstGeom>
        </p:spPr>
      </p:pic>
      <p:sp>
        <p:nvSpPr>
          <p:cNvPr id="3" name="Table Placeholder 2">
            <a:extLst>
              <a:ext uri="{FF2B5EF4-FFF2-40B4-BE49-F238E27FC236}">
                <a16:creationId xmlns:a16="http://schemas.microsoft.com/office/drawing/2014/main" id="{E0666503-46E7-4D98-B362-DA065605D0DF}"/>
              </a:ext>
            </a:extLst>
          </p:cNvPr>
          <p:cNvSpPr>
            <a:spLocks noGrp="1"/>
          </p:cNvSpPr>
          <p:nvPr>
            <p:ph type="tbl" sz="quarter" idx="10" hasCustomPrompt="1"/>
          </p:nvPr>
        </p:nvSpPr>
        <p:spPr>
          <a:xfrm>
            <a:off x="609600" y="1214438"/>
            <a:ext cx="11064875" cy="4574662"/>
          </a:xfrm>
        </p:spPr>
        <p:txBody>
          <a:bodyPr/>
          <a:lstStyle>
            <a:lvl1pPr>
              <a:defRPr>
                <a:solidFill>
                  <a:schemeClr val="tx1"/>
                </a:solidFill>
              </a:defRPr>
            </a:lvl1pPr>
          </a:lstStyle>
          <a:p>
            <a:r>
              <a:rPr lang="en-GB" dirty="0"/>
              <a:t>Insert table here</a:t>
            </a:r>
          </a:p>
        </p:txBody>
      </p:sp>
      <p:sp>
        <p:nvSpPr>
          <p:cNvPr id="9" name="Footer Placeholder 4">
            <a:extLst>
              <a:ext uri="{FF2B5EF4-FFF2-40B4-BE49-F238E27FC236}">
                <a16:creationId xmlns:a16="http://schemas.microsoft.com/office/drawing/2014/main" id="{349EDB65-B1B9-47B6-AA5C-B84481A89526}"/>
              </a:ext>
            </a:extLst>
          </p:cNvPr>
          <p:cNvSpPr>
            <a:spLocks noGrp="1"/>
          </p:cNvSpPr>
          <p:nvPr>
            <p:ph type="ftr" sz="quarter" idx="3"/>
          </p:nvPr>
        </p:nvSpPr>
        <p:spPr>
          <a:xfrm>
            <a:off x="609601" y="6356351"/>
            <a:ext cx="8780234" cy="365125"/>
          </a:xfrm>
          <a:prstGeom prst="rect">
            <a:avLst/>
          </a:prstGeom>
        </p:spPr>
        <p:txBody>
          <a:bodyPr vert="horz" lIns="91440" tIns="45720" rIns="91440" bIns="45720" rtlCol="0" anchor="t" anchorCtr="0"/>
          <a:lstStyle>
            <a:lvl1pPr algn="r">
              <a:defRPr sz="1000" b="1">
                <a:solidFill>
                  <a:schemeClr val="tx1"/>
                </a:solidFill>
              </a:defRPr>
            </a:lvl1pPr>
          </a:lstStyle>
          <a:p>
            <a:pPr algn="l"/>
            <a:endParaRPr lang="en-US" dirty="0"/>
          </a:p>
        </p:txBody>
      </p:sp>
      <p:sp>
        <p:nvSpPr>
          <p:cNvPr id="7" name="Text Placeholder 2">
            <a:extLst>
              <a:ext uri="{FF2B5EF4-FFF2-40B4-BE49-F238E27FC236}">
                <a16:creationId xmlns:a16="http://schemas.microsoft.com/office/drawing/2014/main" id="{F9911193-7DFA-EC41-9CE3-0AA0CC02CC47}"/>
              </a:ext>
            </a:extLst>
          </p:cNvPr>
          <p:cNvSpPr>
            <a:spLocks noGrp="1"/>
          </p:cNvSpPr>
          <p:nvPr>
            <p:ph type="body" sz="quarter" idx="17" hasCustomPrompt="1"/>
          </p:nvPr>
        </p:nvSpPr>
        <p:spPr>
          <a:xfrm>
            <a:off x="609600" y="370112"/>
            <a:ext cx="10972800" cy="596722"/>
          </a:xfrm>
        </p:spPr>
        <p:txBody>
          <a:bodyPr/>
          <a:lstStyle>
            <a:lvl1pPr>
              <a:defRPr sz="4000" b="1">
                <a:solidFill>
                  <a:schemeClr val="accent1"/>
                </a:solidFill>
              </a:defRPr>
            </a:lvl1pPr>
          </a:lstStyle>
          <a:p>
            <a:pPr lvl="0"/>
            <a:r>
              <a:rPr lang="en-GB" dirty="0"/>
              <a:t>Click to edit title</a:t>
            </a:r>
            <a:endParaRPr lang="en-US" dirty="0"/>
          </a:p>
        </p:txBody>
      </p:sp>
    </p:spTree>
    <p:extLst>
      <p:ext uri="{BB962C8B-B14F-4D97-AF65-F5344CB8AC3E}">
        <p14:creationId xmlns:p14="http://schemas.microsoft.com/office/powerpoint/2010/main" val="647523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a:xfrm>
            <a:off x="9389834" y="6356351"/>
            <a:ext cx="2320847" cy="365125"/>
          </a:xfrm>
          <a:prstGeom prst="rect">
            <a:avLst/>
          </a:prstGeom>
        </p:spPr>
        <p:txBody>
          <a:bodyPr/>
          <a:lstStyle/>
          <a:p>
            <a:fld id="{FDA1B1DD-D828-6341-9371-DC2F43F08BC0}" type="slidenum">
              <a:rPr lang="en-US" smtClean="0"/>
              <a:pPr/>
              <a:t>‹#›</a:t>
            </a:fld>
            <a:endParaRPr lang="en-US" dirty="0"/>
          </a:p>
        </p:txBody>
      </p:sp>
      <p:sp>
        <p:nvSpPr>
          <p:cNvPr id="5" name="Rectangle 4"/>
          <p:cNvSpPr/>
          <p:nvPr userDrawn="1"/>
        </p:nvSpPr>
        <p:spPr>
          <a:xfrm>
            <a:off x="1" y="0"/>
            <a:ext cx="12192000" cy="685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4" name="Rectangle 13">
            <a:extLst>
              <a:ext uri="{FF2B5EF4-FFF2-40B4-BE49-F238E27FC236}">
                <a16:creationId xmlns:a16="http://schemas.microsoft.com/office/drawing/2014/main" id="{7E2B2525-D32A-4BC2-8B34-C30BEB93DFBD}"/>
              </a:ext>
            </a:extLst>
          </p:cNvPr>
          <p:cNvSpPr/>
          <p:nvPr userDrawn="1"/>
        </p:nvSpPr>
        <p:spPr>
          <a:xfrm>
            <a:off x="5241861" y="0"/>
            <a:ext cx="6950140" cy="6858000"/>
          </a:xfrm>
          <a:prstGeom prst="rect">
            <a:avLst/>
          </a:prstGeom>
          <a:pattFill prst="pct20">
            <a:fgClr>
              <a:schemeClr val="accent1"/>
            </a:fgClr>
            <a:bgClr>
              <a:schemeClr val="tx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pic>
        <p:nvPicPr>
          <p:cNvPr id="11" name="Picture 10">
            <a:extLst>
              <a:ext uri="{FF2B5EF4-FFF2-40B4-BE49-F238E27FC236}">
                <a16:creationId xmlns:a16="http://schemas.microsoft.com/office/drawing/2014/main" id="{8889916D-3F09-7445-BF6F-BEFBD63CA4DE}"/>
              </a:ext>
            </a:extLst>
          </p:cNvPr>
          <p:cNvPicPr>
            <a:picLocks/>
          </p:cNvPicPr>
          <p:nvPr userDrawn="1"/>
        </p:nvPicPr>
        <p:blipFill>
          <a:blip r:embed="rId2"/>
          <a:stretch>
            <a:fillRect/>
          </a:stretch>
        </p:blipFill>
        <p:spPr>
          <a:xfrm>
            <a:off x="583232" y="3236124"/>
            <a:ext cx="1202267" cy="1202400"/>
          </a:xfrm>
          <a:prstGeom prst="rect">
            <a:avLst/>
          </a:prstGeom>
        </p:spPr>
      </p:pic>
      <p:sp>
        <p:nvSpPr>
          <p:cNvPr id="12" name="Rectangle 11">
            <a:extLst>
              <a:ext uri="{FF2B5EF4-FFF2-40B4-BE49-F238E27FC236}">
                <a16:creationId xmlns:a16="http://schemas.microsoft.com/office/drawing/2014/main" id="{B58957C5-5AE6-AA4B-850A-A5C553878890}"/>
              </a:ext>
            </a:extLst>
          </p:cNvPr>
          <p:cNvSpPr/>
          <p:nvPr userDrawn="1"/>
        </p:nvSpPr>
        <p:spPr>
          <a:xfrm>
            <a:off x="11065693" y="0"/>
            <a:ext cx="1126308"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7" name="Text Placeholder 6">
            <a:extLst>
              <a:ext uri="{FF2B5EF4-FFF2-40B4-BE49-F238E27FC236}">
                <a16:creationId xmlns:a16="http://schemas.microsoft.com/office/drawing/2014/main" id="{BE329E53-DD3D-C64E-AB79-7120C8E48A5F}"/>
              </a:ext>
            </a:extLst>
          </p:cNvPr>
          <p:cNvSpPr>
            <a:spLocks noGrp="1"/>
          </p:cNvSpPr>
          <p:nvPr>
            <p:ph type="body" sz="quarter" idx="12" hasCustomPrompt="1"/>
          </p:nvPr>
        </p:nvSpPr>
        <p:spPr>
          <a:xfrm>
            <a:off x="583233" y="4673221"/>
            <a:ext cx="4075396" cy="1087972"/>
          </a:xfrm>
        </p:spPr>
        <p:txBody>
          <a:bodyPr/>
          <a:lstStyle>
            <a:lvl1pPr>
              <a:defRPr sz="1400">
                <a:solidFill>
                  <a:srgbClr val="FFFFFF"/>
                </a:solidFill>
              </a:defRPr>
            </a:lvl1pPr>
          </a:lstStyle>
          <a:p>
            <a:pPr lvl="0"/>
            <a:r>
              <a:rPr lang="en-US" dirty="0"/>
              <a:t>Address here</a:t>
            </a:r>
          </a:p>
        </p:txBody>
      </p:sp>
      <p:sp>
        <p:nvSpPr>
          <p:cNvPr id="13" name="Text Placeholder 6">
            <a:extLst>
              <a:ext uri="{FF2B5EF4-FFF2-40B4-BE49-F238E27FC236}">
                <a16:creationId xmlns:a16="http://schemas.microsoft.com/office/drawing/2014/main" id="{CA62BA51-F87B-DF44-BE62-FCB7A7731509}"/>
              </a:ext>
            </a:extLst>
          </p:cNvPr>
          <p:cNvSpPr>
            <a:spLocks noGrp="1"/>
          </p:cNvSpPr>
          <p:nvPr>
            <p:ph type="body" sz="quarter" idx="13" hasCustomPrompt="1"/>
          </p:nvPr>
        </p:nvSpPr>
        <p:spPr>
          <a:xfrm>
            <a:off x="583233" y="6230587"/>
            <a:ext cx="4075396" cy="285716"/>
          </a:xfrm>
        </p:spPr>
        <p:txBody>
          <a:bodyPr/>
          <a:lstStyle>
            <a:lvl1pPr>
              <a:defRPr sz="1400" b="1">
                <a:solidFill>
                  <a:schemeClr val="accent2"/>
                </a:solidFill>
              </a:defRPr>
            </a:lvl1pPr>
          </a:lstStyle>
          <a:p>
            <a:pPr lvl="0"/>
            <a:r>
              <a:rPr lang="en-US" dirty="0" err="1"/>
              <a:t>www.url.org</a:t>
            </a:r>
            <a:endParaRPr lang="en-US" dirty="0"/>
          </a:p>
        </p:txBody>
      </p:sp>
    </p:spTree>
    <p:extLst>
      <p:ext uri="{BB962C8B-B14F-4D97-AF65-F5344CB8AC3E}">
        <p14:creationId xmlns:p14="http://schemas.microsoft.com/office/powerpoint/2010/main" val="33660862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9BCF63"/>
        </a:solidFill>
        <a:effectLst/>
      </p:bgPr>
    </p:bg>
    <p:spTree>
      <p:nvGrpSpPr>
        <p:cNvPr id="1" name="Shape 90"/>
        <p:cNvGrpSpPr/>
        <p:nvPr/>
      </p:nvGrpSpPr>
      <p:grpSpPr>
        <a:xfrm>
          <a:off x="0" y="0"/>
          <a:ext cx="0" cy="0"/>
          <a:chOff x="0" y="0"/>
          <a:chExt cx="0" cy="0"/>
        </a:xfrm>
      </p:grpSpPr>
      <p:sp>
        <p:nvSpPr>
          <p:cNvPr id="91" name="Google Shape;91;p11"/>
          <p:cNvSpPr txBox="1">
            <a:spLocks noGrp="1"/>
          </p:cNvSpPr>
          <p:nvPr>
            <p:ph type="sldNum" idx="12"/>
          </p:nvPr>
        </p:nvSpPr>
        <p:spPr>
          <a:xfrm>
            <a:off x="101612" y="6333135"/>
            <a:ext cx="731600" cy="524800"/>
          </a:xfrm>
          <a:prstGeom prst="rect">
            <a:avLst/>
          </a:prstGeom>
        </p:spPr>
        <p:txBody>
          <a:bodyPr spcFirstLastPara="1" wrap="square" lIns="91425" tIns="91425" rIns="91425" bIns="91425" anchor="ctr" anchorCtr="0">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2331584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5A83A80-DAC1-C546-AA54-747C55A43F9F}"/>
              </a:ext>
            </a:extLst>
          </p:cNvPr>
          <p:cNvSpPr/>
          <p:nvPr userDrawn="1"/>
        </p:nvSpPr>
        <p:spPr>
          <a:xfrm>
            <a:off x="1205" y="0"/>
            <a:ext cx="12192000" cy="6858000"/>
          </a:xfrm>
          <a:prstGeom prst="rect">
            <a:avLst/>
          </a:prstGeom>
          <a:solidFill>
            <a:schemeClr val="accent5">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3" name="Text Placeholder 22">
            <a:extLst>
              <a:ext uri="{FF2B5EF4-FFF2-40B4-BE49-F238E27FC236}">
                <a16:creationId xmlns:a16="http://schemas.microsoft.com/office/drawing/2014/main" id="{3AFE1A39-141E-B541-9E36-7F071A9CFEF4}"/>
              </a:ext>
            </a:extLst>
          </p:cNvPr>
          <p:cNvSpPr>
            <a:spLocks noGrp="1"/>
          </p:cNvSpPr>
          <p:nvPr>
            <p:ph type="body" sz="quarter" idx="10" hasCustomPrompt="1"/>
          </p:nvPr>
        </p:nvSpPr>
        <p:spPr>
          <a:xfrm>
            <a:off x="1552575" y="884879"/>
            <a:ext cx="9662335" cy="548331"/>
          </a:xfrm>
        </p:spPr>
        <p:txBody>
          <a:bodyPr>
            <a:noAutofit/>
          </a:bodyPr>
          <a:lstStyle>
            <a:lvl1pPr>
              <a:defRPr sz="4000" b="1">
                <a:solidFill>
                  <a:schemeClr val="accent1"/>
                </a:solidFill>
              </a:defRPr>
            </a:lvl1pPr>
          </a:lstStyle>
          <a:p>
            <a:pPr lvl="0"/>
            <a:r>
              <a:rPr lang="en-US" dirty="0"/>
              <a:t>Contents</a:t>
            </a:r>
          </a:p>
        </p:txBody>
      </p:sp>
      <p:sp>
        <p:nvSpPr>
          <p:cNvPr id="24" name="Text Placeholder 22">
            <a:extLst>
              <a:ext uri="{FF2B5EF4-FFF2-40B4-BE49-F238E27FC236}">
                <a16:creationId xmlns:a16="http://schemas.microsoft.com/office/drawing/2014/main" id="{178177CF-C222-D747-958B-C4FE2DC9C624}"/>
              </a:ext>
            </a:extLst>
          </p:cNvPr>
          <p:cNvSpPr>
            <a:spLocks noGrp="1"/>
          </p:cNvSpPr>
          <p:nvPr>
            <p:ph type="body" sz="quarter" idx="11" hasCustomPrompt="1"/>
          </p:nvPr>
        </p:nvSpPr>
        <p:spPr>
          <a:xfrm>
            <a:off x="1552575" y="1835285"/>
            <a:ext cx="9662335" cy="4345020"/>
          </a:xfrm>
        </p:spPr>
        <p:txBody>
          <a:bodyPr>
            <a:noAutofit/>
          </a:bodyPr>
          <a:lstStyle>
            <a:lvl1pPr>
              <a:spcAft>
                <a:spcPts val="432"/>
              </a:spcAft>
              <a:defRPr sz="1800" b="1">
                <a:solidFill>
                  <a:schemeClr val="tx1"/>
                </a:solidFill>
              </a:defRPr>
            </a:lvl1pPr>
          </a:lstStyle>
          <a:p>
            <a:pPr lvl="0"/>
            <a:r>
              <a:rPr lang="en-US" dirty="0"/>
              <a:t>Contents</a:t>
            </a:r>
          </a:p>
        </p:txBody>
      </p:sp>
      <p:sp>
        <p:nvSpPr>
          <p:cNvPr id="9" name="Rectangle 8">
            <a:extLst>
              <a:ext uri="{FF2B5EF4-FFF2-40B4-BE49-F238E27FC236}">
                <a16:creationId xmlns:a16="http://schemas.microsoft.com/office/drawing/2014/main" id="{451FDFA6-7B3A-4125-AB23-D112116CE1E6}"/>
              </a:ext>
            </a:extLst>
          </p:cNvPr>
          <p:cNvSpPr/>
          <p:nvPr userDrawn="1"/>
        </p:nvSpPr>
        <p:spPr>
          <a:xfrm>
            <a:off x="0" y="0"/>
            <a:ext cx="1086143" cy="6858000"/>
          </a:xfrm>
          <a:prstGeom prst="rect">
            <a:avLst/>
          </a:prstGeom>
          <a:pattFill prst="pct20">
            <a:fgClr>
              <a:schemeClr val="accent5"/>
            </a:fgClr>
            <a:bgClr>
              <a:schemeClr val="accent5">
                <a:lumMod val="20000"/>
                <a:lumOff val="80000"/>
              </a:schemeClr>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485518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Divider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D293580-4162-404C-9CD3-8B0E6EF364AB}"/>
              </a:ext>
            </a:extLst>
          </p:cNvPr>
          <p:cNvSpPr/>
          <p:nvPr userDrawn="1"/>
        </p:nvSpPr>
        <p:spPr>
          <a:xfrm>
            <a:off x="0" y="0"/>
            <a:ext cx="12192000" cy="6858000"/>
          </a:xfrm>
          <a:prstGeom prst="rect">
            <a:avLst/>
          </a:prstGeom>
          <a:solidFill>
            <a:schemeClr val="accent5">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5" name="Rectangle 14">
            <a:extLst>
              <a:ext uri="{FF2B5EF4-FFF2-40B4-BE49-F238E27FC236}">
                <a16:creationId xmlns:a16="http://schemas.microsoft.com/office/drawing/2014/main" id="{75F2AB6F-775D-4C50-A759-946A414EA7D8}"/>
              </a:ext>
            </a:extLst>
          </p:cNvPr>
          <p:cNvSpPr/>
          <p:nvPr userDrawn="1"/>
        </p:nvSpPr>
        <p:spPr>
          <a:xfrm>
            <a:off x="1" y="0"/>
            <a:ext cx="9277349" cy="6858000"/>
          </a:xfrm>
          <a:prstGeom prst="rect">
            <a:avLst/>
          </a:prstGeom>
          <a:pattFill prst="pct20">
            <a:fgClr>
              <a:schemeClr val="accent5"/>
            </a:fgClr>
            <a:bgClr>
              <a:schemeClr val="accent5">
                <a:lumMod val="20000"/>
                <a:lumOff val="80000"/>
              </a:schemeClr>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id="{C6AED835-7B05-F842-A92A-84E522B408AD}"/>
              </a:ext>
            </a:extLst>
          </p:cNvPr>
          <p:cNvSpPr/>
          <p:nvPr userDrawn="1"/>
        </p:nvSpPr>
        <p:spPr>
          <a:xfrm>
            <a:off x="1" y="0"/>
            <a:ext cx="1126308"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accent5"/>
              </a:solidFill>
            </a:endParaRPr>
          </a:p>
        </p:txBody>
      </p:sp>
      <p:sp>
        <p:nvSpPr>
          <p:cNvPr id="12" name="Text Placeholder 10">
            <a:extLst>
              <a:ext uri="{FF2B5EF4-FFF2-40B4-BE49-F238E27FC236}">
                <a16:creationId xmlns:a16="http://schemas.microsoft.com/office/drawing/2014/main" id="{F403ADAD-236F-9A42-9FCA-14ED08297655}"/>
              </a:ext>
            </a:extLst>
          </p:cNvPr>
          <p:cNvSpPr>
            <a:spLocks noGrp="1"/>
          </p:cNvSpPr>
          <p:nvPr>
            <p:ph type="body" sz="quarter" idx="13" hasCustomPrompt="1"/>
          </p:nvPr>
        </p:nvSpPr>
        <p:spPr>
          <a:xfrm>
            <a:off x="1772054" y="3055983"/>
            <a:ext cx="7371946" cy="615553"/>
          </a:xfrm>
        </p:spPr>
        <p:txBody>
          <a:bodyPr wrap="square" anchor="t" anchorCtr="0">
            <a:spAutoFit/>
          </a:bodyPr>
          <a:lstStyle>
            <a:lvl1pPr marL="0" indent="0">
              <a:buNone/>
              <a:defRPr sz="4000" b="1" baseline="0">
                <a:solidFill>
                  <a:schemeClr val="accent1"/>
                </a:solidFill>
              </a:defRPr>
            </a:lvl1pPr>
          </a:lstStyle>
          <a:p>
            <a:pPr lvl="0"/>
            <a:r>
              <a:rPr lang="en-GB" dirty="0"/>
              <a:t>Section title</a:t>
            </a:r>
          </a:p>
        </p:txBody>
      </p:sp>
    </p:spTree>
    <p:extLst>
      <p:ext uri="{BB962C8B-B14F-4D97-AF65-F5344CB8AC3E}">
        <p14:creationId xmlns:p14="http://schemas.microsoft.com/office/powerpoint/2010/main" val="40099908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only slide">
    <p:bg>
      <p:bgPr>
        <a:solidFill>
          <a:srgbClr val="FFFFFF"/>
        </a:solidFill>
        <a:effectLst/>
      </p:bgPr>
    </p:bg>
    <p:spTree>
      <p:nvGrpSpPr>
        <p:cNvPr id="1" name=""/>
        <p:cNvGrpSpPr/>
        <p:nvPr/>
      </p:nvGrpSpPr>
      <p:grpSpPr>
        <a:xfrm>
          <a:off x="0" y="0"/>
          <a:ext cx="0" cy="0"/>
          <a:chOff x="0" y="0"/>
          <a:chExt cx="0" cy="0"/>
        </a:xfrm>
      </p:grpSpPr>
      <p:sp>
        <p:nvSpPr>
          <p:cNvPr id="6" name="Text Placeholder 2"/>
          <p:cNvSpPr>
            <a:spLocks noGrp="1"/>
          </p:cNvSpPr>
          <p:nvPr>
            <p:ph idx="1" hasCustomPrompt="1"/>
          </p:nvPr>
        </p:nvSpPr>
        <p:spPr>
          <a:xfrm>
            <a:off x="609600" y="1907689"/>
            <a:ext cx="10972800" cy="3974783"/>
          </a:xfrm>
          <a:prstGeom prst="rect">
            <a:avLst/>
          </a:prstGeom>
        </p:spPr>
        <p:txBody>
          <a:bodyPr vert="horz" lIns="91440" tIns="45720" rIns="91440" bIns="45720" rtlCol="0">
            <a:normAutofit/>
          </a:bodyPr>
          <a:lstStyle>
            <a:lvl1pPr marL="342900" marR="0" indent="-342900" algn="l" defTabSz="457200" rtl="0" eaLnBrk="1" fontAlgn="auto" latinLnBrk="0" hangingPunct="1">
              <a:lnSpc>
                <a:spcPct val="100000"/>
              </a:lnSpc>
              <a:spcBef>
                <a:spcPct val="20000"/>
              </a:spcBef>
              <a:spcAft>
                <a:spcPts val="0"/>
              </a:spcAft>
              <a:buClrTx/>
              <a:buSzTx/>
              <a:buFont typeface="Arial"/>
              <a:buChar char="•"/>
              <a:tabLst/>
              <a:defRPr sz="2000" b="0" baseline="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bullets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dirty="0"/>
              <a:t>Click to edit bullets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dirty="0"/>
              <a:t>Click to edit bullets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dirty="0"/>
              <a:t>Click to edit bullets</a:t>
            </a:r>
          </a:p>
          <a:p>
            <a:pPr lvl="0"/>
            <a:endParaRPr lang="en-US" dirty="0"/>
          </a:p>
          <a:p>
            <a:pPr lvl="0"/>
            <a:endParaRPr lang="en-US" dirty="0"/>
          </a:p>
        </p:txBody>
      </p:sp>
      <p:cxnSp>
        <p:nvCxnSpPr>
          <p:cNvPr id="11" name="Straight Connector 10">
            <a:extLst>
              <a:ext uri="{FF2B5EF4-FFF2-40B4-BE49-F238E27FC236}">
                <a16:creationId xmlns:a16="http://schemas.microsoft.com/office/drawing/2014/main" id="{D70CA982-4522-C643-8503-10A502D79893}"/>
              </a:ext>
            </a:extLst>
          </p:cNvPr>
          <p:cNvCxnSpPr/>
          <p:nvPr userDrawn="1"/>
        </p:nvCxnSpPr>
        <p:spPr>
          <a:xfrm>
            <a:off x="0" y="6258128"/>
            <a:ext cx="1219200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12" name="Picture 11">
            <a:extLst>
              <a:ext uri="{FF2B5EF4-FFF2-40B4-BE49-F238E27FC236}">
                <a16:creationId xmlns:a16="http://schemas.microsoft.com/office/drawing/2014/main" id="{A3F604D6-3DE7-AC4B-9C16-A13818D4CB8E}"/>
              </a:ext>
            </a:extLst>
          </p:cNvPr>
          <p:cNvPicPr>
            <a:picLocks/>
          </p:cNvPicPr>
          <p:nvPr userDrawn="1"/>
        </p:nvPicPr>
        <p:blipFill>
          <a:blip r:embed="rId2"/>
          <a:stretch>
            <a:fillRect/>
          </a:stretch>
        </p:blipFill>
        <p:spPr>
          <a:xfrm>
            <a:off x="10933880" y="5882472"/>
            <a:ext cx="739825" cy="741600"/>
          </a:xfrm>
          <a:prstGeom prst="rect">
            <a:avLst/>
          </a:prstGeom>
        </p:spPr>
      </p:pic>
      <p:sp>
        <p:nvSpPr>
          <p:cNvPr id="13" name="Footer Placeholder 4">
            <a:extLst>
              <a:ext uri="{FF2B5EF4-FFF2-40B4-BE49-F238E27FC236}">
                <a16:creationId xmlns:a16="http://schemas.microsoft.com/office/drawing/2014/main" id="{BFB26E75-5733-7440-B300-5CDCBD0E4738}"/>
              </a:ext>
            </a:extLst>
          </p:cNvPr>
          <p:cNvSpPr>
            <a:spLocks noGrp="1"/>
          </p:cNvSpPr>
          <p:nvPr>
            <p:ph type="ftr" sz="quarter" idx="3"/>
          </p:nvPr>
        </p:nvSpPr>
        <p:spPr>
          <a:xfrm>
            <a:off x="609601" y="6356351"/>
            <a:ext cx="8780234" cy="365125"/>
          </a:xfrm>
          <a:prstGeom prst="rect">
            <a:avLst/>
          </a:prstGeom>
        </p:spPr>
        <p:txBody>
          <a:bodyPr vert="horz" lIns="91440" tIns="45720" rIns="91440" bIns="45720" rtlCol="0" anchor="t" anchorCtr="0"/>
          <a:lstStyle>
            <a:lvl1pPr algn="r">
              <a:defRPr sz="1000" b="1">
                <a:solidFill>
                  <a:schemeClr val="tx1"/>
                </a:solidFill>
              </a:defRPr>
            </a:lvl1pPr>
          </a:lstStyle>
          <a:p>
            <a:pPr algn="l"/>
            <a:endParaRPr lang="en-US" dirty="0"/>
          </a:p>
        </p:txBody>
      </p:sp>
      <p:sp>
        <p:nvSpPr>
          <p:cNvPr id="8" name="Text Placeholder 2">
            <a:extLst>
              <a:ext uri="{FF2B5EF4-FFF2-40B4-BE49-F238E27FC236}">
                <a16:creationId xmlns:a16="http://schemas.microsoft.com/office/drawing/2014/main" id="{C5E0A264-8114-264F-B38F-087BD19FAD61}"/>
              </a:ext>
            </a:extLst>
          </p:cNvPr>
          <p:cNvSpPr>
            <a:spLocks noGrp="1"/>
          </p:cNvSpPr>
          <p:nvPr>
            <p:ph type="body" sz="quarter" idx="14" hasCustomPrompt="1"/>
          </p:nvPr>
        </p:nvSpPr>
        <p:spPr>
          <a:xfrm>
            <a:off x="609600" y="1138208"/>
            <a:ext cx="10972800" cy="393825"/>
          </a:xfrm>
        </p:spPr>
        <p:txBody>
          <a:bodyPr/>
          <a:lstStyle>
            <a:lvl1pPr>
              <a:defRPr sz="2300" b="1">
                <a:solidFill>
                  <a:schemeClr val="accent1"/>
                </a:solidFill>
              </a:defRPr>
            </a:lvl1pPr>
          </a:lstStyle>
          <a:p>
            <a:pPr lvl="0"/>
            <a:r>
              <a:rPr lang="en-GB" dirty="0"/>
              <a:t>Click to edit subtitle</a:t>
            </a:r>
            <a:endParaRPr lang="en-US" dirty="0"/>
          </a:p>
        </p:txBody>
      </p:sp>
      <p:sp>
        <p:nvSpPr>
          <p:cNvPr id="9" name="Text Placeholder 2">
            <a:extLst>
              <a:ext uri="{FF2B5EF4-FFF2-40B4-BE49-F238E27FC236}">
                <a16:creationId xmlns:a16="http://schemas.microsoft.com/office/drawing/2014/main" id="{9BE94651-993E-4143-B2C4-F60A9768E335}"/>
              </a:ext>
            </a:extLst>
          </p:cNvPr>
          <p:cNvSpPr>
            <a:spLocks noGrp="1"/>
          </p:cNvSpPr>
          <p:nvPr>
            <p:ph type="body" sz="quarter" idx="17" hasCustomPrompt="1"/>
          </p:nvPr>
        </p:nvSpPr>
        <p:spPr>
          <a:xfrm>
            <a:off x="609600" y="370112"/>
            <a:ext cx="10972800" cy="596722"/>
          </a:xfrm>
        </p:spPr>
        <p:txBody>
          <a:bodyPr/>
          <a:lstStyle>
            <a:lvl1pPr>
              <a:defRPr sz="4000" b="1">
                <a:solidFill>
                  <a:schemeClr val="accent1"/>
                </a:solidFill>
              </a:defRPr>
            </a:lvl1pPr>
          </a:lstStyle>
          <a:p>
            <a:pPr lvl="0"/>
            <a:r>
              <a:rPr lang="en-GB" dirty="0"/>
              <a:t>Click to edit title</a:t>
            </a:r>
            <a:endParaRPr lang="en-US" dirty="0"/>
          </a:p>
        </p:txBody>
      </p:sp>
    </p:spTree>
    <p:extLst>
      <p:ext uri="{BB962C8B-B14F-4D97-AF65-F5344CB8AC3E}">
        <p14:creationId xmlns:p14="http://schemas.microsoft.com/office/powerpoint/2010/main" val="4009990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only slide">
    <p:bg>
      <p:bgPr>
        <a:solidFill>
          <a:srgbClr val="FFFFFF"/>
        </a:solidFill>
        <a:effectLst/>
      </p:bgPr>
    </p:bg>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D70CA982-4522-C643-8503-10A502D79893}"/>
              </a:ext>
            </a:extLst>
          </p:cNvPr>
          <p:cNvCxnSpPr/>
          <p:nvPr userDrawn="1"/>
        </p:nvCxnSpPr>
        <p:spPr>
          <a:xfrm>
            <a:off x="0" y="6258128"/>
            <a:ext cx="1219200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12" name="Picture 11">
            <a:extLst>
              <a:ext uri="{FF2B5EF4-FFF2-40B4-BE49-F238E27FC236}">
                <a16:creationId xmlns:a16="http://schemas.microsoft.com/office/drawing/2014/main" id="{A3F604D6-3DE7-AC4B-9C16-A13818D4CB8E}"/>
              </a:ext>
            </a:extLst>
          </p:cNvPr>
          <p:cNvPicPr>
            <a:picLocks/>
          </p:cNvPicPr>
          <p:nvPr userDrawn="1"/>
        </p:nvPicPr>
        <p:blipFill>
          <a:blip r:embed="rId2"/>
          <a:stretch>
            <a:fillRect/>
          </a:stretch>
        </p:blipFill>
        <p:spPr>
          <a:xfrm>
            <a:off x="10933880" y="5882472"/>
            <a:ext cx="739825" cy="741600"/>
          </a:xfrm>
          <a:prstGeom prst="rect">
            <a:avLst/>
          </a:prstGeom>
        </p:spPr>
      </p:pic>
      <p:sp>
        <p:nvSpPr>
          <p:cNvPr id="6" name="Footer Placeholder 4">
            <a:extLst>
              <a:ext uri="{FF2B5EF4-FFF2-40B4-BE49-F238E27FC236}">
                <a16:creationId xmlns:a16="http://schemas.microsoft.com/office/drawing/2014/main" id="{5649DE9E-3F23-473C-8450-8B723C87CD1A}"/>
              </a:ext>
            </a:extLst>
          </p:cNvPr>
          <p:cNvSpPr>
            <a:spLocks noGrp="1"/>
          </p:cNvSpPr>
          <p:nvPr>
            <p:ph type="ftr" sz="quarter" idx="3"/>
          </p:nvPr>
        </p:nvSpPr>
        <p:spPr>
          <a:xfrm>
            <a:off x="609601" y="6356351"/>
            <a:ext cx="8780234" cy="365125"/>
          </a:xfrm>
          <a:prstGeom prst="rect">
            <a:avLst/>
          </a:prstGeom>
        </p:spPr>
        <p:txBody>
          <a:bodyPr vert="horz" lIns="91440" tIns="45720" rIns="91440" bIns="45720" rtlCol="0" anchor="t" anchorCtr="0"/>
          <a:lstStyle>
            <a:lvl1pPr algn="r">
              <a:defRPr sz="1000" b="1">
                <a:solidFill>
                  <a:schemeClr val="tx1"/>
                </a:solidFill>
              </a:defRPr>
            </a:lvl1pPr>
          </a:lstStyle>
          <a:p>
            <a:pPr algn="l"/>
            <a:endParaRPr lang="en-US" dirty="0"/>
          </a:p>
        </p:txBody>
      </p:sp>
      <p:sp>
        <p:nvSpPr>
          <p:cNvPr id="7" name="Text Placeholder 2">
            <a:extLst>
              <a:ext uri="{FF2B5EF4-FFF2-40B4-BE49-F238E27FC236}">
                <a16:creationId xmlns:a16="http://schemas.microsoft.com/office/drawing/2014/main" id="{D1BEF0C8-4F3E-47C5-B3B6-29DB006738CD}"/>
              </a:ext>
            </a:extLst>
          </p:cNvPr>
          <p:cNvSpPr>
            <a:spLocks noGrp="1"/>
          </p:cNvSpPr>
          <p:nvPr>
            <p:ph type="body" sz="quarter" idx="17" hasCustomPrompt="1"/>
          </p:nvPr>
        </p:nvSpPr>
        <p:spPr>
          <a:xfrm>
            <a:off x="609600" y="413654"/>
            <a:ext cx="10972800" cy="596722"/>
          </a:xfrm>
        </p:spPr>
        <p:txBody>
          <a:bodyPr/>
          <a:lstStyle>
            <a:lvl1pPr>
              <a:lnSpc>
                <a:spcPct val="90000"/>
              </a:lnSpc>
              <a:spcBef>
                <a:spcPts val="600"/>
              </a:spcBef>
              <a:defRPr sz="4000" b="1">
                <a:solidFill>
                  <a:schemeClr val="accent1"/>
                </a:solidFill>
              </a:defRPr>
            </a:lvl1pPr>
          </a:lstStyle>
          <a:p>
            <a:pPr lvl="0"/>
            <a:r>
              <a:rPr lang="en-GB" dirty="0"/>
              <a:t>Click to edit title</a:t>
            </a:r>
            <a:endParaRPr lang="en-US" dirty="0"/>
          </a:p>
        </p:txBody>
      </p:sp>
    </p:spTree>
    <p:extLst>
      <p:ext uri="{BB962C8B-B14F-4D97-AF65-F5344CB8AC3E}">
        <p14:creationId xmlns:p14="http://schemas.microsoft.com/office/powerpoint/2010/main" val="7052303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c slide">
    <p:bg>
      <p:bgPr>
        <a:solidFill>
          <a:srgbClr val="FFFFFF"/>
        </a:solidFill>
        <a:effectLst/>
      </p:bgPr>
    </p:bg>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D70CA982-4522-C643-8503-10A502D79893}"/>
              </a:ext>
            </a:extLst>
          </p:cNvPr>
          <p:cNvCxnSpPr/>
          <p:nvPr userDrawn="1"/>
        </p:nvCxnSpPr>
        <p:spPr>
          <a:xfrm>
            <a:off x="0" y="6258128"/>
            <a:ext cx="1219200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12" name="Picture 11">
            <a:extLst>
              <a:ext uri="{FF2B5EF4-FFF2-40B4-BE49-F238E27FC236}">
                <a16:creationId xmlns:a16="http://schemas.microsoft.com/office/drawing/2014/main" id="{A3F604D6-3DE7-AC4B-9C16-A13818D4CB8E}"/>
              </a:ext>
            </a:extLst>
          </p:cNvPr>
          <p:cNvPicPr>
            <a:picLocks/>
          </p:cNvPicPr>
          <p:nvPr userDrawn="1"/>
        </p:nvPicPr>
        <p:blipFill>
          <a:blip r:embed="rId2"/>
          <a:stretch>
            <a:fillRect/>
          </a:stretch>
        </p:blipFill>
        <p:spPr>
          <a:xfrm>
            <a:off x="10933880" y="5882472"/>
            <a:ext cx="739825" cy="741600"/>
          </a:xfrm>
          <a:prstGeom prst="rect">
            <a:avLst/>
          </a:prstGeom>
        </p:spPr>
      </p:pic>
      <p:sp>
        <p:nvSpPr>
          <p:cNvPr id="13" name="Footer Placeholder 4">
            <a:extLst>
              <a:ext uri="{FF2B5EF4-FFF2-40B4-BE49-F238E27FC236}">
                <a16:creationId xmlns:a16="http://schemas.microsoft.com/office/drawing/2014/main" id="{BFB26E75-5733-7440-B300-5CDCBD0E4738}"/>
              </a:ext>
            </a:extLst>
          </p:cNvPr>
          <p:cNvSpPr>
            <a:spLocks noGrp="1"/>
          </p:cNvSpPr>
          <p:nvPr>
            <p:ph type="ftr" sz="quarter" idx="3"/>
          </p:nvPr>
        </p:nvSpPr>
        <p:spPr>
          <a:xfrm>
            <a:off x="609601" y="6356351"/>
            <a:ext cx="8780234" cy="365125"/>
          </a:xfrm>
          <a:prstGeom prst="rect">
            <a:avLst/>
          </a:prstGeom>
        </p:spPr>
        <p:txBody>
          <a:bodyPr vert="horz" lIns="91440" tIns="45720" rIns="91440" bIns="45720" rtlCol="0" anchor="t" anchorCtr="0"/>
          <a:lstStyle>
            <a:lvl1pPr algn="r">
              <a:defRPr sz="1000" b="1">
                <a:solidFill>
                  <a:schemeClr val="tx1"/>
                </a:solidFill>
              </a:defRPr>
            </a:lvl1pPr>
          </a:lstStyle>
          <a:p>
            <a:pPr algn="l"/>
            <a:endParaRPr lang="en-US" dirty="0"/>
          </a:p>
        </p:txBody>
      </p:sp>
    </p:spTree>
    <p:extLst>
      <p:ext uri="{BB962C8B-B14F-4D97-AF65-F5344CB8AC3E}">
        <p14:creationId xmlns:p14="http://schemas.microsoft.com/office/powerpoint/2010/main" val="21763579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 column slide">
    <p:bg>
      <p:bgPr>
        <a:solidFill>
          <a:srgbClr val="FFFFFF"/>
        </a:solidFill>
        <a:effectLst/>
      </p:bgPr>
    </p:bg>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D70CA982-4522-C643-8503-10A502D79893}"/>
              </a:ext>
            </a:extLst>
          </p:cNvPr>
          <p:cNvCxnSpPr/>
          <p:nvPr userDrawn="1"/>
        </p:nvCxnSpPr>
        <p:spPr>
          <a:xfrm>
            <a:off x="0" y="6258128"/>
            <a:ext cx="1219200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12" name="Picture 11">
            <a:extLst>
              <a:ext uri="{FF2B5EF4-FFF2-40B4-BE49-F238E27FC236}">
                <a16:creationId xmlns:a16="http://schemas.microsoft.com/office/drawing/2014/main" id="{A3F604D6-3DE7-AC4B-9C16-A13818D4CB8E}"/>
              </a:ext>
            </a:extLst>
          </p:cNvPr>
          <p:cNvPicPr>
            <a:picLocks/>
          </p:cNvPicPr>
          <p:nvPr userDrawn="1"/>
        </p:nvPicPr>
        <p:blipFill>
          <a:blip r:embed="rId2"/>
          <a:stretch>
            <a:fillRect/>
          </a:stretch>
        </p:blipFill>
        <p:spPr>
          <a:xfrm>
            <a:off x="10933880" y="5882472"/>
            <a:ext cx="739825" cy="741600"/>
          </a:xfrm>
          <a:prstGeom prst="rect">
            <a:avLst/>
          </a:prstGeom>
        </p:spPr>
      </p:pic>
      <p:sp>
        <p:nvSpPr>
          <p:cNvPr id="13" name="Footer Placeholder 4">
            <a:extLst>
              <a:ext uri="{FF2B5EF4-FFF2-40B4-BE49-F238E27FC236}">
                <a16:creationId xmlns:a16="http://schemas.microsoft.com/office/drawing/2014/main" id="{BFB26E75-5733-7440-B300-5CDCBD0E4738}"/>
              </a:ext>
            </a:extLst>
          </p:cNvPr>
          <p:cNvSpPr>
            <a:spLocks noGrp="1"/>
          </p:cNvSpPr>
          <p:nvPr>
            <p:ph type="ftr" sz="quarter" idx="3"/>
          </p:nvPr>
        </p:nvSpPr>
        <p:spPr>
          <a:xfrm>
            <a:off x="609601" y="6356351"/>
            <a:ext cx="8780234" cy="365125"/>
          </a:xfrm>
          <a:prstGeom prst="rect">
            <a:avLst/>
          </a:prstGeom>
        </p:spPr>
        <p:txBody>
          <a:bodyPr vert="horz" lIns="91440" tIns="45720" rIns="91440" bIns="45720" rtlCol="0" anchor="t" anchorCtr="0"/>
          <a:lstStyle>
            <a:lvl1pPr algn="r">
              <a:defRPr sz="1000" b="1">
                <a:solidFill>
                  <a:schemeClr val="tx1"/>
                </a:solidFill>
              </a:defRPr>
            </a:lvl1pPr>
          </a:lstStyle>
          <a:p>
            <a:pPr algn="l"/>
            <a:endParaRPr lang="en-US" dirty="0"/>
          </a:p>
        </p:txBody>
      </p:sp>
      <p:sp>
        <p:nvSpPr>
          <p:cNvPr id="14" name="Text Placeholder 2">
            <a:extLst>
              <a:ext uri="{FF2B5EF4-FFF2-40B4-BE49-F238E27FC236}">
                <a16:creationId xmlns:a16="http://schemas.microsoft.com/office/drawing/2014/main" id="{35FF9F46-0664-884E-8EEA-427D96761A66}"/>
              </a:ext>
            </a:extLst>
          </p:cNvPr>
          <p:cNvSpPr>
            <a:spLocks noGrp="1"/>
          </p:cNvSpPr>
          <p:nvPr>
            <p:ph type="body" sz="quarter" idx="17" hasCustomPrompt="1"/>
          </p:nvPr>
        </p:nvSpPr>
        <p:spPr>
          <a:xfrm>
            <a:off x="609600" y="370112"/>
            <a:ext cx="10972800" cy="596722"/>
          </a:xfrm>
        </p:spPr>
        <p:txBody>
          <a:bodyPr/>
          <a:lstStyle>
            <a:lvl1pPr>
              <a:defRPr sz="4000" b="1">
                <a:solidFill>
                  <a:schemeClr val="accent1"/>
                </a:solidFill>
              </a:defRPr>
            </a:lvl1pPr>
          </a:lstStyle>
          <a:p>
            <a:pPr lvl="0"/>
            <a:r>
              <a:rPr lang="en-GB" dirty="0"/>
              <a:t>Click to edit title</a:t>
            </a:r>
            <a:endParaRPr lang="en-US" dirty="0"/>
          </a:p>
        </p:txBody>
      </p:sp>
      <p:sp>
        <p:nvSpPr>
          <p:cNvPr id="9" name="Picture Placeholder 8">
            <a:extLst>
              <a:ext uri="{FF2B5EF4-FFF2-40B4-BE49-F238E27FC236}">
                <a16:creationId xmlns:a16="http://schemas.microsoft.com/office/drawing/2014/main" id="{39D49871-BC87-364E-B189-348F8476A60B}"/>
              </a:ext>
            </a:extLst>
          </p:cNvPr>
          <p:cNvSpPr>
            <a:spLocks noGrp="1"/>
          </p:cNvSpPr>
          <p:nvPr>
            <p:ph type="pic" sz="quarter" idx="18"/>
          </p:nvPr>
        </p:nvSpPr>
        <p:spPr>
          <a:xfrm>
            <a:off x="609600" y="1414414"/>
            <a:ext cx="3419475" cy="1597025"/>
          </a:xfrm>
        </p:spPr>
        <p:txBody>
          <a:bodyPr/>
          <a:lstStyle/>
          <a:p>
            <a:endParaRPr lang="en-US" dirty="0"/>
          </a:p>
        </p:txBody>
      </p:sp>
      <p:sp>
        <p:nvSpPr>
          <p:cNvPr id="15" name="Picture Placeholder 8">
            <a:extLst>
              <a:ext uri="{FF2B5EF4-FFF2-40B4-BE49-F238E27FC236}">
                <a16:creationId xmlns:a16="http://schemas.microsoft.com/office/drawing/2014/main" id="{8759BEB3-D56F-5144-8357-A3E4DE4FF93A}"/>
              </a:ext>
            </a:extLst>
          </p:cNvPr>
          <p:cNvSpPr>
            <a:spLocks noGrp="1"/>
          </p:cNvSpPr>
          <p:nvPr>
            <p:ph type="pic" sz="quarter" idx="19"/>
          </p:nvPr>
        </p:nvSpPr>
        <p:spPr>
          <a:xfrm>
            <a:off x="4371372" y="1414414"/>
            <a:ext cx="3419475" cy="1597025"/>
          </a:xfrm>
        </p:spPr>
        <p:txBody>
          <a:bodyPr/>
          <a:lstStyle/>
          <a:p>
            <a:endParaRPr lang="en-US" dirty="0"/>
          </a:p>
        </p:txBody>
      </p:sp>
      <p:sp>
        <p:nvSpPr>
          <p:cNvPr id="16" name="Picture Placeholder 8">
            <a:extLst>
              <a:ext uri="{FF2B5EF4-FFF2-40B4-BE49-F238E27FC236}">
                <a16:creationId xmlns:a16="http://schemas.microsoft.com/office/drawing/2014/main" id="{CAA45456-6E13-4946-96D4-A9838D2751A0}"/>
              </a:ext>
            </a:extLst>
          </p:cNvPr>
          <p:cNvSpPr>
            <a:spLocks noGrp="1"/>
          </p:cNvSpPr>
          <p:nvPr>
            <p:ph type="pic" sz="quarter" idx="20"/>
          </p:nvPr>
        </p:nvSpPr>
        <p:spPr>
          <a:xfrm>
            <a:off x="8167869" y="1414414"/>
            <a:ext cx="3419475" cy="1597025"/>
          </a:xfrm>
        </p:spPr>
        <p:txBody>
          <a:bodyPr/>
          <a:lstStyle/>
          <a:p>
            <a:endParaRPr lang="en-US" dirty="0"/>
          </a:p>
        </p:txBody>
      </p:sp>
      <p:sp>
        <p:nvSpPr>
          <p:cNvPr id="18" name="Text Placeholder 17">
            <a:extLst>
              <a:ext uri="{FF2B5EF4-FFF2-40B4-BE49-F238E27FC236}">
                <a16:creationId xmlns:a16="http://schemas.microsoft.com/office/drawing/2014/main" id="{E6C7E8A3-AFF3-C448-AD07-977595E7E42E}"/>
              </a:ext>
            </a:extLst>
          </p:cNvPr>
          <p:cNvSpPr>
            <a:spLocks noGrp="1"/>
          </p:cNvSpPr>
          <p:nvPr>
            <p:ph type="body" sz="quarter" idx="21" hasCustomPrompt="1"/>
          </p:nvPr>
        </p:nvSpPr>
        <p:spPr>
          <a:xfrm>
            <a:off x="609600" y="3229338"/>
            <a:ext cx="3419475" cy="2463592"/>
          </a:xfrm>
        </p:spPr>
        <p:txBody>
          <a:bodyPr/>
          <a:lstStyle>
            <a:lvl1pPr>
              <a:defRPr>
                <a:solidFill>
                  <a:schemeClr val="tx1"/>
                </a:solidFill>
              </a:defRPr>
            </a:lvl1pPr>
          </a:lstStyle>
          <a:p>
            <a:pPr lvl="0"/>
            <a:r>
              <a:rPr lang="en-US" dirty="0"/>
              <a:t>Body text</a:t>
            </a:r>
          </a:p>
        </p:txBody>
      </p:sp>
      <p:sp>
        <p:nvSpPr>
          <p:cNvPr id="20" name="Text Placeholder 17">
            <a:extLst>
              <a:ext uri="{FF2B5EF4-FFF2-40B4-BE49-F238E27FC236}">
                <a16:creationId xmlns:a16="http://schemas.microsoft.com/office/drawing/2014/main" id="{CAA0D4CC-E23A-6F4B-AB17-FB91DF02FF61}"/>
              </a:ext>
            </a:extLst>
          </p:cNvPr>
          <p:cNvSpPr>
            <a:spLocks noGrp="1"/>
          </p:cNvSpPr>
          <p:nvPr>
            <p:ph type="body" sz="quarter" idx="22" hasCustomPrompt="1"/>
          </p:nvPr>
        </p:nvSpPr>
        <p:spPr>
          <a:xfrm>
            <a:off x="4359797" y="3229338"/>
            <a:ext cx="3419475" cy="2463592"/>
          </a:xfrm>
        </p:spPr>
        <p:txBody>
          <a:bodyPr/>
          <a:lstStyle>
            <a:lvl1pPr>
              <a:defRPr>
                <a:solidFill>
                  <a:schemeClr val="tx1"/>
                </a:solidFill>
              </a:defRPr>
            </a:lvl1pPr>
          </a:lstStyle>
          <a:p>
            <a:pPr lvl="0"/>
            <a:r>
              <a:rPr lang="en-US" dirty="0"/>
              <a:t>Body text</a:t>
            </a:r>
          </a:p>
        </p:txBody>
      </p:sp>
      <p:sp>
        <p:nvSpPr>
          <p:cNvPr id="21" name="Text Placeholder 17">
            <a:extLst>
              <a:ext uri="{FF2B5EF4-FFF2-40B4-BE49-F238E27FC236}">
                <a16:creationId xmlns:a16="http://schemas.microsoft.com/office/drawing/2014/main" id="{A3D93B91-EF54-8C45-A54B-6FC63A7C4AEC}"/>
              </a:ext>
            </a:extLst>
          </p:cNvPr>
          <p:cNvSpPr>
            <a:spLocks noGrp="1"/>
          </p:cNvSpPr>
          <p:nvPr>
            <p:ph type="body" sz="quarter" idx="23" hasCustomPrompt="1"/>
          </p:nvPr>
        </p:nvSpPr>
        <p:spPr>
          <a:xfrm>
            <a:off x="8167868" y="3229338"/>
            <a:ext cx="3419475" cy="2463592"/>
          </a:xfrm>
        </p:spPr>
        <p:txBody>
          <a:bodyPr/>
          <a:lstStyle>
            <a:lvl1pPr>
              <a:defRPr>
                <a:solidFill>
                  <a:schemeClr val="tx1"/>
                </a:solidFill>
              </a:defRPr>
            </a:lvl1pPr>
          </a:lstStyle>
          <a:p>
            <a:pPr lvl="0"/>
            <a:r>
              <a:rPr lang="en-US" dirty="0"/>
              <a:t>Body text</a:t>
            </a:r>
          </a:p>
        </p:txBody>
      </p:sp>
    </p:spTree>
    <p:extLst>
      <p:ext uri="{BB962C8B-B14F-4D97-AF65-F5344CB8AC3E}">
        <p14:creationId xmlns:p14="http://schemas.microsoft.com/office/powerpoint/2010/main" val="36416908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and image slide">
    <p:bg>
      <p:bgPr>
        <a:solidFill>
          <a:srgbClr val="FFFFFF"/>
        </a:solidFill>
        <a:effectLst/>
      </p:bgPr>
    </p:bg>
    <p:spTree>
      <p:nvGrpSpPr>
        <p:cNvPr id="1" name=""/>
        <p:cNvGrpSpPr/>
        <p:nvPr/>
      </p:nvGrpSpPr>
      <p:grpSpPr>
        <a:xfrm>
          <a:off x="0" y="0"/>
          <a:ext cx="0" cy="0"/>
          <a:chOff x="0" y="0"/>
          <a:chExt cx="0" cy="0"/>
        </a:xfrm>
      </p:grpSpPr>
      <p:sp>
        <p:nvSpPr>
          <p:cNvPr id="9" name="Picture Placeholder 11"/>
          <p:cNvSpPr>
            <a:spLocks noGrp="1"/>
          </p:cNvSpPr>
          <p:nvPr>
            <p:ph type="pic" sz="quarter" idx="15"/>
          </p:nvPr>
        </p:nvSpPr>
        <p:spPr>
          <a:xfrm>
            <a:off x="6157384" y="2"/>
            <a:ext cx="6034616" cy="6857998"/>
          </a:xfrm>
        </p:spPr>
        <p:txBody>
          <a:bodyPr/>
          <a:lstStyle>
            <a:lvl1pPr>
              <a:defRPr>
                <a:solidFill>
                  <a:schemeClr val="tx1"/>
                </a:solidFill>
              </a:defRPr>
            </a:lvl1pPr>
          </a:lstStyle>
          <a:p>
            <a:endParaRPr lang="en-US" dirty="0"/>
          </a:p>
        </p:txBody>
      </p:sp>
      <p:sp>
        <p:nvSpPr>
          <p:cNvPr id="6" name="Text Placeholder 2"/>
          <p:cNvSpPr>
            <a:spLocks noGrp="1"/>
          </p:cNvSpPr>
          <p:nvPr>
            <p:ph idx="1" hasCustomPrompt="1"/>
          </p:nvPr>
        </p:nvSpPr>
        <p:spPr>
          <a:xfrm>
            <a:off x="609600" y="1232034"/>
            <a:ext cx="5322197" cy="4552211"/>
          </a:xfrm>
          <a:prstGeom prst="rect">
            <a:avLst/>
          </a:prstGeom>
        </p:spPr>
        <p:txBody>
          <a:bodyPr vert="horz" lIns="91440" tIns="45720" rIns="91440" bIns="45720" rtlCol="0">
            <a:normAutofit/>
          </a:bodyPr>
          <a:lstStyle>
            <a:lvl1pPr marL="342900" marR="0" indent="-342900" algn="l" defTabSz="457200" rtl="0" eaLnBrk="1" fontAlgn="auto" latinLnBrk="0" hangingPunct="1">
              <a:lnSpc>
                <a:spcPct val="100000"/>
              </a:lnSpc>
              <a:spcBef>
                <a:spcPct val="20000"/>
              </a:spcBef>
              <a:spcAft>
                <a:spcPts val="0"/>
              </a:spcAft>
              <a:buClrTx/>
              <a:buSzTx/>
              <a:buFont typeface="Arial"/>
              <a:buChar char="•"/>
              <a:tabLst/>
              <a:defRPr sz="2000" b="0" baseline="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bullets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dirty="0"/>
              <a:t>Click to edit bullets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dirty="0"/>
              <a:t>Click to edit bullets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dirty="0"/>
              <a:t>Click to edit bullets</a:t>
            </a:r>
          </a:p>
          <a:p>
            <a:pPr lvl="0"/>
            <a:endParaRPr lang="en-US" dirty="0"/>
          </a:p>
          <a:p>
            <a:pPr lvl="0"/>
            <a:endParaRPr lang="en-US" dirty="0"/>
          </a:p>
        </p:txBody>
      </p:sp>
      <p:cxnSp>
        <p:nvCxnSpPr>
          <p:cNvPr id="14" name="Straight Connector 13">
            <a:extLst>
              <a:ext uri="{FF2B5EF4-FFF2-40B4-BE49-F238E27FC236}">
                <a16:creationId xmlns:a16="http://schemas.microsoft.com/office/drawing/2014/main" id="{95D1A5FE-3C78-B94B-9FF5-934F8E03E0C6}"/>
              </a:ext>
            </a:extLst>
          </p:cNvPr>
          <p:cNvCxnSpPr>
            <a:cxnSpLocks/>
          </p:cNvCxnSpPr>
          <p:nvPr userDrawn="1"/>
        </p:nvCxnSpPr>
        <p:spPr>
          <a:xfrm>
            <a:off x="0" y="6258128"/>
            <a:ext cx="6157384"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 name="Footer Placeholder 4">
            <a:extLst>
              <a:ext uri="{FF2B5EF4-FFF2-40B4-BE49-F238E27FC236}">
                <a16:creationId xmlns:a16="http://schemas.microsoft.com/office/drawing/2014/main" id="{980D364E-7763-4FCF-8B7B-F01AD79A3F61}"/>
              </a:ext>
            </a:extLst>
          </p:cNvPr>
          <p:cNvSpPr>
            <a:spLocks noGrp="1"/>
          </p:cNvSpPr>
          <p:nvPr>
            <p:ph type="ftr" sz="quarter" idx="3"/>
          </p:nvPr>
        </p:nvSpPr>
        <p:spPr>
          <a:xfrm>
            <a:off x="609601" y="6356351"/>
            <a:ext cx="5322196" cy="365125"/>
          </a:xfrm>
          <a:prstGeom prst="rect">
            <a:avLst/>
          </a:prstGeom>
        </p:spPr>
        <p:txBody>
          <a:bodyPr vert="horz" lIns="91440" tIns="45720" rIns="91440" bIns="45720" rtlCol="0" anchor="t" anchorCtr="0"/>
          <a:lstStyle>
            <a:lvl1pPr algn="r">
              <a:defRPr sz="1000" b="1">
                <a:solidFill>
                  <a:schemeClr val="tx1"/>
                </a:solidFill>
              </a:defRPr>
            </a:lvl1pPr>
          </a:lstStyle>
          <a:p>
            <a:pPr algn="l"/>
            <a:endParaRPr lang="en-US" dirty="0"/>
          </a:p>
        </p:txBody>
      </p:sp>
      <p:sp>
        <p:nvSpPr>
          <p:cNvPr id="11" name="Text Placeholder 2">
            <a:extLst>
              <a:ext uri="{FF2B5EF4-FFF2-40B4-BE49-F238E27FC236}">
                <a16:creationId xmlns:a16="http://schemas.microsoft.com/office/drawing/2014/main" id="{5DEDF173-0F59-D042-B69B-A9B3E3DAF74A}"/>
              </a:ext>
            </a:extLst>
          </p:cNvPr>
          <p:cNvSpPr>
            <a:spLocks noGrp="1"/>
          </p:cNvSpPr>
          <p:nvPr>
            <p:ph type="body" sz="quarter" idx="17" hasCustomPrompt="1"/>
          </p:nvPr>
        </p:nvSpPr>
        <p:spPr>
          <a:xfrm>
            <a:off x="609600" y="370112"/>
            <a:ext cx="5322197" cy="596722"/>
          </a:xfrm>
        </p:spPr>
        <p:txBody>
          <a:bodyPr/>
          <a:lstStyle>
            <a:lvl1pPr>
              <a:defRPr sz="3000" b="1">
                <a:solidFill>
                  <a:schemeClr val="accent1"/>
                </a:solidFill>
              </a:defRPr>
            </a:lvl1pPr>
          </a:lstStyle>
          <a:p>
            <a:pPr lvl="0"/>
            <a:r>
              <a:rPr lang="en-GB" dirty="0"/>
              <a:t>Click to edit title</a:t>
            </a:r>
            <a:endParaRPr lang="en-US" dirty="0"/>
          </a:p>
        </p:txBody>
      </p:sp>
    </p:spTree>
    <p:extLst>
      <p:ext uri="{BB962C8B-B14F-4D97-AF65-F5344CB8AC3E}">
        <p14:creationId xmlns:p14="http://schemas.microsoft.com/office/powerpoint/2010/main" val="40099908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 only slide">
    <p:bg>
      <p:bgPr>
        <a:solidFill>
          <a:srgbClr val="FFFFFF"/>
        </a:solidFill>
        <a:effectLst/>
      </p:bgPr>
    </p:bg>
    <p:spTree>
      <p:nvGrpSpPr>
        <p:cNvPr id="1" name=""/>
        <p:cNvGrpSpPr/>
        <p:nvPr/>
      </p:nvGrpSpPr>
      <p:grpSpPr>
        <a:xfrm>
          <a:off x="0" y="0"/>
          <a:ext cx="0" cy="0"/>
          <a:chOff x="0" y="0"/>
          <a:chExt cx="0" cy="0"/>
        </a:xfrm>
      </p:grpSpPr>
      <p:sp>
        <p:nvSpPr>
          <p:cNvPr id="7" name="Picture Placeholder 10"/>
          <p:cNvSpPr>
            <a:spLocks noGrp="1"/>
          </p:cNvSpPr>
          <p:nvPr>
            <p:ph type="pic" sz="quarter" idx="13"/>
          </p:nvPr>
        </p:nvSpPr>
        <p:spPr>
          <a:xfrm>
            <a:off x="0" y="1237513"/>
            <a:ext cx="12192000" cy="5620487"/>
          </a:xfrm>
        </p:spPr>
        <p:txBody>
          <a:bodyPr/>
          <a:lstStyle>
            <a:lvl1pPr>
              <a:defRPr>
                <a:solidFill>
                  <a:schemeClr val="tx1"/>
                </a:solidFill>
              </a:defRPr>
            </a:lvl1pPr>
          </a:lstStyle>
          <a:p>
            <a:endParaRPr lang="en-US" dirty="0"/>
          </a:p>
        </p:txBody>
      </p:sp>
      <p:sp>
        <p:nvSpPr>
          <p:cNvPr id="9" name="Text Placeholder 2">
            <a:extLst>
              <a:ext uri="{FF2B5EF4-FFF2-40B4-BE49-F238E27FC236}">
                <a16:creationId xmlns:a16="http://schemas.microsoft.com/office/drawing/2014/main" id="{9CF8276F-CE52-294A-A038-63AD5BFFB617}"/>
              </a:ext>
            </a:extLst>
          </p:cNvPr>
          <p:cNvSpPr>
            <a:spLocks noGrp="1"/>
          </p:cNvSpPr>
          <p:nvPr>
            <p:ph type="body" sz="quarter" idx="17" hasCustomPrompt="1"/>
          </p:nvPr>
        </p:nvSpPr>
        <p:spPr>
          <a:xfrm>
            <a:off x="609600" y="370112"/>
            <a:ext cx="10972800" cy="596722"/>
          </a:xfrm>
        </p:spPr>
        <p:txBody>
          <a:bodyPr/>
          <a:lstStyle>
            <a:lvl1pPr>
              <a:defRPr sz="4000" b="1">
                <a:solidFill>
                  <a:schemeClr val="accent1"/>
                </a:solidFill>
              </a:defRPr>
            </a:lvl1pPr>
          </a:lstStyle>
          <a:p>
            <a:pPr lvl="0"/>
            <a:r>
              <a:rPr lang="en-GB" dirty="0"/>
              <a:t>Click to edit title</a:t>
            </a:r>
            <a:endParaRPr lang="en-US" dirty="0"/>
          </a:p>
        </p:txBody>
      </p:sp>
    </p:spTree>
    <p:extLst>
      <p:ext uri="{BB962C8B-B14F-4D97-AF65-F5344CB8AC3E}">
        <p14:creationId xmlns:p14="http://schemas.microsoft.com/office/powerpoint/2010/main" val="40099908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0" tIns="0" rIns="0" bIns="0" rtlCol="0" anchor="ctr">
            <a:noAutofit/>
          </a:bodyPr>
          <a:lstStyle/>
          <a:p>
            <a:r>
              <a:rPr lang="en-GB" dirty="0"/>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0" tIns="0" rIns="0" bIns="0" rtlCol="0">
            <a:noAutofit/>
          </a:bodyPr>
          <a:lstStyle/>
          <a:p>
            <a:pPr lvl="0"/>
            <a:r>
              <a:rPr lang="en-GB" dirty="0"/>
              <a:t>Click to edit Master text styles</a:t>
            </a:r>
          </a:p>
          <a:p>
            <a:pPr lvl="1"/>
            <a:r>
              <a:rPr lang="en-GB" dirty="0"/>
              <a:t>Second level</a:t>
            </a:r>
          </a:p>
        </p:txBody>
      </p:sp>
      <p:sp>
        <p:nvSpPr>
          <p:cNvPr id="5" name="Footer Placeholder 4"/>
          <p:cNvSpPr>
            <a:spLocks noGrp="1"/>
          </p:cNvSpPr>
          <p:nvPr>
            <p:ph type="ftr" sz="quarter" idx="3"/>
          </p:nvPr>
        </p:nvSpPr>
        <p:spPr>
          <a:xfrm>
            <a:off x="464217" y="6356351"/>
            <a:ext cx="8925617" cy="365125"/>
          </a:xfrm>
          <a:prstGeom prst="rect">
            <a:avLst/>
          </a:prstGeom>
        </p:spPr>
        <p:txBody>
          <a:bodyPr vert="horz" lIns="91440" tIns="45720" rIns="91440" bIns="45720" rtlCol="0" anchor="t" anchorCtr="0"/>
          <a:lstStyle>
            <a:lvl1pPr algn="r">
              <a:defRPr sz="1000" b="1">
                <a:solidFill>
                  <a:schemeClr val="accent3"/>
                </a:solidFill>
              </a:defRPr>
            </a:lvl1pPr>
          </a:lstStyle>
          <a:p>
            <a:pPr algn="l"/>
            <a:endParaRPr lang="en-US" dirty="0"/>
          </a:p>
        </p:txBody>
      </p:sp>
    </p:spTree>
    <p:extLst>
      <p:ext uri="{BB962C8B-B14F-4D97-AF65-F5344CB8AC3E}">
        <p14:creationId xmlns:p14="http://schemas.microsoft.com/office/powerpoint/2010/main" val="4288650171"/>
      </p:ext>
    </p:extLst>
  </p:cSld>
  <p:clrMap bg1="lt1" tx1="dk1" bg2="lt2" tx2="dk2" accent1="accent1" accent2="accent2" accent3="accent3" accent4="accent4" accent5="accent5" accent6="accent6" hlink="hlink" folHlink="folHlink"/>
  <p:sldLayoutIdLst>
    <p:sldLayoutId id="2147483649" r:id="rId1"/>
    <p:sldLayoutId id="2147483670" r:id="rId2"/>
    <p:sldLayoutId id="2147483662" r:id="rId3"/>
    <p:sldLayoutId id="2147483661" r:id="rId4"/>
    <p:sldLayoutId id="2147483674" r:id="rId5"/>
    <p:sldLayoutId id="2147483673" r:id="rId6"/>
    <p:sldLayoutId id="2147483672" r:id="rId7"/>
    <p:sldLayoutId id="2147483663" r:id="rId8"/>
    <p:sldLayoutId id="2147483664" r:id="rId9"/>
    <p:sldLayoutId id="2147483671" r:id="rId10"/>
    <p:sldLayoutId id="2147483669" r:id="rId11"/>
    <p:sldLayoutId id="2147483681" r:id="rId12"/>
  </p:sldLayoutIdLst>
  <p:hf hdr="0" ftr="0" dt="0"/>
  <p:txStyles>
    <p:titleStyle>
      <a:lvl1pPr algn="l" defTabSz="457200" rtl="0" eaLnBrk="1" latinLnBrk="0" hangingPunct="1">
        <a:spcBef>
          <a:spcPct val="0"/>
        </a:spcBef>
        <a:buNone/>
        <a:defRPr sz="4000" b="1" kern="1200">
          <a:solidFill>
            <a:schemeClr val="tx2"/>
          </a:solidFill>
          <a:latin typeface="+mj-lt"/>
          <a:ea typeface="+mj-ea"/>
          <a:cs typeface="+mj-cs"/>
        </a:defRPr>
      </a:lvl1pPr>
    </p:titleStyle>
    <p:bodyStyle>
      <a:lvl1pPr marL="0" indent="0" algn="l" defTabSz="457200" rtl="0" eaLnBrk="1" latinLnBrk="0" hangingPunct="1">
        <a:spcBef>
          <a:spcPct val="20000"/>
        </a:spcBef>
        <a:buFont typeface="Arial"/>
        <a:buNone/>
        <a:defRPr sz="2000" kern="1200">
          <a:solidFill>
            <a:schemeClr val="bg2"/>
          </a:solidFill>
          <a:latin typeface="+mn-lt"/>
          <a:ea typeface="+mn-ea"/>
          <a:cs typeface="+mn-cs"/>
        </a:defRPr>
      </a:lvl1pPr>
      <a:lvl2pPr marL="742950" indent="-285750" algn="l" defTabSz="457200" rtl="0" eaLnBrk="1" latinLnBrk="0" hangingPunct="1">
        <a:spcBef>
          <a:spcPct val="20000"/>
        </a:spcBef>
        <a:buClr>
          <a:schemeClr val="accent1"/>
        </a:buClr>
        <a:buSzPct val="110000"/>
        <a:buFont typeface="Arial"/>
        <a:buChar char="•"/>
        <a:defRPr sz="2200" kern="1200">
          <a:solidFill>
            <a:schemeClr val="tx2"/>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svg"/><Relationship Id="rId3" Type="http://schemas.openxmlformats.org/officeDocument/2006/relationships/image" Target="../media/image1.png"/><Relationship Id="rId7" Type="http://schemas.openxmlformats.org/officeDocument/2006/relationships/image" Target="../media/image32.svg"/><Relationship Id="rId12" Type="http://schemas.openxmlformats.org/officeDocument/2006/relationships/image" Target="../media/image37.png"/><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image" Target="../media/image31.png"/><Relationship Id="rId11" Type="http://schemas.openxmlformats.org/officeDocument/2006/relationships/image" Target="../media/image36.svg"/><Relationship Id="rId5" Type="http://schemas.openxmlformats.org/officeDocument/2006/relationships/image" Target="../media/image30.svg"/><Relationship Id="rId15" Type="http://schemas.openxmlformats.org/officeDocument/2006/relationships/image" Target="../media/image40.sv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svg"/><Relationship Id="rId14" Type="http://schemas.openxmlformats.org/officeDocument/2006/relationships/image" Target="../media/image39.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1.xml"/><Relationship Id="rId5" Type="http://schemas.openxmlformats.org/officeDocument/2006/relationships/image" Target="../media/image4.sv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comments" Target="../comments/comment1.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sv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15.png"/><Relationship Id="rId5" Type="http://schemas.openxmlformats.org/officeDocument/2006/relationships/image" Target="../media/image13.sv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7D0686D-0599-4F96-A83B-CCAB3D1E4928}"/>
              </a:ext>
            </a:extLst>
          </p:cNvPr>
          <p:cNvSpPr>
            <a:spLocks noGrp="1"/>
          </p:cNvSpPr>
          <p:nvPr>
            <p:ph type="body" sz="quarter" idx="14"/>
          </p:nvPr>
        </p:nvSpPr>
        <p:spPr>
          <a:xfrm>
            <a:off x="1859052" y="5020802"/>
            <a:ext cx="7339812" cy="1081420"/>
          </a:xfrm>
        </p:spPr>
        <p:txBody>
          <a:bodyPr>
            <a:normAutofit/>
          </a:bodyPr>
          <a:lstStyle/>
          <a:p>
            <a:r>
              <a:rPr lang="en-US" b="0" dirty="0">
                <a:solidFill>
                  <a:schemeClr val="bg1"/>
                </a:solidFill>
              </a:rPr>
              <a:t>Dr Mariachiara Di Cesare, Senior Lecturer, Middlesex University &amp; Honorary Research Fellow, Imperial College London </a:t>
            </a:r>
            <a:endParaRPr lang="en-CA" b="0" strike="sngStrike" dirty="0">
              <a:solidFill>
                <a:schemeClr val="bg1"/>
              </a:solidFill>
            </a:endParaRPr>
          </a:p>
        </p:txBody>
      </p:sp>
      <p:sp>
        <p:nvSpPr>
          <p:cNvPr id="4" name="Text Placeholder 3">
            <a:extLst>
              <a:ext uri="{FF2B5EF4-FFF2-40B4-BE49-F238E27FC236}">
                <a16:creationId xmlns:a16="http://schemas.microsoft.com/office/drawing/2014/main" id="{255EF283-95F7-4BDE-BDD5-A03715461FF4}"/>
              </a:ext>
            </a:extLst>
          </p:cNvPr>
          <p:cNvSpPr>
            <a:spLocks noGrp="1"/>
          </p:cNvSpPr>
          <p:nvPr>
            <p:ph type="body" sz="quarter" idx="13"/>
          </p:nvPr>
        </p:nvSpPr>
        <p:spPr>
          <a:xfrm>
            <a:off x="1859052" y="2973842"/>
            <a:ext cx="7884038" cy="1274195"/>
          </a:xfrm>
        </p:spPr>
        <p:txBody>
          <a:bodyPr/>
          <a:lstStyle/>
          <a:p>
            <a:r>
              <a:rPr lang="en-CA" sz="4200" dirty="0">
                <a:solidFill>
                  <a:srgbClr val="FFFFFF"/>
                </a:solidFill>
              </a:rPr>
              <a:t>The state of global nutrition</a:t>
            </a:r>
          </a:p>
          <a:p>
            <a:r>
              <a:rPr lang="en-CA" sz="3400" b="0" dirty="0"/>
              <a:t>Setting the scene </a:t>
            </a:r>
            <a:endParaRPr lang="en-CA" sz="3400" dirty="0">
              <a:solidFill>
                <a:srgbClr val="FFFFFF"/>
              </a:solidFill>
            </a:endParaRPr>
          </a:p>
        </p:txBody>
      </p:sp>
      <p:grpSp>
        <p:nvGrpSpPr>
          <p:cNvPr id="19" name="Group 18">
            <a:extLst>
              <a:ext uri="{FF2B5EF4-FFF2-40B4-BE49-F238E27FC236}">
                <a16:creationId xmlns:a16="http://schemas.microsoft.com/office/drawing/2014/main" id="{ADE64892-EDF2-4700-AD60-0094700535F9}"/>
              </a:ext>
            </a:extLst>
          </p:cNvPr>
          <p:cNvGrpSpPr/>
          <p:nvPr/>
        </p:nvGrpSpPr>
        <p:grpSpPr>
          <a:xfrm>
            <a:off x="3050888" y="1022200"/>
            <a:ext cx="2657453" cy="601708"/>
            <a:chOff x="6255727" y="897912"/>
            <a:chExt cx="2657453" cy="601708"/>
          </a:xfrm>
        </p:grpSpPr>
        <p:sp>
          <p:nvSpPr>
            <p:cNvPr id="2" name="TextBox 1">
              <a:extLst>
                <a:ext uri="{FF2B5EF4-FFF2-40B4-BE49-F238E27FC236}">
                  <a16:creationId xmlns:a16="http://schemas.microsoft.com/office/drawing/2014/main" id="{9C384EB3-DCD2-4C64-9DA3-801396555366}"/>
                </a:ext>
              </a:extLst>
            </p:cNvPr>
            <p:cNvSpPr txBox="1"/>
            <p:nvPr/>
          </p:nvSpPr>
          <p:spPr>
            <a:xfrm>
              <a:off x="6614096" y="897912"/>
              <a:ext cx="1224886" cy="246221"/>
            </a:xfrm>
            <a:prstGeom prst="rect">
              <a:avLst/>
            </a:prstGeom>
            <a:noFill/>
          </p:spPr>
          <p:txBody>
            <a:bodyPr wrap="square" lIns="0" tIns="0" rIns="0" bIns="0" rtlCol="0">
              <a:spAutoFit/>
            </a:bodyPr>
            <a:lstStyle/>
            <a:p>
              <a:pPr algn="l"/>
              <a:r>
                <a:rPr lang="en-US" sz="1600" b="1" dirty="0">
                  <a:solidFill>
                    <a:srgbClr val="FFFFFF"/>
                  </a:solidFill>
                </a:rPr>
                <a:t>@</a:t>
              </a:r>
              <a:r>
                <a:rPr lang="en-US" sz="1600" b="1" dirty="0" err="1">
                  <a:solidFill>
                    <a:srgbClr val="FFFFFF"/>
                  </a:solidFill>
                </a:rPr>
                <a:t>GNReport</a:t>
              </a:r>
              <a:endParaRPr lang="en-GB" sz="1600" b="1" dirty="0">
                <a:solidFill>
                  <a:srgbClr val="FFFFFF"/>
                </a:solidFill>
              </a:endParaRPr>
            </a:p>
          </p:txBody>
        </p:sp>
        <p:pic>
          <p:nvPicPr>
            <p:cNvPr id="15" name="Picture 14" descr="A close up of a logo&#10;&#10;Description automatically generated">
              <a:extLst>
                <a:ext uri="{FF2B5EF4-FFF2-40B4-BE49-F238E27FC236}">
                  <a16:creationId xmlns:a16="http://schemas.microsoft.com/office/drawing/2014/main" id="{F02FFCC9-8B1C-4429-8DA0-F6DC4E3EB55E}"/>
                </a:ext>
              </a:extLst>
            </p:cNvPr>
            <p:cNvPicPr>
              <a:picLocks noChangeAspect="1"/>
            </p:cNvPicPr>
            <p:nvPr/>
          </p:nvPicPr>
          <p:blipFill>
            <a:blip r:embed="rId3"/>
            <a:stretch>
              <a:fillRect/>
            </a:stretch>
          </p:blipFill>
          <p:spPr>
            <a:xfrm>
              <a:off x="6256857" y="1253400"/>
              <a:ext cx="245092" cy="246220"/>
            </a:xfrm>
            <a:prstGeom prst="rect">
              <a:avLst/>
            </a:prstGeom>
          </p:spPr>
        </p:pic>
        <p:pic>
          <p:nvPicPr>
            <p:cNvPr id="17" name="Graphic 16">
              <a:extLst>
                <a:ext uri="{FF2B5EF4-FFF2-40B4-BE49-F238E27FC236}">
                  <a16:creationId xmlns:a16="http://schemas.microsoft.com/office/drawing/2014/main" id="{015C3E1A-21CA-4A06-A24F-8A61D3672FB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255727" y="897912"/>
              <a:ext cx="246222" cy="246222"/>
            </a:xfrm>
            <a:prstGeom prst="rect">
              <a:avLst/>
            </a:prstGeom>
          </p:spPr>
        </p:pic>
        <p:sp>
          <p:nvSpPr>
            <p:cNvPr id="18" name="TextBox 17">
              <a:extLst>
                <a:ext uri="{FF2B5EF4-FFF2-40B4-BE49-F238E27FC236}">
                  <a16:creationId xmlns:a16="http://schemas.microsoft.com/office/drawing/2014/main" id="{EF0230D3-15A8-4169-9BC9-842B740EBA90}"/>
                </a:ext>
              </a:extLst>
            </p:cNvPr>
            <p:cNvSpPr txBox="1"/>
            <p:nvPr/>
          </p:nvSpPr>
          <p:spPr>
            <a:xfrm>
              <a:off x="6614096" y="1250438"/>
              <a:ext cx="2299084" cy="246221"/>
            </a:xfrm>
            <a:prstGeom prst="rect">
              <a:avLst/>
            </a:prstGeom>
            <a:noFill/>
          </p:spPr>
          <p:txBody>
            <a:bodyPr wrap="square" lIns="0" tIns="0" rIns="0" bIns="0" rtlCol="0">
              <a:spAutoFit/>
            </a:bodyPr>
            <a:lstStyle/>
            <a:p>
              <a:pPr algn="l"/>
              <a:r>
                <a:rPr lang="en-US" sz="1600" b="1" dirty="0">
                  <a:solidFill>
                    <a:srgbClr val="FFFFFF"/>
                  </a:solidFill>
                </a:rPr>
                <a:t>@</a:t>
              </a:r>
              <a:r>
                <a:rPr lang="en-US" sz="1600" b="1" dirty="0" err="1">
                  <a:solidFill>
                    <a:srgbClr val="FFFFFF"/>
                  </a:solidFill>
                </a:rPr>
                <a:t>globalnutritionreport</a:t>
              </a:r>
              <a:endParaRPr lang="en-GB" sz="1600" b="1" dirty="0">
                <a:solidFill>
                  <a:srgbClr val="FFFFFF"/>
                </a:solidFill>
              </a:endParaRPr>
            </a:p>
          </p:txBody>
        </p:sp>
      </p:grpSp>
    </p:spTree>
    <p:extLst>
      <p:ext uri="{BB962C8B-B14F-4D97-AF65-F5344CB8AC3E}">
        <p14:creationId xmlns:p14="http://schemas.microsoft.com/office/powerpoint/2010/main" val="10596285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8EC0A84-07FA-442E-A9DA-83C4709CB5A3}"/>
              </a:ext>
            </a:extLst>
          </p:cNvPr>
          <p:cNvPicPr>
            <a:picLocks noChangeAspect="1"/>
          </p:cNvPicPr>
          <p:nvPr/>
        </p:nvPicPr>
        <p:blipFill rotWithShape="1">
          <a:blip r:embed="rId3"/>
          <a:srcRect b="7263"/>
          <a:stretch/>
        </p:blipFill>
        <p:spPr>
          <a:xfrm>
            <a:off x="609600" y="1893535"/>
            <a:ext cx="10624457" cy="3751361"/>
          </a:xfrm>
          <a:prstGeom prst="rect">
            <a:avLst/>
          </a:prstGeom>
        </p:spPr>
      </p:pic>
      <p:sp>
        <p:nvSpPr>
          <p:cNvPr id="7" name="Text Placeholder 6">
            <a:extLst>
              <a:ext uri="{FF2B5EF4-FFF2-40B4-BE49-F238E27FC236}">
                <a16:creationId xmlns:a16="http://schemas.microsoft.com/office/drawing/2014/main" id="{2174CA58-6916-4E08-A023-00CFBEA3A9D7}"/>
              </a:ext>
            </a:extLst>
          </p:cNvPr>
          <p:cNvSpPr>
            <a:spLocks noGrp="1"/>
          </p:cNvSpPr>
          <p:nvPr>
            <p:ph type="body" sz="quarter" idx="17"/>
          </p:nvPr>
        </p:nvSpPr>
        <p:spPr/>
        <p:txBody>
          <a:bodyPr/>
          <a:lstStyle/>
          <a:p>
            <a:r>
              <a:rPr lang="en-GB" dirty="0"/>
              <a:t>Progress to reduce malnutrition is inconsistent </a:t>
            </a:r>
          </a:p>
        </p:txBody>
      </p:sp>
      <p:sp>
        <p:nvSpPr>
          <p:cNvPr id="4" name="TextBox 3">
            <a:extLst>
              <a:ext uri="{FF2B5EF4-FFF2-40B4-BE49-F238E27FC236}">
                <a16:creationId xmlns:a16="http://schemas.microsoft.com/office/drawing/2014/main" id="{1D3A5CA0-C540-485C-A486-EF253BBB05BF}"/>
              </a:ext>
            </a:extLst>
          </p:cNvPr>
          <p:cNvSpPr txBox="1"/>
          <p:nvPr/>
        </p:nvSpPr>
        <p:spPr>
          <a:xfrm>
            <a:off x="751458" y="5822286"/>
            <a:ext cx="6041764" cy="184666"/>
          </a:xfrm>
          <a:prstGeom prst="rect">
            <a:avLst/>
          </a:prstGeom>
          <a:noFill/>
        </p:spPr>
        <p:txBody>
          <a:bodyPr wrap="square" lIns="0" tIns="0" rIns="0" bIns="0" rtlCol="0">
            <a:spAutoFit/>
          </a:bodyPr>
          <a:lstStyle/>
          <a:p>
            <a:r>
              <a:rPr lang="en-US" sz="1200" dirty="0"/>
              <a:t>Source: Global Nutrition Report, 2019. Country Nutrition Profiles: Global.</a:t>
            </a:r>
            <a:endParaRPr lang="en-GB" sz="1200" dirty="0"/>
          </a:p>
        </p:txBody>
      </p:sp>
    </p:spTree>
    <p:extLst>
      <p:ext uri="{BB962C8B-B14F-4D97-AF65-F5344CB8AC3E}">
        <p14:creationId xmlns:p14="http://schemas.microsoft.com/office/powerpoint/2010/main" val="3539777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773BD14-212D-46BD-8CD4-3B634987B878}"/>
              </a:ext>
            </a:extLst>
          </p:cNvPr>
          <p:cNvSpPr>
            <a:spLocks noGrp="1"/>
          </p:cNvSpPr>
          <p:nvPr>
            <p:ph type="body" sz="quarter" idx="17"/>
          </p:nvPr>
        </p:nvSpPr>
        <p:spPr>
          <a:xfrm>
            <a:off x="609600" y="413654"/>
            <a:ext cx="11149584" cy="596722"/>
          </a:xfrm>
        </p:spPr>
        <p:txBody>
          <a:bodyPr/>
          <a:lstStyle/>
          <a:p>
            <a:r>
              <a:rPr lang="en-GB" dirty="0"/>
              <a:t>Anaemia, overweight and obesity in adults continues to rise</a:t>
            </a:r>
          </a:p>
          <a:p>
            <a:endParaRPr lang="en-GB" dirty="0"/>
          </a:p>
        </p:txBody>
      </p:sp>
      <p:pic>
        <p:nvPicPr>
          <p:cNvPr id="3" name="Picture 2">
            <a:extLst>
              <a:ext uri="{FF2B5EF4-FFF2-40B4-BE49-F238E27FC236}">
                <a16:creationId xmlns:a16="http://schemas.microsoft.com/office/drawing/2014/main" id="{B72F2F39-DB04-4805-9D10-E26BEC8FFAAD}"/>
              </a:ext>
            </a:extLst>
          </p:cNvPr>
          <p:cNvPicPr>
            <a:picLocks noChangeAspect="1"/>
          </p:cNvPicPr>
          <p:nvPr/>
        </p:nvPicPr>
        <p:blipFill rotWithShape="1">
          <a:blip r:embed="rId3"/>
          <a:srcRect l="33862" b="83995"/>
          <a:stretch/>
        </p:blipFill>
        <p:spPr>
          <a:xfrm>
            <a:off x="4262669" y="1463179"/>
            <a:ext cx="7049880" cy="672522"/>
          </a:xfrm>
          <a:prstGeom prst="rect">
            <a:avLst/>
          </a:prstGeom>
        </p:spPr>
      </p:pic>
      <p:pic>
        <p:nvPicPr>
          <p:cNvPr id="4" name="Picture 3">
            <a:extLst>
              <a:ext uri="{FF2B5EF4-FFF2-40B4-BE49-F238E27FC236}">
                <a16:creationId xmlns:a16="http://schemas.microsoft.com/office/drawing/2014/main" id="{3FA9A289-4BD1-4C8E-B4A5-C15250F71762}"/>
              </a:ext>
            </a:extLst>
          </p:cNvPr>
          <p:cNvPicPr>
            <a:picLocks noChangeAspect="1"/>
          </p:cNvPicPr>
          <p:nvPr/>
        </p:nvPicPr>
        <p:blipFill rotWithShape="1">
          <a:blip r:embed="rId4"/>
          <a:srcRect b="14218"/>
          <a:stretch/>
        </p:blipFill>
        <p:spPr>
          <a:xfrm>
            <a:off x="609600" y="1799440"/>
            <a:ext cx="3430783" cy="3388887"/>
          </a:xfrm>
          <a:prstGeom prst="rect">
            <a:avLst/>
          </a:prstGeom>
        </p:spPr>
      </p:pic>
      <p:pic>
        <p:nvPicPr>
          <p:cNvPr id="11" name="Picture 10" descr="A picture containing table&#10;&#10;Description automatically generated">
            <a:extLst>
              <a:ext uri="{FF2B5EF4-FFF2-40B4-BE49-F238E27FC236}">
                <a16:creationId xmlns:a16="http://schemas.microsoft.com/office/drawing/2014/main" id="{532B8EDC-23F8-40E1-8A3C-283CFE20B29C}"/>
              </a:ext>
            </a:extLst>
          </p:cNvPr>
          <p:cNvPicPr>
            <a:picLocks noChangeAspect="1"/>
          </p:cNvPicPr>
          <p:nvPr/>
        </p:nvPicPr>
        <p:blipFill>
          <a:blip r:embed="rId5"/>
          <a:stretch>
            <a:fillRect/>
          </a:stretch>
        </p:blipFill>
        <p:spPr>
          <a:xfrm>
            <a:off x="4535437" y="2361151"/>
            <a:ext cx="962117" cy="453171"/>
          </a:xfrm>
          <a:prstGeom prst="rect">
            <a:avLst/>
          </a:prstGeom>
        </p:spPr>
      </p:pic>
      <p:pic>
        <p:nvPicPr>
          <p:cNvPr id="12" name="Picture 11" descr="A picture containing table&#10;&#10;Description automatically generated">
            <a:extLst>
              <a:ext uri="{FF2B5EF4-FFF2-40B4-BE49-F238E27FC236}">
                <a16:creationId xmlns:a16="http://schemas.microsoft.com/office/drawing/2014/main" id="{10A048BF-D372-4F7F-AFB6-41E8A1344A06}"/>
              </a:ext>
            </a:extLst>
          </p:cNvPr>
          <p:cNvPicPr>
            <a:picLocks noChangeAspect="1"/>
          </p:cNvPicPr>
          <p:nvPr/>
        </p:nvPicPr>
        <p:blipFill>
          <a:blip r:embed="rId5"/>
          <a:stretch>
            <a:fillRect/>
          </a:stretch>
        </p:blipFill>
        <p:spPr>
          <a:xfrm>
            <a:off x="8272285" y="2361151"/>
            <a:ext cx="962117" cy="453171"/>
          </a:xfrm>
          <a:prstGeom prst="rect">
            <a:avLst/>
          </a:prstGeom>
        </p:spPr>
      </p:pic>
      <p:sp>
        <p:nvSpPr>
          <p:cNvPr id="14" name="TextBox 13">
            <a:extLst>
              <a:ext uri="{FF2B5EF4-FFF2-40B4-BE49-F238E27FC236}">
                <a16:creationId xmlns:a16="http://schemas.microsoft.com/office/drawing/2014/main" id="{6517BD63-3A34-40E1-BAC0-9B286D70F3A9}"/>
              </a:ext>
            </a:extLst>
          </p:cNvPr>
          <p:cNvSpPr txBox="1"/>
          <p:nvPr/>
        </p:nvSpPr>
        <p:spPr>
          <a:xfrm>
            <a:off x="785481" y="5447608"/>
            <a:ext cx="6041764" cy="184666"/>
          </a:xfrm>
          <a:prstGeom prst="rect">
            <a:avLst/>
          </a:prstGeom>
          <a:noFill/>
        </p:spPr>
        <p:txBody>
          <a:bodyPr wrap="square" lIns="0" tIns="0" rIns="0" bIns="0" rtlCol="0">
            <a:spAutoFit/>
          </a:bodyPr>
          <a:lstStyle/>
          <a:p>
            <a:r>
              <a:rPr lang="en-US" sz="1200" dirty="0"/>
              <a:t>Source: Global Nutrition Report, 2019. Country Nutrition Profiles: Global.</a:t>
            </a:r>
            <a:endParaRPr lang="en-GB" sz="1200" dirty="0"/>
          </a:p>
        </p:txBody>
      </p:sp>
      <p:pic>
        <p:nvPicPr>
          <p:cNvPr id="7" name="Picture 6" descr="A close up of a logo&#10;&#10;Description automatically generated">
            <a:extLst>
              <a:ext uri="{FF2B5EF4-FFF2-40B4-BE49-F238E27FC236}">
                <a16:creationId xmlns:a16="http://schemas.microsoft.com/office/drawing/2014/main" id="{4B3D8651-4A9F-49A6-B06E-6D818D4A6EFA}"/>
              </a:ext>
            </a:extLst>
          </p:cNvPr>
          <p:cNvPicPr>
            <a:picLocks noChangeAspect="1"/>
          </p:cNvPicPr>
          <p:nvPr/>
        </p:nvPicPr>
        <p:blipFill>
          <a:blip r:embed="rId6"/>
          <a:stretch>
            <a:fillRect/>
          </a:stretch>
        </p:blipFill>
        <p:spPr>
          <a:xfrm>
            <a:off x="4262669" y="2426156"/>
            <a:ext cx="3121139" cy="2730997"/>
          </a:xfrm>
          <a:prstGeom prst="rect">
            <a:avLst/>
          </a:prstGeom>
        </p:spPr>
      </p:pic>
      <p:pic>
        <p:nvPicPr>
          <p:cNvPr id="15" name="Picture 14">
            <a:extLst>
              <a:ext uri="{FF2B5EF4-FFF2-40B4-BE49-F238E27FC236}">
                <a16:creationId xmlns:a16="http://schemas.microsoft.com/office/drawing/2014/main" id="{30860A4E-BBB9-44D6-87BD-880498300B85}"/>
              </a:ext>
            </a:extLst>
          </p:cNvPr>
          <p:cNvPicPr>
            <a:picLocks noChangeAspect="1"/>
          </p:cNvPicPr>
          <p:nvPr/>
        </p:nvPicPr>
        <p:blipFill>
          <a:blip r:embed="rId7"/>
          <a:stretch>
            <a:fillRect/>
          </a:stretch>
        </p:blipFill>
        <p:spPr>
          <a:xfrm>
            <a:off x="7878862" y="2426156"/>
            <a:ext cx="3036229" cy="2656700"/>
          </a:xfrm>
          <a:prstGeom prst="rect">
            <a:avLst/>
          </a:prstGeom>
        </p:spPr>
      </p:pic>
    </p:spTree>
    <p:extLst>
      <p:ext uri="{BB962C8B-B14F-4D97-AF65-F5344CB8AC3E}">
        <p14:creationId xmlns:p14="http://schemas.microsoft.com/office/powerpoint/2010/main" val="2810071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EF0E694-902B-40CC-A599-19D338CB44DA}"/>
              </a:ext>
            </a:extLst>
          </p:cNvPr>
          <p:cNvSpPr>
            <a:spLocks noGrp="1"/>
          </p:cNvSpPr>
          <p:nvPr>
            <p:ph type="body" sz="quarter" idx="13"/>
          </p:nvPr>
        </p:nvSpPr>
        <p:spPr>
          <a:xfrm>
            <a:off x="1772054" y="3055983"/>
            <a:ext cx="7371946" cy="1231106"/>
          </a:xfrm>
        </p:spPr>
        <p:txBody>
          <a:bodyPr/>
          <a:lstStyle/>
          <a:p>
            <a:r>
              <a:rPr lang="en-US" dirty="0"/>
              <a:t>How can we speed up progress?</a:t>
            </a:r>
          </a:p>
        </p:txBody>
      </p:sp>
    </p:spTree>
    <p:extLst>
      <p:ext uri="{BB962C8B-B14F-4D97-AF65-F5344CB8AC3E}">
        <p14:creationId xmlns:p14="http://schemas.microsoft.com/office/powerpoint/2010/main" val="29740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53B426BA-6920-41D0-9542-7D75801AC3D9}"/>
              </a:ext>
            </a:extLst>
          </p:cNvPr>
          <p:cNvSpPr/>
          <p:nvPr/>
        </p:nvSpPr>
        <p:spPr>
          <a:xfrm>
            <a:off x="0" y="-1"/>
            <a:ext cx="12192000" cy="6858001"/>
          </a:xfrm>
          <a:prstGeom prst="rect">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 name="Content Placeholder 1">
            <a:extLst>
              <a:ext uri="{FF2B5EF4-FFF2-40B4-BE49-F238E27FC236}">
                <a16:creationId xmlns:a16="http://schemas.microsoft.com/office/drawing/2014/main" id="{4101F1B7-F80B-7141-B24C-DDAA5C5EA2C0}"/>
              </a:ext>
            </a:extLst>
          </p:cNvPr>
          <p:cNvSpPr>
            <a:spLocks noGrp="1"/>
          </p:cNvSpPr>
          <p:nvPr>
            <p:ph idx="1"/>
          </p:nvPr>
        </p:nvSpPr>
        <p:spPr>
          <a:xfrm>
            <a:off x="7613430" y="3520905"/>
            <a:ext cx="3549303" cy="1794716"/>
          </a:xfrm>
        </p:spPr>
        <p:txBody>
          <a:bodyPr>
            <a:noAutofit/>
          </a:bodyPr>
          <a:lstStyle/>
          <a:p>
            <a:pPr marL="0" indent="0">
              <a:buNone/>
            </a:pPr>
            <a:r>
              <a:rPr lang="en-US" b="1" dirty="0">
                <a:solidFill>
                  <a:schemeClr val="bg1"/>
                </a:solidFill>
              </a:rPr>
              <a:t>Multi-level, community-based interventions show rapid impact </a:t>
            </a:r>
          </a:p>
          <a:p>
            <a:pPr marL="0" indent="0">
              <a:buNone/>
            </a:pPr>
            <a:r>
              <a:rPr lang="en-US" sz="1800" dirty="0">
                <a:solidFill>
                  <a:schemeClr val="accent3"/>
                </a:solidFill>
              </a:rPr>
              <a:t>In Ethiopia, minimum dietary diversity increased from </a:t>
            </a:r>
            <a:r>
              <a:rPr lang="en-US" sz="1800" b="1" dirty="0">
                <a:solidFill>
                  <a:schemeClr val="accent3"/>
                </a:solidFill>
              </a:rPr>
              <a:t>5.2%</a:t>
            </a:r>
            <a:r>
              <a:rPr lang="en-US" sz="1800" dirty="0">
                <a:solidFill>
                  <a:schemeClr val="accent3"/>
                </a:solidFill>
              </a:rPr>
              <a:t> in 2015 to </a:t>
            </a:r>
            <a:r>
              <a:rPr lang="en-US" sz="1800" b="1" dirty="0">
                <a:solidFill>
                  <a:schemeClr val="accent3"/>
                </a:solidFill>
              </a:rPr>
              <a:t>24.9% </a:t>
            </a:r>
            <a:r>
              <a:rPr lang="en-US" sz="1800" dirty="0">
                <a:solidFill>
                  <a:schemeClr val="accent3"/>
                </a:solidFill>
              </a:rPr>
              <a:t>in</a:t>
            </a:r>
            <a:r>
              <a:rPr lang="en-US" sz="1800" b="1" dirty="0">
                <a:solidFill>
                  <a:schemeClr val="accent3"/>
                </a:solidFill>
              </a:rPr>
              <a:t> </a:t>
            </a:r>
            <a:r>
              <a:rPr lang="en-US" sz="1800" dirty="0">
                <a:solidFill>
                  <a:schemeClr val="accent3"/>
                </a:solidFill>
              </a:rPr>
              <a:t>2017 among children that participated in the Alive &amp; Thrive Initiative.</a:t>
            </a:r>
          </a:p>
        </p:txBody>
      </p:sp>
      <p:sp>
        <p:nvSpPr>
          <p:cNvPr id="6" name="Rectangle 5">
            <a:extLst>
              <a:ext uri="{FF2B5EF4-FFF2-40B4-BE49-F238E27FC236}">
                <a16:creationId xmlns:a16="http://schemas.microsoft.com/office/drawing/2014/main" id="{F8A44EB6-298D-465D-807D-78DD973CFFB7}"/>
              </a:ext>
            </a:extLst>
          </p:cNvPr>
          <p:cNvSpPr/>
          <p:nvPr/>
        </p:nvSpPr>
        <p:spPr>
          <a:xfrm>
            <a:off x="1678617" y="2047232"/>
            <a:ext cx="4065488" cy="2078367"/>
          </a:xfrm>
          <a:prstGeom prst="rect">
            <a:avLst/>
          </a:prstGeom>
        </p:spPr>
        <p:txBody>
          <a:bodyPr wrap="square">
            <a:noAutofit/>
          </a:bodyPr>
          <a:lstStyle/>
          <a:p>
            <a:pPr marL="342900"/>
            <a:r>
              <a:rPr lang="en-GB" sz="2000" b="1" dirty="0">
                <a:solidFill>
                  <a:schemeClr val="bg1"/>
                </a:solidFill>
              </a:rPr>
              <a:t>More countries have mandatory fortification</a:t>
            </a:r>
          </a:p>
          <a:p>
            <a:pPr marL="342000"/>
            <a:r>
              <a:rPr lang="en-US" b="1" dirty="0">
                <a:solidFill>
                  <a:schemeClr val="accent3"/>
                </a:solidFill>
              </a:rPr>
              <a:t>86</a:t>
            </a:r>
            <a:r>
              <a:rPr lang="en-US" dirty="0">
                <a:solidFill>
                  <a:schemeClr val="accent3"/>
                </a:solidFill>
              </a:rPr>
              <a:t> countries require at least one type of cereal grain to be fortified</a:t>
            </a:r>
            <a:r>
              <a:rPr lang="en-US" sz="1600" dirty="0">
                <a:solidFill>
                  <a:schemeClr val="accent3"/>
                </a:solidFill>
              </a:rPr>
              <a:t>.</a:t>
            </a:r>
          </a:p>
        </p:txBody>
      </p:sp>
      <p:sp>
        <p:nvSpPr>
          <p:cNvPr id="7" name="Rectangle 6">
            <a:extLst>
              <a:ext uri="{FF2B5EF4-FFF2-40B4-BE49-F238E27FC236}">
                <a16:creationId xmlns:a16="http://schemas.microsoft.com/office/drawing/2014/main" id="{CC464EC8-E933-49B1-A6BD-A04A3FA0C412}"/>
              </a:ext>
            </a:extLst>
          </p:cNvPr>
          <p:cNvSpPr/>
          <p:nvPr/>
        </p:nvSpPr>
        <p:spPr>
          <a:xfrm>
            <a:off x="7592901" y="2096319"/>
            <a:ext cx="3883216" cy="1900941"/>
          </a:xfrm>
          <a:prstGeom prst="rect">
            <a:avLst/>
          </a:prstGeom>
        </p:spPr>
        <p:txBody>
          <a:bodyPr wrap="square">
            <a:noAutofit/>
          </a:bodyPr>
          <a:lstStyle/>
          <a:p>
            <a:r>
              <a:rPr lang="en-US" sz="2000" b="1" dirty="0">
                <a:solidFill>
                  <a:schemeClr val="bg1"/>
                </a:solidFill>
              </a:rPr>
              <a:t>Governments are acting </a:t>
            </a:r>
            <a:br>
              <a:rPr lang="en-US" sz="2000" b="1" dirty="0">
                <a:solidFill>
                  <a:schemeClr val="bg1"/>
                </a:solidFill>
              </a:rPr>
            </a:br>
            <a:r>
              <a:rPr lang="en-US" sz="2000" b="1" dirty="0">
                <a:solidFill>
                  <a:schemeClr val="bg1"/>
                </a:solidFill>
              </a:rPr>
              <a:t>to improve diets </a:t>
            </a:r>
          </a:p>
          <a:p>
            <a:r>
              <a:rPr lang="en-US" b="1" dirty="0">
                <a:solidFill>
                  <a:schemeClr val="accent3"/>
                </a:solidFill>
              </a:rPr>
              <a:t>73</a:t>
            </a:r>
            <a:r>
              <a:rPr lang="en-US" dirty="0">
                <a:solidFill>
                  <a:schemeClr val="accent3"/>
                </a:solidFill>
              </a:rPr>
              <a:t> countries impose taxes on </a:t>
            </a:r>
            <a:br>
              <a:rPr lang="en-US" dirty="0">
                <a:solidFill>
                  <a:schemeClr val="accent3"/>
                </a:solidFill>
              </a:rPr>
            </a:br>
            <a:r>
              <a:rPr lang="en-US" dirty="0">
                <a:solidFill>
                  <a:schemeClr val="accent3"/>
                </a:solidFill>
              </a:rPr>
              <a:t>sugar-sweetened beverages.</a:t>
            </a:r>
          </a:p>
        </p:txBody>
      </p:sp>
      <p:sp>
        <p:nvSpPr>
          <p:cNvPr id="8" name="Rectangle 7">
            <a:extLst>
              <a:ext uri="{FF2B5EF4-FFF2-40B4-BE49-F238E27FC236}">
                <a16:creationId xmlns:a16="http://schemas.microsoft.com/office/drawing/2014/main" id="{D98BFD45-6C0D-4C5E-919F-830906079B58}"/>
              </a:ext>
            </a:extLst>
          </p:cNvPr>
          <p:cNvSpPr/>
          <p:nvPr/>
        </p:nvSpPr>
        <p:spPr>
          <a:xfrm>
            <a:off x="2002100" y="3520905"/>
            <a:ext cx="3438544" cy="2008176"/>
          </a:xfrm>
          <a:prstGeom prst="rect">
            <a:avLst/>
          </a:prstGeom>
        </p:spPr>
        <p:txBody>
          <a:bodyPr wrap="square">
            <a:noAutofit/>
          </a:bodyPr>
          <a:lstStyle/>
          <a:p>
            <a:r>
              <a:rPr lang="en-US" sz="2000" b="1" dirty="0">
                <a:solidFill>
                  <a:schemeClr val="bg1"/>
                </a:solidFill>
              </a:rPr>
              <a:t>Multi-sector action in cities is growing</a:t>
            </a:r>
          </a:p>
          <a:p>
            <a:r>
              <a:rPr lang="en-US" dirty="0">
                <a:solidFill>
                  <a:schemeClr val="accent3"/>
                </a:solidFill>
              </a:rPr>
              <a:t>Obesity among children of all age groups declined from </a:t>
            </a:r>
            <a:r>
              <a:rPr lang="en-US" b="1" dirty="0">
                <a:solidFill>
                  <a:schemeClr val="accent3"/>
                </a:solidFill>
              </a:rPr>
              <a:t>21%</a:t>
            </a:r>
            <a:r>
              <a:rPr lang="en-US" dirty="0">
                <a:solidFill>
                  <a:schemeClr val="accent3"/>
                </a:solidFill>
              </a:rPr>
              <a:t> in 2012 to </a:t>
            </a:r>
            <a:r>
              <a:rPr lang="en-US" b="1" dirty="0">
                <a:solidFill>
                  <a:schemeClr val="accent3"/>
                </a:solidFill>
              </a:rPr>
              <a:t>18.5%</a:t>
            </a:r>
            <a:r>
              <a:rPr lang="en-US" dirty="0">
                <a:solidFill>
                  <a:schemeClr val="accent3"/>
                </a:solidFill>
              </a:rPr>
              <a:t> in 2015 in Amsterdam, where the Healthy Weight </a:t>
            </a:r>
            <a:r>
              <a:rPr lang="en-US" dirty="0" err="1">
                <a:solidFill>
                  <a:schemeClr val="accent3"/>
                </a:solidFill>
              </a:rPr>
              <a:t>Programme</a:t>
            </a:r>
            <a:r>
              <a:rPr lang="en-US" dirty="0">
                <a:solidFill>
                  <a:schemeClr val="accent3"/>
                </a:solidFill>
              </a:rPr>
              <a:t> has been ongoing since 2012.</a:t>
            </a:r>
          </a:p>
        </p:txBody>
      </p:sp>
      <p:pic>
        <p:nvPicPr>
          <p:cNvPr id="11" name="Picture 10">
            <a:extLst>
              <a:ext uri="{FF2B5EF4-FFF2-40B4-BE49-F238E27FC236}">
                <a16:creationId xmlns:a16="http://schemas.microsoft.com/office/drawing/2014/main" id="{BD0C3D9F-DBB5-4616-87A3-551853D5A421}"/>
              </a:ext>
            </a:extLst>
          </p:cNvPr>
          <p:cNvPicPr>
            <a:picLocks noChangeAspect="1"/>
          </p:cNvPicPr>
          <p:nvPr/>
        </p:nvPicPr>
        <p:blipFill rotWithShape="1">
          <a:blip r:embed="rId3"/>
          <a:srcRect l="6216" r="12401"/>
          <a:stretch/>
        </p:blipFill>
        <p:spPr>
          <a:xfrm>
            <a:off x="441272" y="3523387"/>
            <a:ext cx="1338049" cy="1204424"/>
          </a:xfrm>
          <a:prstGeom prst="rect">
            <a:avLst/>
          </a:prstGeom>
        </p:spPr>
      </p:pic>
      <p:pic>
        <p:nvPicPr>
          <p:cNvPr id="12" name="Picture 11">
            <a:extLst>
              <a:ext uri="{FF2B5EF4-FFF2-40B4-BE49-F238E27FC236}">
                <a16:creationId xmlns:a16="http://schemas.microsoft.com/office/drawing/2014/main" id="{6060EB35-F7B9-4ED6-B3CB-E89740079C8E}"/>
              </a:ext>
            </a:extLst>
          </p:cNvPr>
          <p:cNvPicPr>
            <a:picLocks noChangeAspect="1"/>
          </p:cNvPicPr>
          <p:nvPr/>
        </p:nvPicPr>
        <p:blipFill>
          <a:blip r:embed="rId4"/>
          <a:stretch>
            <a:fillRect/>
          </a:stretch>
        </p:blipFill>
        <p:spPr>
          <a:xfrm>
            <a:off x="6267877" y="2027284"/>
            <a:ext cx="979066" cy="1331882"/>
          </a:xfrm>
          <a:prstGeom prst="rect">
            <a:avLst/>
          </a:prstGeom>
        </p:spPr>
      </p:pic>
      <p:pic>
        <p:nvPicPr>
          <p:cNvPr id="13" name="Picture 12">
            <a:extLst>
              <a:ext uri="{FF2B5EF4-FFF2-40B4-BE49-F238E27FC236}">
                <a16:creationId xmlns:a16="http://schemas.microsoft.com/office/drawing/2014/main" id="{CD263522-74EA-465A-B94E-A0864DE0F962}"/>
              </a:ext>
            </a:extLst>
          </p:cNvPr>
          <p:cNvPicPr>
            <a:picLocks noChangeAspect="1"/>
          </p:cNvPicPr>
          <p:nvPr/>
        </p:nvPicPr>
        <p:blipFill rotWithShape="1">
          <a:blip r:embed="rId5"/>
          <a:srcRect l="9404"/>
          <a:stretch/>
        </p:blipFill>
        <p:spPr>
          <a:xfrm>
            <a:off x="6273974" y="3628794"/>
            <a:ext cx="1206087" cy="896199"/>
          </a:xfrm>
          <a:prstGeom prst="rect">
            <a:avLst/>
          </a:prstGeom>
        </p:spPr>
      </p:pic>
      <p:pic>
        <p:nvPicPr>
          <p:cNvPr id="14" name="Picture 13">
            <a:extLst>
              <a:ext uri="{FF2B5EF4-FFF2-40B4-BE49-F238E27FC236}">
                <a16:creationId xmlns:a16="http://schemas.microsoft.com/office/drawing/2014/main" id="{F656CA0E-37C3-4D99-80CA-768B0B1BF90C}"/>
              </a:ext>
            </a:extLst>
          </p:cNvPr>
          <p:cNvPicPr>
            <a:picLocks noChangeAspect="1"/>
          </p:cNvPicPr>
          <p:nvPr/>
        </p:nvPicPr>
        <p:blipFill>
          <a:blip r:embed="rId6"/>
          <a:stretch>
            <a:fillRect/>
          </a:stretch>
        </p:blipFill>
        <p:spPr>
          <a:xfrm>
            <a:off x="464055" y="2027284"/>
            <a:ext cx="1253819" cy="1304196"/>
          </a:xfrm>
          <a:prstGeom prst="rect">
            <a:avLst/>
          </a:prstGeom>
        </p:spPr>
      </p:pic>
      <p:sp>
        <p:nvSpPr>
          <p:cNvPr id="18" name="Text Placeholder 7">
            <a:extLst>
              <a:ext uri="{FF2B5EF4-FFF2-40B4-BE49-F238E27FC236}">
                <a16:creationId xmlns:a16="http://schemas.microsoft.com/office/drawing/2014/main" id="{5BE35E18-5728-4617-89E6-27D86B864B51}"/>
              </a:ext>
            </a:extLst>
          </p:cNvPr>
          <p:cNvSpPr txBox="1">
            <a:spLocks/>
          </p:cNvSpPr>
          <p:nvPr/>
        </p:nvSpPr>
        <p:spPr>
          <a:xfrm>
            <a:off x="609600" y="392338"/>
            <a:ext cx="10972799" cy="1173589"/>
          </a:xfrm>
          <a:prstGeom prst="rect">
            <a:avLst/>
          </a:prstGeom>
        </p:spPr>
        <p:txBody>
          <a:bodyPr vert="horz" lIns="0" tIns="0" rIns="0" bIns="0" rtlCol="0">
            <a:noAutofit/>
          </a:bodyPr>
          <a:lstStyle>
            <a:lvl1pPr marL="0" indent="0" algn="l" defTabSz="457200" rtl="0" eaLnBrk="1" latinLnBrk="0" hangingPunct="1">
              <a:spcBef>
                <a:spcPct val="20000"/>
              </a:spcBef>
              <a:buFont typeface="Arial"/>
              <a:buNone/>
              <a:defRPr sz="4000" b="1" kern="1200">
                <a:solidFill>
                  <a:schemeClr val="accent1"/>
                </a:solidFill>
                <a:latin typeface="+mn-lt"/>
                <a:ea typeface="+mn-ea"/>
                <a:cs typeface="+mn-cs"/>
              </a:defRPr>
            </a:lvl1pPr>
            <a:lvl2pPr marL="742950" indent="-285750" algn="l" defTabSz="457200" rtl="0" eaLnBrk="1" latinLnBrk="0" hangingPunct="1">
              <a:spcBef>
                <a:spcPct val="20000"/>
              </a:spcBef>
              <a:buClr>
                <a:schemeClr val="accent1"/>
              </a:buClr>
              <a:buSzPct val="110000"/>
              <a:buFont typeface="Arial"/>
              <a:buChar char="•"/>
              <a:defRPr sz="2200" kern="1200">
                <a:solidFill>
                  <a:schemeClr val="tx2"/>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solidFill>
                  <a:schemeClr val="accent6"/>
                </a:solidFill>
              </a:rPr>
              <a:t>Evidence-based policies and </a:t>
            </a:r>
            <a:r>
              <a:rPr lang="en-US" dirty="0" err="1">
                <a:solidFill>
                  <a:schemeClr val="accent6"/>
                </a:solidFill>
              </a:rPr>
              <a:t>programmes</a:t>
            </a:r>
            <a:r>
              <a:rPr lang="en-US" dirty="0">
                <a:solidFill>
                  <a:schemeClr val="accent6"/>
                </a:solidFill>
              </a:rPr>
              <a:t> are key to speeding up progress</a:t>
            </a:r>
          </a:p>
        </p:txBody>
      </p:sp>
      <p:pic>
        <p:nvPicPr>
          <p:cNvPr id="16" name="Picture 15">
            <a:extLst>
              <a:ext uri="{FF2B5EF4-FFF2-40B4-BE49-F238E27FC236}">
                <a16:creationId xmlns:a16="http://schemas.microsoft.com/office/drawing/2014/main" id="{5C2588CC-8341-4FD2-BA55-7B55E0618E3F}"/>
              </a:ext>
            </a:extLst>
          </p:cNvPr>
          <p:cNvPicPr>
            <a:picLocks/>
          </p:cNvPicPr>
          <p:nvPr/>
        </p:nvPicPr>
        <p:blipFill>
          <a:blip r:embed="rId7"/>
          <a:stretch>
            <a:fillRect/>
          </a:stretch>
        </p:blipFill>
        <p:spPr>
          <a:xfrm>
            <a:off x="10933880" y="5882472"/>
            <a:ext cx="739825" cy="741600"/>
          </a:xfrm>
          <a:prstGeom prst="rect">
            <a:avLst/>
          </a:prstGeom>
        </p:spPr>
      </p:pic>
      <p:cxnSp>
        <p:nvCxnSpPr>
          <p:cNvPr id="17" name="Straight Connector 16">
            <a:extLst>
              <a:ext uri="{FF2B5EF4-FFF2-40B4-BE49-F238E27FC236}">
                <a16:creationId xmlns:a16="http://schemas.microsoft.com/office/drawing/2014/main" id="{2AFD0513-5529-4E3E-BF0F-484024AE6459}"/>
              </a:ext>
            </a:extLst>
          </p:cNvPr>
          <p:cNvCxnSpPr/>
          <p:nvPr/>
        </p:nvCxnSpPr>
        <p:spPr>
          <a:xfrm>
            <a:off x="0" y="6258128"/>
            <a:ext cx="12192000" cy="0"/>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20" name="Straight Connector 19">
            <a:extLst>
              <a:ext uri="{FF2B5EF4-FFF2-40B4-BE49-F238E27FC236}">
                <a16:creationId xmlns:a16="http://schemas.microsoft.com/office/drawing/2014/main" id="{6A60BDD7-6030-4A1A-BA3B-B00CAFBFB8AF}"/>
              </a:ext>
            </a:extLst>
          </p:cNvPr>
          <p:cNvCxnSpPr>
            <a:cxnSpLocks/>
          </p:cNvCxnSpPr>
          <p:nvPr/>
        </p:nvCxnSpPr>
        <p:spPr>
          <a:xfrm flipV="1">
            <a:off x="5811739" y="2002971"/>
            <a:ext cx="0" cy="3673140"/>
          </a:xfrm>
          <a:prstGeom prst="line">
            <a:avLst/>
          </a:prstGeom>
          <a:ln w="19050">
            <a:solidFill>
              <a:schemeClr val="accent5"/>
            </a:solidFill>
          </a:ln>
          <a:effectLst/>
        </p:spPr>
        <p:style>
          <a:lnRef idx="1">
            <a:schemeClr val="accent5"/>
          </a:lnRef>
          <a:fillRef idx="0">
            <a:schemeClr val="accent5"/>
          </a:fillRef>
          <a:effectRef idx="0">
            <a:schemeClr val="accent5"/>
          </a:effectRef>
          <a:fontRef idx="minor">
            <a:schemeClr val="tx1"/>
          </a:fontRef>
        </p:style>
      </p:cxnSp>
      <p:sp>
        <p:nvSpPr>
          <p:cNvPr id="21" name="Content Placeholder 1">
            <a:extLst>
              <a:ext uri="{FF2B5EF4-FFF2-40B4-BE49-F238E27FC236}">
                <a16:creationId xmlns:a16="http://schemas.microsoft.com/office/drawing/2014/main" id="{1468D15D-4A7E-4580-B678-43909258DBDA}"/>
              </a:ext>
            </a:extLst>
          </p:cNvPr>
          <p:cNvSpPr txBox="1">
            <a:spLocks/>
          </p:cNvSpPr>
          <p:nvPr/>
        </p:nvSpPr>
        <p:spPr>
          <a:xfrm>
            <a:off x="8644769" y="7072371"/>
            <a:ext cx="4578221" cy="1618905"/>
          </a:xfrm>
          <a:prstGeom prst="rect">
            <a:avLst/>
          </a:prstGeom>
        </p:spPr>
        <p:txBody>
          <a:bodyPr vert="horz" lIns="91440" tIns="45720" rIns="91440" bIns="45720" rtlCol="0">
            <a:noAutofit/>
          </a:bodyPr>
          <a:lstStyle>
            <a:lvl1pPr marL="342900" marR="0" indent="-342900" algn="l" defTabSz="457200" rtl="0" eaLnBrk="1" fontAlgn="auto" latinLnBrk="0" hangingPunct="1">
              <a:lnSpc>
                <a:spcPct val="100000"/>
              </a:lnSpc>
              <a:spcBef>
                <a:spcPct val="20000"/>
              </a:spcBef>
              <a:spcAft>
                <a:spcPts val="0"/>
              </a:spcAft>
              <a:buClrTx/>
              <a:buSzTx/>
              <a:buFont typeface="Arial"/>
              <a:buChar char="•"/>
              <a:tabLst/>
              <a:defRPr sz="2000" b="0" kern="1200" baseline="0">
                <a:solidFill>
                  <a:schemeClr val="tx1"/>
                </a:solidFill>
                <a:latin typeface="+mn-lt"/>
                <a:ea typeface="+mn-ea"/>
                <a:cs typeface="+mn-cs"/>
              </a:defRPr>
            </a:lvl1pPr>
            <a:lvl2pPr marL="457200" indent="0" algn="l" defTabSz="457200" rtl="0" eaLnBrk="1" latinLnBrk="0" hangingPunct="1">
              <a:spcBef>
                <a:spcPct val="20000"/>
              </a:spcBef>
              <a:buClr>
                <a:schemeClr val="accent1"/>
              </a:buClr>
              <a:buSzPct val="110000"/>
              <a:buFont typeface="Arial"/>
              <a:buNone/>
              <a:defRPr sz="2200" kern="1200">
                <a:solidFill>
                  <a:schemeClr val="tx2"/>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b="1" dirty="0">
                <a:solidFill>
                  <a:schemeClr val="bg1"/>
                </a:solidFill>
              </a:rPr>
              <a:t>The fortification of salt is increasing </a:t>
            </a:r>
          </a:p>
          <a:p>
            <a:pPr marL="0" indent="0">
              <a:buNone/>
            </a:pPr>
            <a:r>
              <a:rPr lang="en-GB" sz="1800" dirty="0">
                <a:solidFill>
                  <a:schemeClr val="accent3"/>
                </a:solidFill>
              </a:rPr>
              <a:t>Between 2014 and 2017, six countries passed new salt iodisation legislation.</a:t>
            </a:r>
            <a:endParaRPr lang="en-US" sz="1800" dirty="0">
              <a:solidFill>
                <a:schemeClr val="accent3"/>
              </a:solidFill>
            </a:endParaRPr>
          </a:p>
        </p:txBody>
      </p:sp>
    </p:spTree>
    <p:extLst>
      <p:ext uri="{BB962C8B-B14F-4D97-AF65-F5344CB8AC3E}">
        <p14:creationId xmlns:p14="http://schemas.microsoft.com/office/powerpoint/2010/main" val="3246344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1624A4B-752C-4894-9C4A-5744AFCBAF36}"/>
              </a:ext>
            </a:extLst>
          </p:cNvPr>
          <p:cNvSpPr>
            <a:spLocks noGrp="1"/>
          </p:cNvSpPr>
          <p:nvPr>
            <p:ph type="body" sz="quarter" idx="10"/>
          </p:nvPr>
        </p:nvSpPr>
        <p:spPr>
          <a:xfrm>
            <a:off x="1691640" y="732633"/>
            <a:ext cx="9662335" cy="548331"/>
          </a:xfrm>
        </p:spPr>
        <p:txBody>
          <a:bodyPr/>
          <a:lstStyle/>
          <a:p>
            <a:r>
              <a:rPr lang="en-US" dirty="0"/>
              <a:t>Nutrition for Growth </a:t>
            </a:r>
            <a:br>
              <a:rPr lang="en-US" dirty="0"/>
            </a:br>
            <a:r>
              <a:rPr lang="en-US" dirty="0"/>
              <a:t>commitment tracking</a:t>
            </a:r>
          </a:p>
        </p:txBody>
      </p:sp>
      <p:sp>
        <p:nvSpPr>
          <p:cNvPr id="3" name="Text Placeholder 2">
            <a:extLst>
              <a:ext uri="{FF2B5EF4-FFF2-40B4-BE49-F238E27FC236}">
                <a16:creationId xmlns:a16="http://schemas.microsoft.com/office/drawing/2014/main" id="{941EFDC3-78D4-412F-B23D-264E7F500CCC}"/>
              </a:ext>
            </a:extLst>
          </p:cNvPr>
          <p:cNvSpPr>
            <a:spLocks noGrp="1"/>
          </p:cNvSpPr>
          <p:nvPr>
            <p:ph type="body" sz="quarter" idx="11"/>
          </p:nvPr>
        </p:nvSpPr>
        <p:spPr>
          <a:xfrm>
            <a:off x="1691640" y="4680181"/>
            <a:ext cx="4581144" cy="1479176"/>
          </a:xfrm>
        </p:spPr>
        <p:txBody>
          <a:bodyPr/>
          <a:lstStyle/>
          <a:p>
            <a:pPr marL="342900" indent="-342900">
              <a:buFont typeface="Arial" panose="020B0604020202020204" pitchFamily="34" charset="0"/>
              <a:buChar char="•"/>
            </a:pPr>
            <a:r>
              <a:rPr lang="en-US" sz="2000" dirty="0"/>
              <a:t>Malawi </a:t>
            </a:r>
            <a:r>
              <a:rPr lang="en-US" sz="2000" b="0" dirty="0"/>
              <a:t>has met its commitment to develop a Nutrition Act and to scale up the coverage of community-based nutrition services.</a:t>
            </a:r>
          </a:p>
          <a:p>
            <a:endParaRPr lang="en-US" sz="2000" b="0" dirty="0"/>
          </a:p>
          <a:p>
            <a:endParaRPr lang="en-US" dirty="0"/>
          </a:p>
        </p:txBody>
      </p:sp>
      <p:sp>
        <p:nvSpPr>
          <p:cNvPr id="4" name="Rectangle 3">
            <a:extLst>
              <a:ext uri="{FF2B5EF4-FFF2-40B4-BE49-F238E27FC236}">
                <a16:creationId xmlns:a16="http://schemas.microsoft.com/office/drawing/2014/main" id="{77C8665F-9625-473B-8F54-61F7AB71CD5D}"/>
              </a:ext>
            </a:extLst>
          </p:cNvPr>
          <p:cNvSpPr/>
          <p:nvPr/>
        </p:nvSpPr>
        <p:spPr>
          <a:xfrm>
            <a:off x="1970112" y="2295527"/>
            <a:ext cx="2246261" cy="1938992"/>
          </a:xfrm>
          <a:prstGeom prst="rect">
            <a:avLst/>
          </a:prstGeom>
        </p:spPr>
        <p:txBody>
          <a:bodyPr wrap="square">
            <a:spAutoFit/>
          </a:bodyPr>
          <a:lstStyle/>
          <a:p>
            <a:r>
              <a:rPr lang="en-US" sz="2400" b="1" dirty="0">
                <a:solidFill>
                  <a:schemeClr val="accent4"/>
                </a:solidFill>
              </a:rPr>
              <a:t>7 out of 11 countries </a:t>
            </a:r>
            <a:r>
              <a:rPr lang="en-US" sz="2400" dirty="0">
                <a:solidFill>
                  <a:schemeClr val="accent4"/>
                </a:solidFill>
              </a:rPr>
              <a:t>are on course to meet </a:t>
            </a:r>
            <a:r>
              <a:rPr lang="en-US" sz="2400" b="1" dirty="0">
                <a:solidFill>
                  <a:schemeClr val="accent4"/>
                </a:solidFill>
              </a:rPr>
              <a:t>impact</a:t>
            </a:r>
            <a:r>
              <a:rPr lang="en-US" sz="2400" dirty="0">
                <a:solidFill>
                  <a:schemeClr val="accent4"/>
                </a:solidFill>
              </a:rPr>
              <a:t> commitments.</a:t>
            </a:r>
          </a:p>
        </p:txBody>
      </p:sp>
      <p:sp>
        <p:nvSpPr>
          <p:cNvPr id="7" name="TextBox 6">
            <a:extLst>
              <a:ext uri="{FF2B5EF4-FFF2-40B4-BE49-F238E27FC236}">
                <a16:creationId xmlns:a16="http://schemas.microsoft.com/office/drawing/2014/main" id="{7F3A2458-A0CA-4E5E-9E5A-30DDF2FE072C}"/>
              </a:ext>
            </a:extLst>
          </p:cNvPr>
          <p:cNvSpPr txBox="1"/>
          <p:nvPr/>
        </p:nvSpPr>
        <p:spPr>
          <a:xfrm>
            <a:off x="6788891" y="4678198"/>
            <a:ext cx="4988858" cy="1231106"/>
          </a:xfrm>
          <a:prstGeom prst="rect">
            <a:avLst/>
          </a:prstGeom>
          <a:noFill/>
        </p:spPr>
        <p:txBody>
          <a:bodyPr wrap="square" lIns="0" tIns="0" rIns="0" bIns="0" rtlCol="0">
            <a:spAutoFit/>
          </a:bodyPr>
          <a:lstStyle/>
          <a:p>
            <a:pPr marL="342900" lvl="0" indent="-342900">
              <a:buFont typeface="Arial" panose="020B0604020202020204" pitchFamily="34" charset="0"/>
              <a:buChar char="•"/>
            </a:pPr>
            <a:r>
              <a:rPr lang="en-US" sz="2000" b="1" dirty="0">
                <a:solidFill>
                  <a:srgbClr val="475C6D"/>
                </a:solidFill>
              </a:rPr>
              <a:t>Yemen</a:t>
            </a:r>
            <a:r>
              <a:rPr lang="en-US" sz="2000" dirty="0">
                <a:solidFill>
                  <a:srgbClr val="475C6D"/>
                </a:solidFill>
              </a:rPr>
              <a:t> reached its commitment to </a:t>
            </a:r>
            <a:r>
              <a:rPr lang="en-US" sz="2000" dirty="0" err="1">
                <a:solidFill>
                  <a:srgbClr val="475C6D"/>
                </a:solidFill>
              </a:rPr>
              <a:t>finalise</a:t>
            </a:r>
            <a:r>
              <a:rPr lang="en-US" sz="2000" dirty="0">
                <a:solidFill>
                  <a:srgbClr val="475C6D"/>
                </a:solidFill>
              </a:rPr>
              <a:t> a National SUN Plan, establish realistic targets and publish its nutrition spending. </a:t>
            </a:r>
            <a:endParaRPr lang="en-US" dirty="0">
              <a:solidFill>
                <a:srgbClr val="475C6D"/>
              </a:solidFill>
            </a:endParaRPr>
          </a:p>
        </p:txBody>
      </p:sp>
      <p:sp>
        <p:nvSpPr>
          <p:cNvPr id="11" name="TextBox 10">
            <a:extLst>
              <a:ext uri="{FF2B5EF4-FFF2-40B4-BE49-F238E27FC236}">
                <a16:creationId xmlns:a16="http://schemas.microsoft.com/office/drawing/2014/main" id="{AEF4082F-0B38-45CE-9B9B-6C445B4A9D64}"/>
              </a:ext>
            </a:extLst>
          </p:cNvPr>
          <p:cNvSpPr txBox="1"/>
          <p:nvPr/>
        </p:nvSpPr>
        <p:spPr>
          <a:xfrm>
            <a:off x="5090607" y="2352988"/>
            <a:ext cx="2864399" cy="1846659"/>
          </a:xfrm>
          <a:prstGeom prst="rect">
            <a:avLst/>
          </a:prstGeom>
          <a:noFill/>
        </p:spPr>
        <p:txBody>
          <a:bodyPr wrap="square" lIns="0" tIns="0" rIns="0" bIns="0" rtlCol="0">
            <a:spAutoFit/>
          </a:bodyPr>
          <a:lstStyle/>
          <a:p>
            <a:pPr lvl="0"/>
            <a:r>
              <a:rPr lang="en-US" sz="2400" b="1" dirty="0">
                <a:solidFill>
                  <a:srgbClr val="007495"/>
                </a:solidFill>
              </a:rPr>
              <a:t>14 out of 14 countries</a:t>
            </a:r>
            <a:r>
              <a:rPr lang="en-US" sz="2400" dirty="0">
                <a:solidFill>
                  <a:srgbClr val="007495"/>
                </a:solidFill>
              </a:rPr>
              <a:t> have met or are on course to meet </a:t>
            </a:r>
            <a:r>
              <a:rPr lang="en-US" sz="2400" b="1" dirty="0">
                <a:solidFill>
                  <a:srgbClr val="007495"/>
                </a:solidFill>
              </a:rPr>
              <a:t>policy</a:t>
            </a:r>
            <a:r>
              <a:rPr lang="en-US" sz="2400" dirty="0">
                <a:solidFill>
                  <a:srgbClr val="007495"/>
                </a:solidFill>
              </a:rPr>
              <a:t> commitments.</a:t>
            </a:r>
          </a:p>
        </p:txBody>
      </p:sp>
      <p:sp>
        <p:nvSpPr>
          <p:cNvPr id="12" name="TextBox 11">
            <a:extLst>
              <a:ext uri="{FF2B5EF4-FFF2-40B4-BE49-F238E27FC236}">
                <a16:creationId xmlns:a16="http://schemas.microsoft.com/office/drawing/2014/main" id="{7C8FB554-AF11-40CF-B9B7-9D520BA734EF}"/>
              </a:ext>
            </a:extLst>
          </p:cNvPr>
          <p:cNvSpPr txBox="1"/>
          <p:nvPr/>
        </p:nvSpPr>
        <p:spPr>
          <a:xfrm>
            <a:off x="8948224" y="2295527"/>
            <a:ext cx="2405751" cy="1846659"/>
          </a:xfrm>
          <a:prstGeom prst="rect">
            <a:avLst/>
          </a:prstGeom>
          <a:noFill/>
        </p:spPr>
        <p:txBody>
          <a:bodyPr wrap="square" lIns="0" tIns="0" rIns="0" bIns="0" rtlCol="0">
            <a:spAutoFit/>
          </a:bodyPr>
          <a:lstStyle/>
          <a:p>
            <a:pPr lvl="0"/>
            <a:r>
              <a:rPr lang="en-US" sz="2400" b="1" dirty="0">
                <a:solidFill>
                  <a:srgbClr val="007495"/>
                </a:solidFill>
              </a:rPr>
              <a:t>7 out of 10 countries </a:t>
            </a:r>
            <a:r>
              <a:rPr lang="en-US" sz="2400" dirty="0">
                <a:solidFill>
                  <a:srgbClr val="007495"/>
                </a:solidFill>
              </a:rPr>
              <a:t>are on course to meet </a:t>
            </a:r>
            <a:r>
              <a:rPr lang="en-US" sz="2400" b="1" dirty="0" err="1">
                <a:solidFill>
                  <a:srgbClr val="007495"/>
                </a:solidFill>
              </a:rPr>
              <a:t>programme</a:t>
            </a:r>
            <a:r>
              <a:rPr lang="en-US" sz="2400" dirty="0">
                <a:solidFill>
                  <a:srgbClr val="007495"/>
                </a:solidFill>
              </a:rPr>
              <a:t> commitments.</a:t>
            </a:r>
          </a:p>
        </p:txBody>
      </p:sp>
    </p:spTree>
    <p:extLst>
      <p:ext uri="{BB962C8B-B14F-4D97-AF65-F5344CB8AC3E}">
        <p14:creationId xmlns:p14="http://schemas.microsoft.com/office/powerpoint/2010/main" val="33674615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A98E5DD-A9C6-4807-8F6C-17FECCBCEC69}"/>
              </a:ext>
            </a:extLst>
          </p:cNvPr>
          <p:cNvSpPr>
            <a:spLocks noGrp="1"/>
          </p:cNvSpPr>
          <p:nvPr>
            <p:ph type="body" sz="quarter" idx="10"/>
          </p:nvPr>
        </p:nvSpPr>
        <p:spPr>
          <a:xfrm>
            <a:off x="1454727" y="621644"/>
            <a:ext cx="9510801" cy="873328"/>
          </a:xfrm>
        </p:spPr>
        <p:txBody>
          <a:bodyPr/>
          <a:lstStyle/>
          <a:p>
            <a:r>
              <a:rPr lang="en-US" dirty="0"/>
              <a:t>Financial commitments</a:t>
            </a:r>
          </a:p>
        </p:txBody>
      </p:sp>
      <p:sp>
        <p:nvSpPr>
          <p:cNvPr id="3" name="Text Placeholder 2">
            <a:extLst>
              <a:ext uri="{FF2B5EF4-FFF2-40B4-BE49-F238E27FC236}">
                <a16:creationId xmlns:a16="http://schemas.microsoft.com/office/drawing/2014/main" id="{828C46DF-8EA7-49A3-8F9C-A973981D4A73}"/>
              </a:ext>
            </a:extLst>
          </p:cNvPr>
          <p:cNvSpPr>
            <a:spLocks noGrp="1"/>
          </p:cNvSpPr>
          <p:nvPr>
            <p:ph type="body" sz="quarter" idx="11"/>
          </p:nvPr>
        </p:nvSpPr>
        <p:spPr>
          <a:xfrm>
            <a:off x="1454727" y="1647902"/>
            <a:ext cx="10341033" cy="1077540"/>
          </a:xfrm>
        </p:spPr>
        <p:txBody>
          <a:bodyPr/>
          <a:lstStyle/>
          <a:p>
            <a:r>
              <a:rPr lang="en-US" sz="2400" dirty="0">
                <a:solidFill>
                  <a:schemeClr val="accent4"/>
                </a:solidFill>
              </a:rPr>
              <a:t>5 out of 11 countries </a:t>
            </a:r>
            <a:r>
              <a:rPr lang="en-US" sz="2400" b="0" dirty="0">
                <a:solidFill>
                  <a:schemeClr val="accent4"/>
                </a:solidFill>
              </a:rPr>
              <a:t>have met or are on course to meet their </a:t>
            </a:r>
            <a:r>
              <a:rPr lang="en-US" sz="2400" dirty="0">
                <a:solidFill>
                  <a:schemeClr val="accent4"/>
                </a:solidFill>
              </a:rPr>
              <a:t>financial</a:t>
            </a:r>
            <a:r>
              <a:rPr lang="en-US" sz="2400" b="0" dirty="0">
                <a:solidFill>
                  <a:schemeClr val="accent4"/>
                </a:solidFill>
              </a:rPr>
              <a:t> commitments. </a:t>
            </a:r>
          </a:p>
          <a:p>
            <a:endParaRPr lang="en-US" dirty="0"/>
          </a:p>
          <a:p>
            <a:endParaRPr lang="en-US" dirty="0"/>
          </a:p>
          <a:p>
            <a:endParaRPr lang="en-US" dirty="0"/>
          </a:p>
        </p:txBody>
      </p:sp>
      <p:sp>
        <p:nvSpPr>
          <p:cNvPr id="4" name="TextBox 3">
            <a:extLst>
              <a:ext uri="{FF2B5EF4-FFF2-40B4-BE49-F238E27FC236}">
                <a16:creationId xmlns:a16="http://schemas.microsoft.com/office/drawing/2014/main" id="{83B8E1CC-E133-4642-95CA-D443616A106E}"/>
              </a:ext>
            </a:extLst>
          </p:cNvPr>
          <p:cNvSpPr txBox="1"/>
          <p:nvPr/>
        </p:nvSpPr>
        <p:spPr>
          <a:xfrm>
            <a:off x="1454727" y="2878372"/>
            <a:ext cx="4964361" cy="2939266"/>
          </a:xfrm>
          <a:prstGeom prst="rect">
            <a:avLst/>
          </a:prstGeom>
          <a:noFill/>
        </p:spPr>
        <p:txBody>
          <a:bodyPr wrap="square" lIns="0" tIns="0" rIns="0" bIns="0" rtlCol="0">
            <a:spAutoFit/>
          </a:bodyPr>
          <a:lstStyle/>
          <a:p>
            <a:pPr marL="285750" indent="-285750">
              <a:buFont typeface="Arial" panose="020B0604020202020204" pitchFamily="34" charset="0"/>
              <a:buChar char="•"/>
            </a:pPr>
            <a:r>
              <a:rPr lang="en-US" sz="2000" b="1" dirty="0"/>
              <a:t>Malawi</a:t>
            </a:r>
            <a:r>
              <a:rPr lang="en-US" sz="2000" dirty="0"/>
              <a:t> has </a:t>
            </a:r>
            <a:r>
              <a:rPr lang="en-US" sz="2000" b="1" dirty="0"/>
              <a:t>made progress </a:t>
            </a:r>
            <a:r>
              <a:rPr lang="en-US" sz="2000" dirty="0"/>
              <a:t>towards its commitment to increase the proportion of annual government expenditure allocated to nutrition.</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b="1" dirty="0"/>
              <a:t>Senegal</a:t>
            </a:r>
            <a:r>
              <a:rPr lang="en-US" sz="2000" dirty="0"/>
              <a:t> has </a:t>
            </a:r>
            <a:r>
              <a:rPr lang="en-US" sz="2000" b="1" dirty="0"/>
              <a:t>reached its commitment </a:t>
            </a:r>
            <a:r>
              <a:rPr lang="en-US" sz="2000" dirty="0"/>
              <a:t>to increase funding for nutrition each year, allocating </a:t>
            </a:r>
            <a:r>
              <a:rPr lang="en-GB" sz="2000" dirty="0"/>
              <a:t>6 billion in local currency in 2018.</a:t>
            </a:r>
          </a:p>
          <a:p>
            <a:pPr marL="285750" indent="-285750">
              <a:buFont typeface="Arial" panose="020B0604020202020204" pitchFamily="34" charset="0"/>
              <a:buChar char="•"/>
            </a:pPr>
            <a:endParaRPr lang="en-US" sz="1100" dirty="0"/>
          </a:p>
        </p:txBody>
      </p:sp>
      <p:sp>
        <p:nvSpPr>
          <p:cNvPr id="5" name="TextBox 4">
            <a:extLst>
              <a:ext uri="{FF2B5EF4-FFF2-40B4-BE49-F238E27FC236}">
                <a16:creationId xmlns:a16="http://schemas.microsoft.com/office/drawing/2014/main" id="{88616512-0FAD-4071-B376-5E77B0BA4EC1}"/>
              </a:ext>
            </a:extLst>
          </p:cNvPr>
          <p:cNvSpPr txBox="1"/>
          <p:nvPr/>
        </p:nvSpPr>
        <p:spPr>
          <a:xfrm>
            <a:off x="6876288" y="2878372"/>
            <a:ext cx="4590288" cy="1538883"/>
          </a:xfrm>
          <a:prstGeom prst="rect">
            <a:avLst/>
          </a:prstGeom>
          <a:noFill/>
        </p:spPr>
        <p:txBody>
          <a:bodyPr wrap="square" lIns="0" tIns="0" rIns="0" bIns="0" rtlCol="0">
            <a:spAutoFit/>
          </a:bodyPr>
          <a:lstStyle/>
          <a:p>
            <a:pPr marL="285750" indent="-285750">
              <a:buFont typeface="Arial" panose="020B0604020202020204" pitchFamily="34" charset="0"/>
              <a:buChar char="•"/>
            </a:pPr>
            <a:r>
              <a:rPr lang="en-US" sz="2000" b="1" dirty="0"/>
              <a:t>Yemen</a:t>
            </a:r>
            <a:r>
              <a:rPr lang="en-US" sz="2000" dirty="0"/>
              <a:t> is </a:t>
            </a:r>
            <a:r>
              <a:rPr lang="en-US" sz="2000" b="1" dirty="0"/>
              <a:t>on course </a:t>
            </a:r>
            <a:r>
              <a:rPr lang="en-US" sz="2000" dirty="0"/>
              <a:t>to establish new budget lines for nutrition programming in the ministries of Health, Water and Environment, as well as Food and Agriculture.</a:t>
            </a:r>
          </a:p>
        </p:txBody>
      </p:sp>
      <p:pic>
        <p:nvPicPr>
          <p:cNvPr id="7" name="Picture 6" descr="A picture containing knife&#10;&#10;Description automatically generated">
            <a:extLst>
              <a:ext uri="{FF2B5EF4-FFF2-40B4-BE49-F238E27FC236}">
                <a16:creationId xmlns:a16="http://schemas.microsoft.com/office/drawing/2014/main" id="{A2011B4D-8E95-43BA-BF5E-E60223587335}"/>
              </a:ext>
            </a:extLst>
          </p:cNvPr>
          <p:cNvPicPr>
            <a:picLocks noChangeAspect="1"/>
          </p:cNvPicPr>
          <p:nvPr/>
        </p:nvPicPr>
        <p:blipFill>
          <a:blip r:embed="rId3"/>
          <a:stretch>
            <a:fillRect/>
          </a:stretch>
        </p:blipFill>
        <p:spPr>
          <a:xfrm>
            <a:off x="-1069017" y="6271874"/>
            <a:ext cx="838200" cy="238125"/>
          </a:xfrm>
          <a:prstGeom prst="rect">
            <a:avLst/>
          </a:prstGeom>
        </p:spPr>
      </p:pic>
    </p:spTree>
    <p:extLst>
      <p:ext uri="{BB962C8B-B14F-4D97-AF65-F5344CB8AC3E}">
        <p14:creationId xmlns:p14="http://schemas.microsoft.com/office/powerpoint/2010/main" val="38970312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E6A3FF9-1633-4F47-8658-F5E31F1B684F}"/>
              </a:ext>
            </a:extLst>
          </p:cNvPr>
          <p:cNvPicPr>
            <a:picLocks noChangeAspect="1"/>
          </p:cNvPicPr>
          <p:nvPr/>
        </p:nvPicPr>
        <p:blipFill>
          <a:blip r:embed="rId3"/>
          <a:stretch>
            <a:fillRect/>
          </a:stretch>
        </p:blipFill>
        <p:spPr>
          <a:xfrm>
            <a:off x="2071687" y="1419225"/>
            <a:ext cx="8048625" cy="4019550"/>
          </a:xfrm>
          <a:prstGeom prst="rect">
            <a:avLst/>
          </a:prstGeom>
        </p:spPr>
      </p:pic>
    </p:spTree>
    <p:extLst>
      <p:ext uri="{BB962C8B-B14F-4D97-AF65-F5344CB8AC3E}">
        <p14:creationId xmlns:p14="http://schemas.microsoft.com/office/powerpoint/2010/main" val="7848744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60B8200-1664-45CC-820B-B2F42AD2F2D1}"/>
              </a:ext>
            </a:extLst>
          </p:cNvPr>
          <p:cNvSpPr/>
          <p:nvPr/>
        </p:nvSpPr>
        <p:spPr>
          <a:xfrm>
            <a:off x="-1" y="0"/>
            <a:ext cx="12192000" cy="685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D1E7E5"/>
              </a:solidFill>
              <a:effectLst/>
              <a:uLnTx/>
              <a:uFillTx/>
              <a:latin typeface="Arial"/>
              <a:ea typeface="+mn-ea"/>
              <a:cs typeface="+mn-cs"/>
            </a:endParaRPr>
          </a:p>
        </p:txBody>
      </p:sp>
      <p:pic>
        <p:nvPicPr>
          <p:cNvPr id="15" name="Picture 14">
            <a:extLst>
              <a:ext uri="{FF2B5EF4-FFF2-40B4-BE49-F238E27FC236}">
                <a16:creationId xmlns:a16="http://schemas.microsoft.com/office/drawing/2014/main" id="{AE05F11F-C528-4114-91AA-652E75F3B073}"/>
              </a:ext>
            </a:extLst>
          </p:cNvPr>
          <p:cNvPicPr>
            <a:picLocks/>
          </p:cNvPicPr>
          <p:nvPr/>
        </p:nvPicPr>
        <p:blipFill>
          <a:blip r:embed="rId3"/>
          <a:stretch>
            <a:fillRect/>
          </a:stretch>
        </p:blipFill>
        <p:spPr>
          <a:xfrm>
            <a:off x="10933880" y="5882472"/>
            <a:ext cx="739825" cy="741600"/>
          </a:xfrm>
          <a:prstGeom prst="rect">
            <a:avLst/>
          </a:prstGeom>
        </p:spPr>
      </p:pic>
      <p:cxnSp>
        <p:nvCxnSpPr>
          <p:cNvPr id="16" name="Straight Connector 15">
            <a:extLst>
              <a:ext uri="{FF2B5EF4-FFF2-40B4-BE49-F238E27FC236}">
                <a16:creationId xmlns:a16="http://schemas.microsoft.com/office/drawing/2014/main" id="{C37AFB4E-9E28-47D6-9E20-BFA1B75B5DF1}"/>
              </a:ext>
            </a:extLst>
          </p:cNvPr>
          <p:cNvCxnSpPr/>
          <p:nvPr/>
        </p:nvCxnSpPr>
        <p:spPr>
          <a:xfrm>
            <a:off x="0" y="6258128"/>
            <a:ext cx="12192000" cy="0"/>
          </a:xfrm>
          <a:prstGeom prst="line">
            <a:avLst/>
          </a:prstGeom>
          <a:ln/>
        </p:spPr>
        <p:style>
          <a:lnRef idx="1">
            <a:schemeClr val="accent2"/>
          </a:lnRef>
          <a:fillRef idx="0">
            <a:schemeClr val="accent2"/>
          </a:fillRef>
          <a:effectRef idx="0">
            <a:schemeClr val="accent2"/>
          </a:effectRef>
          <a:fontRef idx="minor">
            <a:schemeClr val="tx1"/>
          </a:fontRef>
        </p:style>
      </p:cxnSp>
      <p:pic>
        <p:nvPicPr>
          <p:cNvPr id="18" name="Graphic 17">
            <a:extLst>
              <a:ext uri="{FF2B5EF4-FFF2-40B4-BE49-F238E27FC236}">
                <a16:creationId xmlns:a16="http://schemas.microsoft.com/office/drawing/2014/main" id="{3BE5602A-B2E0-465E-8622-F1C822F8908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961397" y="627029"/>
            <a:ext cx="2269207" cy="2269207"/>
          </a:xfrm>
          <a:prstGeom prst="rect">
            <a:avLst/>
          </a:prstGeom>
        </p:spPr>
      </p:pic>
      <p:pic>
        <p:nvPicPr>
          <p:cNvPr id="19" name="Graphic 18">
            <a:extLst>
              <a:ext uri="{FF2B5EF4-FFF2-40B4-BE49-F238E27FC236}">
                <a16:creationId xmlns:a16="http://schemas.microsoft.com/office/drawing/2014/main" id="{4BE8EAA0-44E8-46EE-AE24-2C54F83023F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392368" y="663646"/>
            <a:ext cx="2263332" cy="2263332"/>
          </a:xfrm>
          <a:prstGeom prst="rect">
            <a:avLst/>
          </a:prstGeom>
        </p:spPr>
      </p:pic>
      <p:pic>
        <p:nvPicPr>
          <p:cNvPr id="20" name="Graphic 19">
            <a:extLst>
              <a:ext uri="{FF2B5EF4-FFF2-40B4-BE49-F238E27FC236}">
                <a16:creationId xmlns:a16="http://schemas.microsoft.com/office/drawing/2014/main" id="{CCC93CE2-314D-4AEA-AD3F-2B3BCF4510C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530425" y="599871"/>
            <a:ext cx="2269207" cy="2269207"/>
          </a:xfrm>
          <a:prstGeom prst="rect">
            <a:avLst/>
          </a:prstGeom>
        </p:spPr>
      </p:pic>
      <p:pic>
        <p:nvPicPr>
          <p:cNvPr id="21" name="Graphic 20">
            <a:extLst>
              <a:ext uri="{FF2B5EF4-FFF2-40B4-BE49-F238E27FC236}">
                <a16:creationId xmlns:a16="http://schemas.microsoft.com/office/drawing/2014/main" id="{56277C12-3974-4FC0-8199-14A78D5D6968}"/>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392368" y="3217057"/>
            <a:ext cx="2269207" cy="2269207"/>
          </a:xfrm>
          <a:prstGeom prst="rect">
            <a:avLst/>
          </a:prstGeom>
        </p:spPr>
      </p:pic>
      <p:pic>
        <p:nvPicPr>
          <p:cNvPr id="22" name="Graphic 21">
            <a:extLst>
              <a:ext uri="{FF2B5EF4-FFF2-40B4-BE49-F238E27FC236}">
                <a16:creationId xmlns:a16="http://schemas.microsoft.com/office/drawing/2014/main" id="{9DE91F8A-28CC-42BD-A6A2-3428A9EC3CDD}"/>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961396" y="3217058"/>
            <a:ext cx="2269207" cy="2269207"/>
          </a:xfrm>
          <a:prstGeom prst="rect">
            <a:avLst/>
          </a:prstGeom>
        </p:spPr>
      </p:pic>
      <p:pic>
        <p:nvPicPr>
          <p:cNvPr id="23" name="Graphic 22">
            <a:extLst>
              <a:ext uri="{FF2B5EF4-FFF2-40B4-BE49-F238E27FC236}">
                <a16:creationId xmlns:a16="http://schemas.microsoft.com/office/drawing/2014/main" id="{32237369-F4BD-4031-A060-FA19377832B4}"/>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7530425" y="3220765"/>
            <a:ext cx="2269207" cy="2269207"/>
          </a:xfrm>
          <a:prstGeom prst="rect">
            <a:avLst/>
          </a:prstGeom>
        </p:spPr>
      </p:pic>
    </p:spTree>
    <p:extLst>
      <p:ext uri="{BB962C8B-B14F-4D97-AF65-F5344CB8AC3E}">
        <p14:creationId xmlns:p14="http://schemas.microsoft.com/office/powerpoint/2010/main" val="4130890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autoRev="1" fill="hold" nodeType="clickEffect">
                                  <p:stCondLst>
                                    <p:cond delay="0"/>
                                  </p:stCondLst>
                                  <p:childTnLst>
                                    <p:animScale>
                                      <p:cBhvr>
                                        <p:cTn id="6" dur="2000" fill="hold"/>
                                        <p:tgtEl>
                                          <p:spTgt spid="20"/>
                                        </p:tgtEl>
                                      </p:cBhvr>
                                      <p:by x="125000" y="125000"/>
                                    </p:animScale>
                                  </p:childTnLst>
                                </p:cTn>
                              </p:par>
                            </p:childTnLst>
                          </p:cTn>
                        </p:par>
                      </p:childTnLst>
                    </p:cTn>
                  </p:par>
                  <p:par>
                    <p:cTn id="7" fill="hold">
                      <p:stCondLst>
                        <p:cond delay="indefinite"/>
                      </p:stCondLst>
                      <p:childTnLst>
                        <p:par>
                          <p:cTn id="8" fill="hold">
                            <p:stCondLst>
                              <p:cond delay="0"/>
                            </p:stCondLst>
                            <p:childTnLst>
                              <p:par>
                                <p:cTn id="9" presetID="6" presetClass="emph" presetSubtype="0" autoRev="1" fill="hold" nodeType="clickEffect">
                                  <p:stCondLst>
                                    <p:cond delay="0"/>
                                  </p:stCondLst>
                                  <p:childTnLst>
                                    <p:animScale>
                                      <p:cBhvr>
                                        <p:cTn id="10" dur="2000" fill="hold"/>
                                        <p:tgtEl>
                                          <p:spTgt spid="23"/>
                                        </p:tgtEl>
                                      </p:cBhvr>
                                      <p:by x="125000" y="12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1CFCEF6-4C50-0B4A-A52A-9CC6FE0C8EFB}"/>
              </a:ext>
            </a:extLst>
          </p:cNvPr>
          <p:cNvSpPr>
            <a:spLocks noGrp="1"/>
          </p:cNvSpPr>
          <p:nvPr>
            <p:ph type="body" sz="quarter" idx="12"/>
          </p:nvPr>
        </p:nvSpPr>
        <p:spPr/>
        <p:txBody>
          <a:bodyPr/>
          <a:lstStyle/>
          <a:p>
            <a:r>
              <a:rPr lang="en-GB" dirty="0"/>
              <a:t>Development Initiatives Ltd</a:t>
            </a:r>
            <a:br>
              <a:rPr lang="en-GB" dirty="0"/>
            </a:br>
            <a:r>
              <a:rPr lang="en-GB" dirty="0"/>
              <a:t>North Quay House</a:t>
            </a:r>
            <a:br>
              <a:rPr lang="en-GB" dirty="0"/>
            </a:br>
            <a:r>
              <a:rPr lang="en-GB" dirty="0"/>
              <a:t>Quay side</a:t>
            </a:r>
            <a:br>
              <a:rPr lang="en-GB" dirty="0"/>
            </a:br>
            <a:r>
              <a:rPr lang="en-GB" dirty="0"/>
              <a:t>Temple Back</a:t>
            </a:r>
            <a:br>
              <a:rPr lang="en-GB" dirty="0"/>
            </a:br>
            <a:r>
              <a:rPr lang="en-GB" dirty="0"/>
              <a:t>Bristol</a:t>
            </a:r>
            <a:br>
              <a:rPr lang="en-GB" dirty="0"/>
            </a:br>
            <a:r>
              <a:rPr lang="en-GB" dirty="0"/>
              <a:t>BS1 6FL</a:t>
            </a:r>
            <a:endParaRPr lang="en-US" dirty="0"/>
          </a:p>
        </p:txBody>
      </p:sp>
      <p:sp>
        <p:nvSpPr>
          <p:cNvPr id="3" name="Text Placeholder 2">
            <a:extLst>
              <a:ext uri="{FF2B5EF4-FFF2-40B4-BE49-F238E27FC236}">
                <a16:creationId xmlns:a16="http://schemas.microsoft.com/office/drawing/2014/main" id="{2DB2B43D-3677-9549-ACFB-5915F8CC9A0B}"/>
              </a:ext>
            </a:extLst>
          </p:cNvPr>
          <p:cNvSpPr>
            <a:spLocks noGrp="1"/>
          </p:cNvSpPr>
          <p:nvPr>
            <p:ph type="body" sz="quarter" idx="13"/>
          </p:nvPr>
        </p:nvSpPr>
        <p:spPr/>
        <p:txBody>
          <a:bodyPr/>
          <a:lstStyle/>
          <a:p>
            <a:r>
              <a:rPr lang="en-US" dirty="0"/>
              <a:t>globalnutritionreport.org</a:t>
            </a:r>
          </a:p>
        </p:txBody>
      </p:sp>
      <p:sp>
        <p:nvSpPr>
          <p:cNvPr id="4" name="Text Placeholder 7">
            <a:extLst>
              <a:ext uri="{FF2B5EF4-FFF2-40B4-BE49-F238E27FC236}">
                <a16:creationId xmlns:a16="http://schemas.microsoft.com/office/drawing/2014/main" id="{34D534B4-CED9-4B70-9489-D15F6F9278D0}"/>
              </a:ext>
            </a:extLst>
          </p:cNvPr>
          <p:cNvSpPr txBox="1">
            <a:spLocks/>
          </p:cNvSpPr>
          <p:nvPr/>
        </p:nvSpPr>
        <p:spPr>
          <a:xfrm>
            <a:off x="583233" y="2132998"/>
            <a:ext cx="4581970" cy="1267842"/>
          </a:xfrm>
          <a:prstGeom prst="rect">
            <a:avLst/>
          </a:prstGeom>
        </p:spPr>
        <p:txBody>
          <a:bodyPr/>
          <a:lstStyle>
            <a:lvl1pPr marL="0" indent="0" algn="l" defTabSz="457200" rtl="0" eaLnBrk="1" latinLnBrk="0" hangingPunct="1">
              <a:spcBef>
                <a:spcPct val="20000"/>
              </a:spcBef>
              <a:buFont typeface="Arial"/>
              <a:buNone/>
              <a:defRPr sz="2000" kern="1200">
                <a:solidFill>
                  <a:schemeClr val="bg2"/>
                </a:solidFill>
                <a:latin typeface="+mn-lt"/>
                <a:ea typeface="+mn-ea"/>
                <a:cs typeface="+mn-cs"/>
              </a:defRPr>
            </a:lvl1pPr>
            <a:lvl2pPr marL="742950" indent="-285750" algn="l" defTabSz="457200" rtl="0" eaLnBrk="1" latinLnBrk="0" hangingPunct="1">
              <a:spcBef>
                <a:spcPct val="20000"/>
              </a:spcBef>
              <a:buClr>
                <a:schemeClr val="accent1"/>
              </a:buClr>
              <a:buSzPct val="110000"/>
              <a:buFont typeface="Arial"/>
              <a:buChar char="•"/>
              <a:defRPr sz="2200" kern="1200">
                <a:solidFill>
                  <a:schemeClr val="tx2"/>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z="4000" b="1" dirty="0">
                <a:solidFill>
                  <a:schemeClr val="bg1"/>
                </a:solidFill>
              </a:rPr>
              <a:t>Thank you</a:t>
            </a:r>
          </a:p>
        </p:txBody>
      </p:sp>
      <p:sp>
        <p:nvSpPr>
          <p:cNvPr id="5" name="Slide Number Placeholder 4">
            <a:extLst>
              <a:ext uri="{FF2B5EF4-FFF2-40B4-BE49-F238E27FC236}">
                <a16:creationId xmlns:a16="http://schemas.microsoft.com/office/drawing/2014/main" id="{14298925-9B3D-4724-8AA0-99784C7B4A4B}"/>
              </a:ext>
            </a:extLst>
          </p:cNvPr>
          <p:cNvSpPr>
            <a:spLocks noGrp="1"/>
          </p:cNvSpPr>
          <p:nvPr>
            <p:ph type="sldNum" sz="quarter" idx="11"/>
          </p:nvPr>
        </p:nvSpPr>
        <p:spPr/>
        <p:txBody>
          <a:bodyPr/>
          <a:lstStyle/>
          <a:p>
            <a:fld id="{FDA1B1DD-D828-6341-9371-DC2F43F08BC0}" type="slidenum">
              <a:rPr lang="en-US" smtClean="0"/>
              <a:pPr/>
              <a:t>18</a:t>
            </a:fld>
            <a:endParaRPr lang="en-US" dirty="0"/>
          </a:p>
        </p:txBody>
      </p:sp>
      <p:grpSp>
        <p:nvGrpSpPr>
          <p:cNvPr id="6" name="Group 5">
            <a:extLst>
              <a:ext uri="{FF2B5EF4-FFF2-40B4-BE49-F238E27FC236}">
                <a16:creationId xmlns:a16="http://schemas.microsoft.com/office/drawing/2014/main" id="{9B784A8E-0C1A-49DC-AEAF-A068BD3BE2C7}"/>
              </a:ext>
            </a:extLst>
          </p:cNvPr>
          <p:cNvGrpSpPr/>
          <p:nvPr/>
        </p:nvGrpSpPr>
        <p:grpSpPr>
          <a:xfrm>
            <a:off x="2080530" y="3435322"/>
            <a:ext cx="2657453" cy="601708"/>
            <a:chOff x="6255727" y="897912"/>
            <a:chExt cx="2657453" cy="601708"/>
          </a:xfrm>
        </p:grpSpPr>
        <p:sp>
          <p:nvSpPr>
            <p:cNvPr id="7" name="TextBox 6">
              <a:extLst>
                <a:ext uri="{FF2B5EF4-FFF2-40B4-BE49-F238E27FC236}">
                  <a16:creationId xmlns:a16="http://schemas.microsoft.com/office/drawing/2014/main" id="{87A65F99-CD79-4CDD-8846-91029303AFE2}"/>
                </a:ext>
              </a:extLst>
            </p:cNvPr>
            <p:cNvSpPr txBox="1"/>
            <p:nvPr/>
          </p:nvSpPr>
          <p:spPr>
            <a:xfrm>
              <a:off x="6614096" y="897912"/>
              <a:ext cx="1224886" cy="246221"/>
            </a:xfrm>
            <a:prstGeom prst="rect">
              <a:avLst/>
            </a:prstGeom>
            <a:noFill/>
          </p:spPr>
          <p:txBody>
            <a:bodyPr wrap="square" lIns="0" tIns="0" rIns="0" bIns="0" rtlCol="0">
              <a:spAutoFit/>
            </a:bodyPr>
            <a:lstStyle/>
            <a:p>
              <a:pPr algn="l"/>
              <a:r>
                <a:rPr lang="en-US" sz="1600" b="1" dirty="0">
                  <a:solidFill>
                    <a:srgbClr val="FFFFFF"/>
                  </a:solidFill>
                </a:rPr>
                <a:t>@</a:t>
              </a:r>
              <a:r>
                <a:rPr lang="en-US" sz="1600" b="1" dirty="0" err="1">
                  <a:solidFill>
                    <a:srgbClr val="FFFFFF"/>
                  </a:solidFill>
                </a:rPr>
                <a:t>GNReport</a:t>
              </a:r>
              <a:endParaRPr lang="en-GB" sz="1600" b="1" dirty="0">
                <a:solidFill>
                  <a:srgbClr val="FFFFFF"/>
                </a:solidFill>
              </a:endParaRPr>
            </a:p>
          </p:txBody>
        </p:sp>
        <p:pic>
          <p:nvPicPr>
            <p:cNvPr id="8" name="Picture 7" descr="A close up of a logo&#10;&#10;Description automatically generated">
              <a:extLst>
                <a:ext uri="{FF2B5EF4-FFF2-40B4-BE49-F238E27FC236}">
                  <a16:creationId xmlns:a16="http://schemas.microsoft.com/office/drawing/2014/main" id="{B022396A-9908-48D4-AD2D-53172C5449F2}"/>
                </a:ext>
              </a:extLst>
            </p:cNvPr>
            <p:cNvPicPr>
              <a:picLocks noChangeAspect="1"/>
            </p:cNvPicPr>
            <p:nvPr/>
          </p:nvPicPr>
          <p:blipFill>
            <a:blip r:embed="rId3"/>
            <a:stretch>
              <a:fillRect/>
            </a:stretch>
          </p:blipFill>
          <p:spPr>
            <a:xfrm>
              <a:off x="6256857" y="1253400"/>
              <a:ext cx="245092" cy="246220"/>
            </a:xfrm>
            <a:prstGeom prst="rect">
              <a:avLst/>
            </a:prstGeom>
          </p:spPr>
        </p:pic>
        <p:pic>
          <p:nvPicPr>
            <p:cNvPr id="9" name="Graphic 8">
              <a:extLst>
                <a:ext uri="{FF2B5EF4-FFF2-40B4-BE49-F238E27FC236}">
                  <a16:creationId xmlns:a16="http://schemas.microsoft.com/office/drawing/2014/main" id="{FC0CE2AE-06DD-4C17-AA8A-4F3ADDF32C9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255727" y="897912"/>
              <a:ext cx="246222" cy="246222"/>
            </a:xfrm>
            <a:prstGeom prst="rect">
              <a:avLst/>
            </a:prstGeom>
          </p:spPr>
        </p:pic>
        <p:sp>
          <p:nvSpPr>
            <p:cNvPr id="10" name="TextBox 9">
              <a:extLst>
                <a:ext uri="{FF2B5EF4-FFF2-40B4-BE49-F238E27FC236}">
                  <a16:creationId xmlns:a16="http://schemas.microsoft.com/office/drawing/2014/main" id="{482F0056-7F18-4E20-AC47-BAC15E8D0AFC}"/>
                </a:ext>
              </a:extLst>
            </p:cNvPr>
            <p:cNvSpPr txBox="1"/>
            <p:nvPr/>
          </p:nvSpPr>
          <p:spPr>
            <a:xfrm>
              <a:off x="6614096" y="1250438"/>
              <a:ext cx="2299084" cy="246221"/>
            </a:xfrm>
            <a:prstGeom prst="rect">
              <a:avLst/>
            </a:prstGeom>
            <a:noFill/>
          </p:spPr>
          <p:txBody>
            <a:bodyPr wrap="square" lIns="0" tIns="0" rIns="0" bIns="0" rtlCol="0">
              <a:spAutoFit/>
            </a:bodyPr>
            <a:lstStyle/>
            <a:p>
              <a:pPr algn="l"/>
              <a:r>
                <a:rPr lang="en-US" sz="1600" b="1" dirty="0">
                  <a:solidFill>
                    <a:srgbClr val="FFFFFF"/>
                  </a:solidFill>
                </a:rPr>
                <a:t>@</a:t>
              </a:r>
              <a:r>
                <a:rPr lang="en-US" sz="1600" b="1" dirty="0" err="1">
                  <a:solidFill>
                    <a:srgbClr val="FFFFFF"/>
                  </a:solidFill>
                </a:rPr>
                <a:t>globalnutritionreport</a:t>
              </a:r>
              <a:endParaRPr lang="en-GB" sz="1600" b="1" dirty="0">
                <a:solidFill>
                  <a:srgbClr val="FFFFFF"/>
                </a:solidFill>
              </a:endParaRPr>
            </a:p>
          </p:txBody>
        </p:sp>
      </p:grpSp>
    </p:spTree>
    <p:extLst>
      <p:ext uri="{BB962C8B-B14F-4D97-AF65-F5344CB8AC3E}">
        <p14:creationId xmlns:p14="http://schemas.microsoft.com/office/powerpoint/2010/main" val="1089665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8EEBD59-F071-439A-8C0C-BDF3CEABFBBB}"/>
              </a:ext>
            </a:extLst>
          </p:cNvPr>
          <p:cNvSpPr>
            <a:spLocks noGrp="1"/>
          </p:cNvSpPr>
          <p:nvPr>
            <p:ph type="body" sz="quarter" idx="13"/>
          </p:nvPr>
        </p:nvSpPr>
        <p:spPr>
          <a:xfrm>
            <a:off x="1510797" y="2651035"/>
            <a:ext cx="8069138" cy="1231106"/>
          </a:xfrm>
        </p:spPr>
        <p:txBody>
          <a:bodyPr/>
          <a:lstStyle/>
          <a:p>
            <a:r>
              <a:rPr lang="en-US" dirty="0"/>
              <a:t>Why do we need the </a:t>
            </a:r>
            <a:br>
              <a:rPr lang="en-US" dirty="0"/>
            </a:br>
            <a:r>
              <a:rPr lang="en-US" dirty="0"/>
              <a:t>Global Nutrition Report?</a:t>
            </a:r>
          </a:p>
        </p:txBody>
      </p:sp>
    </p:spTree>
    <p:extLst>
      <p:ext uri="{BB962C8B-B14F-4D97-AF65-F5344CB8AC3E}">
        <p14:creationId xmlns:p14="http://schemas.microsoft.com/office/powerpoint/2010/main" val="40321984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495A877-096E-4AF7-8A25-F54CB297B766}"/>
              </a:ext>
            </a:extLst>
          </p:cNvPr>
          <p:cNvSpPr>
            <a:spLocks noGrp="1"/>
          </p:cNvSpPr>
          <p:nvPr>
            <p:ph type="body" sz="quarter" idx="11"/>
          </p:nvPr>
        </p:nvSpPr>
        <p:spPr>
          <a:xfrm>
            <a:off x="4858603" y="1841770"/>
            <a:ext cx="6741994" cy="4345020"/>
          </a:xfrm>
        </p:spPr>
        <p:txBody>
          <a:bodyPr/>
          <a:lstStyle/>
          <a:p>
            <a:r>
              <a:rPr lang="en-US" sz="2000" b="0" dirty="0"/>
              <a:t>The Global Nutrition Report (GNR) was conceived of, following the first Nutrition for Growth (N4G) summit in 2013, to </a:t>
            </a:r>
            <a:r>
              <a:rPr lang="en-US" sz="2000" dirty="0"/>
              <a:t>track progress </a:t>
            </a:r>
            <a:r>
              <a:rPr lang="en-US" sz="2000" b="0" dirty="0"/>
              <a:t>against </a:t>
            </a:r>
            <a:r>
              <a:rPr lang="en-US" sz="2000" dirty="0"/>
              <a:t>global nutrition targets</a:t>
            </a:r>
            <a:r>
              <a:rPr lang="en-US" sz="2000" b="0" dirty="0"/>
              <a:t> along with the </a:t>
            </a:r>
            <a:r>
              <a:rPr lang="en-US" sz="2000" dirty="0"/>
              <a:t>financing, commitments </a:t>
            </a:r>
            <a:r>
              <a:rPr lang="en-US" sz="2000" b="0" dirty="0"/>
              <a:t>and </a:t>
            </a:r>
            <a:r>
              <a:rPr lang="en-US" sz="2000" dirty="0"/>
              <a:t>actions</a:t>
            </a:r>
            <a:r>
              <a:rPr lang="en-US" sz="2000" b="0" dirty="0"/>
              <a:t> designed to reach them. </a:t>
            </a:r>
          </a:p>
          <a:p>
            <a:endParaRPr lang="en-US" sz="2200" b="0" dirty="0"/>
          </a:p>
          <a:p>
            <a:r>
              <a:rPr lang="en-US" sz="2000" b="1" dirty="0">
                <a:solidFill>
                  <a:srgbClr val="DE5C09"/>
                </a:solidFill>
              </a:rPr>
              <a:t>Vision</a:t>
            </a:r>
            <a:br>
              <a:rPr lang="en-US" sz="2000" b="1" dirty="0">
                <a:solidFill>
                  <a:srgbClr val="DE5C09"/>
                </a:solidFill>
              </a:rPr>
            </a:br>
            <a:r>
              <a:rPr lang="en-US" sz="2000" b="0" dirty="0"/>
              <a:t>A world free from malnutrition in all its forms.</a:t>
            </a:r>
            <a:endParaRPr lang="en-US" sz="2000" b="0" dirty="0">
              <a:solidFill>
                <a:srgbClr val="DE5C09"/>
              </a:solidFill>
            </a:endParaRPr>
          </a:p>
          <a:p>
            <a:r>
              <a:rPr lang="en-US" sz="2000" b="1" dirty="0">
                <a:solidFill>
                  <a:srgbClr val="DE5C09"/>
                </a:solidFill>
              </a:rPr>
              <a:t>Mission</a:t>
            </a:r>
            <a:br>
              <a:rPr lang="en-US" sz="2000" b="1" dirty="0">
                <a:solidFill>
                  <a:srgbClr val="DE5C09"/>
                </a:solidFill>
              </a:rPr>
            </a:br>
            <a:r>
              <a:rPr lang="en-US" sz="2000" b="0" dirty="0"/>
              <a:t>The Global Nutrition Report drives greater action to end malnutrition in all its forms.</a:t>
            </a:r>
          </a:p>
        </p:txBody>
      </p:sp>
      <p:pic>
        <p:nvPicPr>
          <p:cNvPr id="2" name="Picture 1">
            <a:extLst>
              <a:ext uri="{FF2B5EF4-FFF2-40B4-BE49-F238E27FC236}">
                <a16:creationId xmlns:a16="http://schemas.microsoft.com/office/drawing/2014/main" id="{41D3E81F-4B02-4F34-B378-986904B73EDF}"/>
              </a:ext>
            </a:extLst>
          </p:cNvPr>
          <p:cNvPicPr>
            <a:picLocks noChangeAspect="1"/>
          </p:cNvPicPr>
          <p:nvPr/>
        </p:nvPicPr>
        <p:blipFill>
          <a:blip r:embed="rId3"/>
          <a:stretch>
            <a:fillRect/>
          </a:stretch>
        </p:blipFill>
        <p:spPr>
          <a:xfrm>
            <a:off x="1552575" y="1864838"/>
            <a:ext cx="2904876" cy="4119510"/>
          </a:xfrm>
          <a:prstGeom prst="rect">
            <a:avLst/>
          </a:prstGeom>
        </p:spPr>
      </p:pic>
      <p:sp>
        <p:nvSpPr>
          <p:cNvPr id="5" name="Text Placeholder 4">
            <a:extLst>
              <a:ext uri="{FF2B5EF4-FFF2-40B4-BE49-F238E27FC236}">
                <a16:creationId xmlns:a16="http://schemas.microsoft.com/office/drawing/2014/main" id="{747DFC77-D37F-4BA5-B4B6-65D83C73314D}"/>
              </a:ext>
            </a:extLst>
          </p:cNvPr>
          <p:cNvSpPr>
            <a:spLocks noGrp="1"/>
          </p:cNvSpPr>
          <p:nvPr>
            <p:ph type="body" sz="quarter" idx="10"/>
          </p:nvPr>
        </p:nvSpPr>
        <p:spPr/>
        <p:txBody>
          <a:bodyPr/>
          <a:lstStyle/>
          <a:p>
            <a:r>
              <a:rPr lang="en-US" dirty="0"/>
              <a:t>The Global Nutrition Report</a:t>
            </a:r>
            <a:endParaRPr lang="en-GB" dirty="0"/>
          </a:p>
        </p:txBody>
      </p:sp>
    </p:spTree>
    <p:extLst>
      <p:ext uri="{BB962C8B-B14F-4D97-AF65-F5344CB8AC3E}">
        <p14:creationId xmlns:p14="http://schemas.microsoft.com/office/powerpoint/2010/main" val="25535917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03A6C9D-A4DA-4303-A3A1-749CE6BA4878}"/>
              </a:ext>
            </a:extLst>
          </p:cNvPr>
          <p:cNvSpPr>
            <a:spLocks noGrp="1"/>
          </p:cNvSpPr>
          <p:nvPr>
            <p:ph type="body" sz="quarter" idx="10"/>
          </p:nvPr>
        </p:nvSpPr>
        <p:spPr/>
        <p:txBody>
          <a:bodyPr/>
          <a:lstStyle/>
          <a:p>
            <a:r>
              <a:rPr lang="en-US" dirty="0"/>
              <a:t>The global picture</a:t>
            </a:r>
          </a:p>
        </p:txBody>
      </p:sp>
      <p:sp>
        <p:nvSpPr>
          <p:cNvPr id="7" name="Text Placeholder 2">
            <a:extLst>
              <a:ext uri="{FF2B5EF4-FFF2-40B4-BE49-F238E27FC236}">
                <a16:creationId xmlns:a16="http://schemas.microsoft.com/office/drawing/2014/main" id="{D0062073-280C-4FED-8FA1-14B7FDD2F136}"/>
              </a:ext>
            </a:extLst>
          </p:cNvPr>
          <p:cNvSpPr txBox="1">
            <a:spLocks/>
          </p:cNvSpPr>
          <p:nvPr/>
        </p:nvSpPr>
        <p:spPr>
          <a:xfrm>
            <a:off x="1552575" y="4277507"/>
            <a:ext cx="10080787" cy="2198326"/>
          </a:xfrm>
          <a:prstGeom prst="rect">
            <a:avLst/>
          </a:prstGeom>
        </p:spPr>
        <p:txBody>
          <a:bodyPr vert="horz" lIns="0" tIns="0" rIns="0" bIns="0" rtlCol="0">
            <a:noAutofit/>
          </a:bodyPr>
          <a:lstStyle>
            <a:lvl1pPr marL="0" indent="0" algn="l" defTabSz="457200" rtl="0" eaLnBrk="1" latinLnBrk="0" hangingPunct="1">
              <a:spcBef>
                <a:spcPct val="20000"/>
              </a:spcBef>
              <a:spcAft>
                <a:spcPts val="432"/>
              </a:spcAft>
              <a:buFont typeface="Arial"/>
              <a:buNone/>
              <a:defRPr sz="1800" b="1" kern="1200">
                <a:solidFill>
                  <a:schemeClr val="tx1"/>
                </a:solidFill>
                <a:latin typeface="+mn-lt"/>
                <a:ea typeface="+mn-ea"/>
                <a:cs typeface="+mn-cs"/>
              </a:defRPr>
            </a:lvl1pPr>
            <a:lvl2pPr marL="742950" indent="-285750" algn="l" defTabSz="457200" rtl="0" eaLnBrk="1" latinLnBrk="0" hangingPunct="1">
              <a:spcBef>
                <a:spcPct val="20000"/>
              </a:spcBef>
              <a:buClr>
                <a:schemeClr val="accent1"/>
              </a:buClr>
              <a:buSzPct val="110000"/>
              <a:buFont typeface="Arial"/>
              <a:buChar char="•"/>
              <a:defRPr sz="2200" kern="1200">
                <a:solidFill>
                  <a:schemeClr val="tx2"/>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US" dirty="0"/>
          </a:p>
          <a:p>
            <a:br>
              <a:rPr lang="en-GB" dirty="0"/>
            </a:br>
            <a:endParaRPr lang="en-US" dirty="0"/>
          </a:p>
          <a:p>
            <a:endParaRPr lang="en-US" dirty="0"/>
          </a:p>
        </p:txBody>
      </p:sp>
      <p:sp>
        <p:nvSpPr>
          <p:cNvPr id="9" name="TextBox 8">
            <a:extLst>
              <a:ext uri="{FF2B5EF4-FFF2-40B4-BE49-F238E27FC236}">
                <a16:creationId xmlns:a16="http://schemas.microsoft.com/office/drawing/2014/main" id="{CBDFA785-3BEE-4A29-B239-57912D2F27F2}"/>
              </a:ext>
            </a:extLst>
          </p:cNvPr>
          <p:cNvSpPr txBox="1"/>
          <p:nvPr/>
        </p:nvSpPr>
        <p:spPr>
          <a:xfrm>
            <a:off x="1552573" y="5135117"/>
            <a:ext cx="9662335" cy="738664"/>
          </a:xfrm>
          <a:prstGeom prst="rect">
            <a:avLst/>
          </a:prstGeom>
          <a:noFill/>
        </p:spPr>
        <p:txBody>
          <a:bodyPr wrap="square" lIns="0" tIns="0" rIns="0" bIns="0" rtlCol="0">
            <a:spAutoFit/>
          </a:bodyPr>
          <a:lstStyle/>
          <a:p>
            <a:r>
              <a:rPr lang="en-GB" sz="2400" dirty="0"/>
              <a:t>Not a single country in the world is on course to meet global nutrition targets for adult obesity or anaemia in women of reproductive age.</a:t>
            </a:r>
          </a:p>
        </p:txBody>
      </p:sp>
      <p:sp>
        <p:nvSpPr>
          <p:cNvPr id="6" name="TextBox 5">
            <a:extLst>
              <a:ext uri="{FF2B5EF4-FFF2-40B4-BE49-F238E27FC236}">
                <a16:creationId xmlns:a16="http://schemas.microsoft.com/office/drawing/2014/main" id="{2E8CEF5C-7328-459F-8C60-F6FB7C467214}"/>
              </a:ext>
            </a:extLst>
          </p:cNvPr>
          <p:cNvSpPr txBox="1"/>
          <p:nvPr/>
        </p:nvSpPr>
        <p:spPr>
          <a:xfrm>
            <a:off x="1552575" y="4348399"/>
            <a:ext cx="5884545" cy="184666"/>
          </a:xfrm>
          <a:prstGeom prst="rect">
            <a:avLst/>
          </a:prstGeom>
          <a:noFill/>
        </p:spPr>
        <p:txBody>
          <a:bodyPr wrap="square" lIns="0" tIns="0" rIns="0" bIns="0" rtlCol="0">
            <a:spAutoFit/>
          </a:bodyPr>
          <a:lstStyle/>
          <a:p>
            <a:pPr algn="l"/>
            <a:r>
              <a:rPr lang="en-US" sz="1200" dirty="0"/>
              <a:t>Source: Global Nutrition Report, 2019. Country Nutrition Profiles: Global.</a:t>
            </a:r>
            <a:endParaRPr lang="en-GB" sz="1200" dirty="0"/>
          </a:p>
        </p:txBody>
      </p:sp>
      <p:pic>
        <p:nvPicPr>
          <p:cNvPr id="18" name="Picture 17" descr="A screenshot of a cell phone&#10;&#10;Description automatically generated">
            <a:extLst>
              <a:ext uri="{FF2B5EF4-FFF2-40B4-BE49-F238E27FC236}">
                <a16:creationId xmlns:a16="http://schemas.microsoft.com/office/drawing/2014/main" id="{52F080C0-28F1-44DE-8A6F-7A423DAD549F}"/>
              </a:ext>
            </a:extLst>
          </p:cNvPr>
          <p:cNvPicPr>
            <a:picLocks noChangeAspect="1"/>
          </p:cNvPicPr>
          <p:nvPr/>
        </p:nvPicPr>
        <p:blipFill rotWithShape="1">
          <a:blip r:embed="rId3"/>
          <a:srcRect/>
          <a:stretch/>
        </p:blipFill>
        <p:spPr>
          <a:xfrm>
            <a:off x="1552572" y="1954481"/>
            <a:ext cx="9662335" cy="2879610"/>
          </a:xfrm>
          <a:prstGeom prst="rect">
            <a:avLst/>
          </a:prstGeom>
        </p:spPr>
      </p:pic>
      <p:pic>
        <p:nvPicPr>
          <p:cNvPr id="21" name="Picture 20" descr="A screenshot of a cell phone&#10;&#10;Description automatically generated">
            <a:extLst>
              <a:ext uri="{FF2B5EF4-FFF2-40B4-BE49-F238E27FC236}">
                <a16:creationId xmlns:a16="http://schemas.microsoft.com/office/drawing/2014/main" id="{14BD97DA-C6C9-430D-BE71-858766C786C9}"/>
              </a:ext>
            </a:extLst>
          </p:cNvPr>
          <p:cNvPicPr>
            <a:picLocks noChangeAspect="1"/>
          </p:cNvPicPr>
          <p:nvPr/>
        </p:nvPicPr>
        <p:blipFill>
          <a:blip r:embed="rId4"/>
          <a:stretch>
            <a:fillRect/>
          </a:stretch>
        </p:blipFill>
        <p:spPr>
          <a:xfrm>
            <a:off x="1641905" y="2290820"/>
            <a:ext cx="1964895" cy="1135872"/>
          </a:xfrm>
          <a:prstGeom prst="rect">
            <a:avLst/>
          </a:prstGeom>
        </p:spPr>
      </p:pic>
      <p:pic>
        <p:nvPicPr>
          <p:cNvPr id="23" name="Picture 22" descr="A screenshot of a cell phone&#10;&#10;Description automatically generated">
            <a:extLst>
              <a:ext uri="{FF2B5EF4-FFF2-40B4-BE49-F238E27FC236}">
                <a16:creationId xmlns:a16="http://schemas.microsoft.com/office/drawing/2014/main" id="{0DFE6703-204B-4DE1-8C0D-C269C5D2C21F}"/>
              </a:ext>
            </a:extLst>
          </p:cNvPr>
          <p:cNvPicPr>
            <a:picLocks noChangeAspect="1"/>
          </p:cNvPicPr>
          <p:nvPr/>
        </p:nvPicPr>
        <p:blipFill>
          <a:blip r:embed="rId5"/>
          <a:stretch>
            <a:fillRect/>
          </a:stretch>
        </p:blipFill>
        <p:spPr>
          <a:xfrm>
            <a:off x="1646915" y="3552549"/>
            <a:ext cx="3723371" cy="1106373"/>
          </a:xfrm>
          <a:prstGeom prst="rect">
            <a:avLst/>
          </a:prstGeom>
        </p:spPr>
      </p:pic>
    </p:spTree>
    <p:extLst>
      <p:ext uri="{BB962C8B-B14F-4D97-AF65-F5344CB8AC3E}">
        <p14:creationId xmlns:p14="http://schemas.microsoft.com/office/powerpoint/2010/main" val="611695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autoRev="1" fill="hold" nodeType="clickEffect">
                                  <p:stCondLst>
                                    <p:cond delay="0"/>
                                  </p:stCondLst>
                                  <p:childTnLst>
                                    <p:animScale>
                                      <p:cBhvr>
                                        <p:cTn id="6" dur="2000" fill="hold"/>
                                        <p:tgtEl>
                                          <p:spTgt spid="21"/>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6" presetClass="emph" presetSubtype="0" autoRev="1" fill="hold" nodeType="clickEffect">
                                  <p:stCondLst>
                                    <p:cond delay="0"/>
                                  </p:stCondLst>
                                  <p:childTnLst>
                                    <p:animScale>
                                      <p:cBhvr>
                                        <p:cTn id="10" dur="2000" fill="hold"/>
                                        <p:tgtEl>
                                          <p:spTgt spid="23"/>
                                        </p:tgtEl>
                                      </p:cBhvr>
                                      <p:by x="150000" y="150000"/>
                                    </p:animScale>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7B6E1F5-CA2F-41DE-83B6-65DD9BD68807}"/>
              </a:ext>
            </a:extLst>
          </p:cNvPr>
          <p:cNvSpPr>
            <a:spLocks noGrp="1"/>
          </p:cNvSpPr>
          <p:nvPr>
            <p:ph type="body" sz="quarter" idx="10"/>
          </p:nvPr>
        </p:nvSpPr>
        <p:spPr>
          <a:xfrm>
            <a:off x="1552576" y="518380"/>
            <a:ext cx="9662335" cy="548331"/>
          </a:xfrm>
        </p:spPr>
        <p:txBody>
          <a:bodyPr/>
          <a:lstStyle/>
          <a:p>
            <a:r>
              <a:rPr lang="en-US" dirty="0"/>
              <a:t>Coexistence of wasting, stunting and overweight in under-fives</a:t>
            </a:r>
            <a:endParaRPr lang="en-GB" dirty="0"/>
          </a:p>
        </p:txBody>
      </p:sp>
      <p:sp>
        <p:nvSpPr>
          <p:cNvPr id="3" name="Text Placeholder 2">
            <a:extLst>
              <a:ext uri="{FF2B5EF4-FFF2-40B4-BE49-F238E27FC236}">
                <a16:creationId xmlns:a16="http://schemas.microsoft.com/office/drawing/2014/main" id="{9A90E7FC-4AC5-476B-8D66-F624CB65ADAD}"/>
              </a:ext>
            </a:extLst>
          </p:cNvPr>
          <p:cNvSpPr>
            <a:spLocks noGrp="1"/>
          </p:cNvSpPr>
          <p:nvPr>
            <p:ph type="body" sz="quarter" idx="11"/>
          </p:nvPr>
        </p:nvSpPr>
        <p:spPr>
          <a:xfrm>
            <a:off x="1552576" y="2465187"/>
            <a:ext cx="2996276" cy="3715117"/>
          </a:xfrm>
        </p:spPr>
        <p:txBody>
          <a:bodyPr/>
          <a:lstStyle/>
          <a:p>
            <a:endParaRPr lang="en-US" b="0" dirty="0"/>
          </a:p>
          <a:p>
            <a:r>
              <a:rPr lang="en-US" sz="2800" dirty="0"/>
              <a:t>3.5% </a:t>
            </a:r>
            <a:r>
              <a:rPr lang="en-US" dirty="0"/>
              <a:t>of children </a:t>
            </a:r>
            <a:br>
              <a:rPr lang="en-US" dirty="0"/>
            </a:br>
            <a:r>
              <a:rPr lang="en-US" dirty="0"/>
              <a:t>are stunted </a:t>
            </a:r>
            <a:r>
              <a:rPr lang="en-US" i="1" dirty="0"/>
              <a:t>and </a:t>
            </a:r>
            <a:r>
              <a:rPr lang="en-US" dirty="0"/>
              <a:t>wasted</a:t>
            </a:r>
          </a:p>
          <a:p>
            <a:endParaRPr lang="en-US" dirty="0"/>
          </a:p>
          <a:p>
            <a:r>
              <a:rPr lang="en-US" sz="2800" dirty="0"/>
              <a:t>1.7% </a:t>
            </a:r>
            <a:r>
              <a:rPr lang="en-US" dirty="0"/>
              <a:t>of children </a:t>
            </a:r>
            <a:br>
              <a:rPr lang="en-US" dirty="0"/>
            </a:br>
            <a:r>
              <a:rPr lang="en-US" dirty="0"/>
              <a:t>are stunted </a:t>
            </a:r>
            <a:r>
              <a:rPr lang="en-US" i="1" dirty="0"/>
              <a:t>and </a:t>
            </a:r>
            <a:r>
              <a:rPr lang="en-US" dirty="0"/>
              <a:t>overweight</a:t>
            </a:r>
          </a:p>
          <a:p>
            <a:endParaRPr lang="en-US" dirty="0"/>
          </a:p>
          <a:p>
            <a:endParaRPr lang="en-GB" dirty="0"/>
          </a:p>
        </p:txBody>
      </p:sp>
      <p:sp>
        <p:nvSpPr>
          <p:cNvPr id="5" name="TextBox 4">
            <a:extLst>
              <a:ext uri="{FF2B5EF4-FFF2-40B4-BE49-F238E27FC236}">
                <a16:creationId xmlns:a16="http://schemas.microsoft.com/office/drawing/2014/main" id="{25350D44-7779-400F-B8D9-8CD4BB723917}"/>
              </a:ext>
            </a:extLst>
          </p:cNvPr>
          <p:cNvSpPr txBox="1"/>
          <p:nvPr/>
        </p:nvSpPr>
        <p:spPr>
          <a:xfrm>
            <a:off x="5173146" y="5880788"/>
            <a:ext cx="6041764" cy="184666"/>
          </a:xfrm>
          <a:prstGeom prst="rect">
            <a:avLst/>
          </a:prstGeom>
          <a:noFill/>
        </p:spPr>
        <p:txBody>
          <a:bodyPr wrap="square" lIns="0" tIns="0" rIns="0" bIns="0" rtlCol="0">
            <a:spAutoFit/>
          </a:bodyPr>
          <a:lstStyle/>
          <a:p>
            <a:r>
              <a:rPr lang="en-US" sz="1200" dirty="0"/>
              <a:t>Source: Global Nutrition Report, 2019. Country Nutrition Profiles: Global.</a:t>
            </a:r>
            <a:endParaRPr lang="en-GB" sz="1200" dirty="0"/>
          </a:p>
        </p:txBody>
      </p:sp>
      <p:pic>
        <p:nvPicPr>
          <p:cNvPr id="7" name="Picture 6" descr="A picture containing device&#10;&#10;Description automatically generated">
            <a:extLst>
              <a:ext uri="{FF2B5EF4-FFF2-40B4-BE49-F238E27FC236}">
                <a16:creationId xmlns:a16="http://schemas.microsoft.com/office/drawing/2014/main" id="{4E964F87-19D9-41D7-83F5-72291367D7B9}"/>
              </a:ext>
            </a:extLst>
          </p:cNvPr>
          <p:cNvPicPr>
            <a:picLocks noChangeAspect="1"/>
          </p:cNvPicPr>
          <p:nvPr/>
        </p:nvPicPr>
        <p:blipFill>
          <a:blip r:embed="rId3"/>
          <a:stretch>
            <a:fillRect/>
          </a:stretch>
        </p:blipFill>
        <p:spPr>
          <a:xfrm>
            <a:off x="4846140" y="2026762"/>
            <a:ext cx="6368770" cy="3715116"/>
          </a:xfrm>
          <a:prstGeom prst="rect">
            <a:avLst/>
          </a:prstGeom>
        </p:spPr>
      </p:pic>
      <p:sp>
        <p:nvSpPr>
          <p:cNvPr id="6" name="TextBox 5">
            <a:extLst>
              <a:ext uri="{FF2B5EF4-FFF2-40B4-BE49-F238E27FC236}">
                <a16:creationId xmlns:a16="http://schemas.microsoft.com/office/drawing/2014/main" id="{6691DC47-5B13-4308-B462-9E58C1FD0509}"/>
              </a:ext>
            </a:extLst>
          </p:cNvPr>
          <p:cNvSpPr txBox="1"/>
          <p:nvPr/>
        </p:nvSpPr>
        <p:spPr>
          <a:xfrm>
            <a:off x="5173146" y="6180304"/>
            <a:ext cx="6041764" cy="369332"/>
          </a:xfrm>
          <a:prstGeom prst="rect">
            <a:avLst/>
          </a:prstGeom>
          <a:noFill/>
        </p:spPr>
        <p:txBody>
          <a:bodyPr wrap="square" lIns="0" tIns="0" rIns="0" bIns="0" rtlCol="0">
            <a:spAutoFit/>
          </a:bodyPr>
          <a:lstStyle/>
          <a:p>
            <a:r>
              <a:rPr lang="en-US" sz="1200" dirty="0"/>
              <a:t>Notes: Percentage of children under-five years of age who experience different and overlapping forms of malnutrition. Based on population weighted means of 111 countries.</a:t>
            </a:r>
            <a:endParaRPr lang="en-GB" sz="1200" dirty="0"/>
          </a:p>
        </p:txBody>
      </p:sp>
    </p:spTree>
    <p:extLst>
      <p:ext uri="{BB962C8B-B14F-4D97-AF65-F5344CB8AC3E}">
        <p14:creationId xmlns:p14="http://schemas.microsoft.com/office/powerpoint/2010/main" val="17140373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8EEBD59-F071-439A-8C0C-BDF3CEABFBBB}"/>
              </a:ext>
            </a:extLst>
          </p:cNvPr>
          <p:cNvSpPr>
            <a:spLocks noGrp="1"/>
          </p:cNvSpPr>
          <p:nvPr>
            <p:ph type="body" sz="quarter" idx="13"/>
          </p:nvPr>
        </p:nvSpPr>
        <p:spPr>
          <a:xfrm>
            <a:off x="1510797" y="2651035"/>
            <a:ext cx="8069138" cy="615553"/>
          </a:xfrm>
        </p:spPr>
        <p:txBody>
          <a:bodyPr/>
          <a:lstStyle/>
          <a:p>
            <a:r>
              <a:rPr lang="en-US" dirty="0"/>
              <a:t>What progress have we made? </a:t>
            </a:r>
          </a:p>
        </p:txBody>
      </p:sp>
    </p:spTree>
    <p:extLst>
      <p:ext uri="{BB962C8B-B14F-4D97-AF65-F5344CB8AC3E}">
        <p14:creationId xmlns:p14="http://schemas.microsoft.com/office/powerpoint/2010/main" val="21603880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6C0E2D6-2F8D-4EBD-AA5F-0F014E259A36}"/>
              </a:ext>
            </a:extLst>
          </p:cNvPr>
          <p:cNvSpPr>
            <a:spLocks noGrp="1"/>
          </p:cNvSpPr>
          <p:nvPr>
            <p:ph type="body" sz="quarter" idx="17"/>
          </p:nvPr>
        </p:nvSpPr>
        <p:spPr>
          <a:xfrm>
            <a:off x="609600" y="413654"/>
            <a:ext cx="10972800" cy="596722"/>
          </a:xfrm>
        </p:spPr>
        <p:txBody>
          <a:bodyPr/>
          <a:lstStyle/>
          <a:p>
            <a:r>
              <a:rPr lang="en-US" dirty="0"/>
              <a:t>Globally, stunting and wasting in </a:t>
            </a:r>
            <a:br>
              <a:rPr lang="en-US" dirty="0"/>
            </a:br>
            <a:r>
              <a:rPr lang="en-US" dirty="0"/>
              <a:t>under-fives is declining </a:t>
            </a:r>
          </a:p>
        </p:txBody>
      </p:sp>
      <p:sp>
        <p:nvSpPr>
          <p:cNvPr id="12" name="TextBox 11">
            <a:extLst>
              <a:ext uri="{FF2B5EF4-FFF2-40B4-BE49-F238E27FC236}">
                <a16:creationId xmlns:a16="http://schemas.microsoft.com/office/drawing/2014/main" id="{FB2B48A5-B7FA-418C-A4CA-9C7435B75D48}"/>
              </a:ext>
            </a:extLst>
          </p:cNvPr>
          <p:cNvSpPr txBox="1"/>
          <p:nvPr/>
        </p:nvSpPr>
        <p:spPr>
          <a:xfrm>
            <a:off x="751458" y="5788455"/>
            <a:ext cx="6041764" cy="184666"/>
          </a:xfrm>
          <a:prstGeom prst="rect">
            <a:avLst/>
          </a:prstGeom>
          <a:noFill/>
        </p:spPr>
        <p:txBody>
          <a:bodyPr wrap="square" lIns="0" tIns="0" rIns="0" bIns="0" rtlCol="0">
            <a:spAutoFit/>
          </a:bodyPr>
          <a:lstStyle/>
          <a:p>
            <a:r>
              <a:rPr lang="en-US" sz="1200" dirty="0"/>
              <a:t>Source: Global Nutrition Report, 2019. Country Nutrition Profiles: Global.</a:t>
            </a:r>
            <a:endParaRPr lang="en-GB" sz="1200" dirty="0"/>
          </a:p>
        </p:txBody>
      </p:sp>
      <p:sp>
        <p:nvSpPr>
          <p:cNvPr id="3" name="TextBox 2">
            <a:extLst>
              <a:ext uri="{FF2B5EF4-FFF2-40B4-BE49-F238E27FC236}">
                <a16:creationId xmlns:a16="http://schemas.microsoft.com/office/drawing/2014/main" id="{E4113E08-8A2A-4638-98A6-D3A3B74338DB}"/>
              </a:ext>
            </a:extLst>
          </p:cNvPr>
          <p:cNvSpPr txBox="1"/>
          <p:nvPr/>
        </p:nvSpPr>
        <p:spPr>
          <a:xfrm>
            <a:off x="609600" y="1843442"/>
            <a:ext cx="3705753" cy="246221"/>
          </a:xfrm>
          <a:prstGeom prst="rect">
            <a:avLst/>
          </a:prstGeom>
          <a:noFill/>
        </p:spPr>
        <p:txBody>
          <a:bodyPr wrap="square" lIns="0" tIns="0" rIns="0" bIns="0" rtlCol="0">
            <a:spAutoFit/>
          </a:bodyPr>
          <a:lstStyle/>
          <a:p>
            <a:pPr algn="l"/>
            <a:r>
              <a:rPr lang="en-US" sz="1600" dirty="0">
                <a:latin typeface="Averta Bold" panose="00000800000000000000" pitchFamily="50" charset="0"/>
              </a:rPr>
              <a:t>Wasting by gender</a:t>
            </a:r>
            <a:endParaRPr lang="en-GB" sz="1600" dirty="0">
              <a:latin typeface="Averta Bold" panose="00000800000000000000" pitchFamily="50" charset="0"/>
            </a:endParaRPr>
          </a:p>
        </p:txBody>
      </p:sp>
      <p:sp>
        <p:nvSpPr>
          <p:cNvPr id="6" name="TextBox 5">
            <a:extLst>
              <a:ext uri="{FF2B5EF4-FFF2-40B4-BE49-F238E27FC236}">
                <a16:creationId xmlns:a16="http://schemas.microsoft.com/office/drawing/2014/main" id="{D632F23C-9D35-497D-8C28-961EF75AB586}"/>
              </a:ext>
            </a:extLst>
          </p:cNvPr>
          <p:cNvSpPr txBox="1"/>
          <p:nvPr/>
        </p:nvSpPr>
        <p:spPr>
          <a:xfrm>
            <a:off x="5267042" y="1843441"/>
            <a:ext cx="3705753" cy="246221"/>
          </a:xfrm>
          <a:prstGeom prst="rect">
            <a:avLst/>
          </a:prstGeom>
          <a:noFill/>
        </p:spPr>
        <p:txBody>
          <a:bodyPr wrap="square" lIns="0" tIns="0" rIns="0" bIns="0" rtlCol="0">
            <a:spAutoFit/>
          </a:bodyPr>
          <a:lstStyle/>
          <a:p>
            <a:pPr algn="l"/>
            <a:r>
              <a:rPr lang="en-US" sz="1600" dirty="0">
                <a:latin typeface="Averta Bold" panose="00000800000000000000" pitchFamily="50" charset="0"/>
              </a:rPr>
              <a:t>Stunting by gender</a:t>
            </a:r>
            <a:endParaRPr lang="en-GB" sz="1600" dirty="0">
              <a:latin typeface="Averta Bold" panose="00000800000000000000" pitchFamily="50" charset="0"/>
            </a:endParaRPr>
          </a:p>
        </p:txBody>
      </p:sp>
      <p:pic>
        <p:nvPicPr>
          <p:cNvPr id="5" name="Picture 4" descr="A screenshot of a video game&#10;&#10;Description automatically generated">
            <a:extLst>
              <a:ext uri="{FF2B5EF4-FFF2-40B4-BE49-F238E27FC236}">
                <a16:creationId xmlns:a16="http://schemas.microsoft.com/office/drawing/2014/main" id="{B0AE2076-3AD7-40F7-A3C9-59FBEEB1C99E}"/>
              </a:ext>
            </a:extLst>
          </p:cNvPr>
          <p:cNvPicPr>
            <a:picLocks noChangeAspect="1"/>
          </p:cNvPicPr>
          <p:nvPr/>
        </p:nvPicPr>
        <p:blipFill>
          <a:blip r:embed="rId3"/>
          <a:stretch>
            <a:fillRect/>
          </a:stretch>
        </p:blipFill>
        <p:spPr>
          <a:xfrm>
            <a:off x="609600" y="2202792"/>
            <a:ext cx="3787438" cy="3314008"/>
          </a:xfrm>
          <a:prstGeom prst="rect">
            <a:avLst/>
          </a:prstGeom>
        </p:spPr>
      </p:pic>
      <p:pic>
        <p:nvPicPr>
          <p:cNvPr id="9" name="Picture 8" descr="A screen shot of a computer&#10;&#10;Description automatically generated">
            <a:extLst>
              <a:ext uri="{FF2B5EF4-FFF2-40B4-BE49-F238E27FC236}">
                <a16:creationId xmlns:a16="http://schemas.microsoft.com/office/drawing/2014/main" id="{D5374B32-C8CF-48BB-A009-85223A0A9E1E}"/>
              </a:ext>
            </a:extLst>
          </p:cNvPr>
          <p:cNvPicPr>
            <a:picLocks noChangeAspect="1"/>
          </p:cNvPicPr>
          <p:nvPr/>
        </p:nvPicPr>
        <p:blipFill>
          <a:blip r:embed="rId4"/>
          <a:stretch>
            <a:fillRect/>
          </a:stretch>
        </p:blipFill>
        <p:spPr>
          <a:xfrm>
            <a:off x="5185356" y="2202792"/>
            <a:ext cx="3787439" cy="3314009"/>
          </a:xfrm>
          <a:prstGeom prst="rect">
            <a:avLst/>
          </a:prstGeom>
        </p:spPr>
      </p:pic>
    </p:spTree>
    <p:extLst>
      <p:ext uri="{BB962C8B-B14F-4D97-AF65-F5344CB8AC3E}">
        <p14:creationId xmlns:p14="http://schemas.microsoft.com/office/powerpoint/2010/main" val="8973792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A2B8F455-0C56-4A90-84C2-3EA601C26A4E}"/>
              </a:ext>
            </a:extLst>
          </p:cNvPr>
          <p:cNvSpPr/>
          <p:nvPr/>
        </p:nvSpPr>
        <p:spPr>
          <a:xfrm>
            <a:off x="673276" y="1500439"/>
            <a:ext cx="4963886" cy="4277733"/>
          </a:xfrm>
          <a:prstGeom prst="rect">
            <a:avLst/>
          </a:prstGeom>
          <a:solidFill>
            <a:srgbClr val="ECEFF1">
              <a:alpha val="50196"/>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 name="Text Placeholder 1">
            <a:extLst>
              <a:ext uri="{FF2B5EF4-FFF2-40B4-BE49-F238E27FC236}">
                <a16:creationId xmlns:a16="http://schemas.microsoft.com/office/drawing/2014/main" id="{B7B95B22-ED5A-40B9-AB81-70AAD0BDFF4C}"/>
              </a:ext>
            </a:extLst>
          </p:cNvPr>
          <p:cNvSpPr>
            <a:spLocks noGrp="1"/>
          </p:cNvSpPr>
          <p:nvPr>
            <p:ph type="body" sz="quarter" idx="17"/>
          </p:nvPr>
        </p:nvSpPr>
        <p:spPr/>
        <p:txBody>
          <a:bodyPr/>
          <a:lstStyle/>
          <a:p>
            <a:r>
              <a:rPr lang="en-US" dirty="0"/>
              <a:t>Stunting has decreased globally to 21.9% </a:t>
            </a:r>
          </a:p>
        </p:txBody>
      </p:sp>
      <p:sp>
        <p:nvSpPr>
          <p:cNvPr id="6" name="TextBox 5">
            <a:extLst>
              <a:ext uri="{FF2B5EF4-FFF2-40B4-BE49-F238E27FC236}">
                <a16:creationId xmlns:a16="http://schemas.microsoft.com/office/drawing/2014/main" id="{DD8F7B76-D807-4770-B65D-B8292003D90E}"/>
              </a:ext>
            </a:extLst>
          </p:cNvPr>
          <p:cNvSpPr txBox="1"/>
          <p:nvPr/>
        </p:nvSpPr>
        <p:spPr>
          <a:xfrm>
            <a:off x="7561258" y="2360331"/>
            <a:ext cx="3319198" cy="1631216"/>
          </a:xfrm>
          <a:prstGeom prst="rect">
            <a:avLst/>
          </a:prstGeom>
          <a:noFill/>
        </p:spPr>
        <p:txBody>
          <a:bodyPr wrap="square" rtlCol="0">
            <a:spAutoFit/>
          </a:bodyPr>
          <a:lstStyle/>
          <a:p>
            <a:r>
              <a:rPr lang="en-US" sz="2000" b="1" dirty="0">
                <a:solidFill>
                  <a:schemeClr val="accent1"/>
                </a:solidFill>
              </a:rPr>
              <a:t>Paraguay</a:t>
            </a:r>
          </a:p>
          <a:p>
            <a:r>
              <a:rPr lang="en-US" sz="2000" b="1" dirty="0"/>
              <a:t>48% </a:t>
            </a:r>
            <a:r>
              <a:rPr lang="en-US" sz="2000" dirty="0"/>
              <a:t>reduction in stunting among under-fives since 2012, from </a:t>
            </a:r>
            <a:r>
              <a:rPr lang="en-US" sz="2000" b="1" dirty="0"/>
              <a:t>74,100*</a:t>
            </a:r>
            <a:r>
              <a:rPr lang="en-US" sz="2000" dirty="0"/>
              <a:t> to </a:t>
            </a:r>
            <a:r>
              <a:rPr lang="en-US" sz="2000" b="1" dirty="0"/>
              <a:t>38,300*</a:t>
            </a:r>
            <a:r>
              <a:rPr lang="en-US" sz="2000" dirty="0"/>
              <a:t> in 2016.</a:t>
            </a:r>
          </a:p>
        </p:txBody>
      </p:sp>
      <p:sp>
        <p:nvSpPr>
          <p:cNvPr id="7" name="TextBox 6">
            <a:extLst>
              <a:ext uri="{FF2B5EF4-FFF2-40B4-BE49-F238E27FC236}">
                <a16:creationId xmlns:a16="http://schemas.microsoft.com/office/drawing/2014/main" id="{FBD81C60-008B-4CF7-996A-42B7B9D551AB}"/>
              </a:ext>
            </a:extLst>
          </p:cNvPr>
          <p:cNvSpPr txBox="1"/>
          <p:nvPr/>
        </p:nvSpPr>
        <p:spPr>
          <a:xfrm>
            <a:off x="7561263" y="4108864"/>
            <a:ext cx="3426744" cy="1631216"/>
          </a:xfrm>
          <a:prstGeom prst="rect">
            <a:avLst/>
          </a:prstGeom>
          <a:noFill/>
        </p:spPr>
        <p:txBody>
          <a:bodyPr wrap="square" rtlCol="0">
            <a:spAutoFit/>
          </a:bodyPr>
          <a:lstStyle/>
          <a:p>
            <a:r>
              <a:rPr lang="en-US" sz="2000" b="1" dirty="0">
                <a:solidFill>
                  <a:schemeClr val="accent1"/>
                </a:solidFill>
              </a:rPr>
              <a:t>Thailand</a:t>
            </a:r>
            <a:br>
              <a:rPr lang="en-US" sz="2000" b="1" dirty="0"/>
            </a:br>
            <a:r>
              <a:rPr lang="en-US" sz="2000" b="1" dirty="0"/>
              <a:t>39%* </a:t>
            </a:r>
            <a:r>
              <a:rPr lang="en-US" sz="2000" dirty="0"/>
              <a:t>reduction in stunting among under-fives since 2012, from </a:t>
            </a:r>
            <a:r>
              <a:rPr lang="en-US" sz="2000" b="1" dirty="0"/>
              <a:t>657,000*</a:t>
            </a:r>
            <a:r>
              <a:rPr lang="en-US" sz="2000" dirty="0"/>
              <a:t> in 2012 to </a:t>
            </a:r>
            <a:r>
              <a:rPr lang="en-US" sz="2000" b="1" dirty="0"/>
              <a:t>398,000*</a:t>
            </a:r>
            <a:r>
              <a:rPr lang="en-US" sz="2000" dirty="0"/>
              <a:t> in 2016.</a:t>
            </a:r>
          </a:p>
        </p:txBody>
      </p:sp>
      <p:cxnSp>
        <p:nvCxnSpPr>
          <p:cNvPr id="8" name="Straight Connector 7">
            <a:extLst>
              <a:ext uri="{FF2B5EF4-FFF2-40B4-BE49-F238E27FC236}">
                <a16:creationId xmlns:a16="http://schemas.microsoft.com/office/drawing/2014/main" id="{13E36DA6-ACF7-4005-BFAF-85BF39CBB97E}"/>
              </a:ext>
            </a:extLst>
          </p:cNvPr>
          <p:cNvCxnSpPr>
            <a:cxnSpLocks/>
          </p:cNvCxnSpPr>
          <p:nvPr/>
        </p:nvCxnSpPr>
        <p:spPr>
          <a:xfrm>
            <a:off x="7269126" y="1462347"/>
            <a:ext cx="0" cy="4277733"/>
          </a:xfrm>
          <a:prstGeom prst="line">
            <a:avLst/>
          </a:prstGeom>
          <a:ln w="19050">
            <a:solidFill>
              <a:schemeClr val="accent5"/>
            </a:solidFill>
          </a:ln>
          <a:effectLst/>
        </p:spPr>
        <p:style>
          <a:lnRef idx="1">
            <a:schemeClr val="accent5"/>
          </a:lnRef>
          <a:fillRef idx="0">
            <a:schemeClr val="accent5"/>
          </a:fillRef>
          <a:effectRef idx="0">
            <a:schemeClr val="accent5"/>
          </a:effectRef>
          <a:fontRef idx="minor">
            <a:schemeClr val="tx1"/>
          </a:fontRef>
        </p:style>
      </p:cxnSp>
      <p:grpSp>
        <p:nvGrpSpPr>
          <p:cNvPr id="9" name="Group 8">
            <a:extLst>
              <a:ext uri="{FF2B5EF4-FFF2-40B4-BE49-F238E27FC236}">
                <a16:creationId xmlns:a16="http://schemas.microsoft.com/office/drawing/2014/main" id="{6644B31A-BAE8-403B-92C0-E8F3F1A8253D}"/>
              </a:ext>
            </a:extLst>
          </p:cNvPr>
          <p:cNvGrpSpPr/>
          <p:nvPr/>
        </p:nvGrpSpPr>
        <p:grpSpPr>
          <a:xfrm>
            <a:off x="5898479" y="1804647"/>
            <a:ext cx="1111369" cy="1111369"/>
            <a:chOff x="-1216322" y="2536197"/>
            <a:chExt cx="1479233" cy="1479233"/>
          </a:xfrm>
        </p:grpSpPr>
        <p:pic>
          <p:nvPicPr>
            <p:cNvPr id="12" name="Graphic 11" descr="Upward trend">
              <a:extLst>
                <a:ext uri="{FF2B5EF4-FFF2-40B4-BE49-F238E27FC236}">
                  <a16:creationId xmlns:a16="http://schemas.microsoft.com/office/drawing/2014/main" id="{9DDF6283-F729-46B8-9689-996DA9E630F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V="1">
              <a:off x="-987603" y="2764916"/>
              <a:ext cx="1021793" cy="1021793"/>
            </a:xfrm>
            <a:prstGeom prst="rect">
              <a:avLst/>
            </a:prstGeom>
          </p:spPr>
        </p:pic>
        <p:sp>
          <p:nvSpPr>
            <p:cNvPr id="13" name="Oval 12">
              <a:extLst>
                <a:ext uri="{FF2B5EF4-FFF2-40B4-BE49-F238E27FC236}">
                  <a16:creationId xmlns:a16="http://schemas.microsoft.com/office/drawing/2014/main" id="{0AAFD7FA-011B-4C23-AD7B-396AD77C9D45}"/>
                </a:ext>
              </a:extLst>
            </p:cNvPr>
            <p:cNvSpPr/>
            <p:nvPr/>
          </p:nvSpPr>
          <p:spPr>
            <a:xfrm>
              <a:off x="-1216322" y="2536197"/>
              <a:ext cx="1479233" cy="1479233"/>
            </a:xfrm>
            <a:prstGeom prst="ellipse">
              <a:avLst/>
            </a:prstGeom>
            <a:noFill/>
            <a:ln w="28575">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pic>
        <p:nvPicPr>
          <p:cNvPr id="10" name="Picture 9">
            <a:extLst>
              <a:ext uri="{FF2B5EF4-FFF2-40B4-BE49-F238E27FC236}">
                <a16:creationId xmlns:a16="http://schemas.microsoft.com/office/drawing/2014/main" id="{E8CC4CEA-0BF7-449D-9567-F082A0DE21CB}"/>
              </a:ext>
            </a:extLst>
          </p:cNvPr>
          <p:cNvPicPr>
            <a:picLocks noChangeAspect="1"/>
          </p:cNvPicPr>
          <p:nvPr/>
        </p:nvPicPr>
        <p:blipFill>
          <a:blip r:embed="rId5"/>
          <a:stretch>
            <a:fillRect/>
          </a:stretch>
        </p:blipFill>
        <p:spPr>
          <a:xfrm>
            <a:off x="-1326699" y="7311880"/>
            <a:ext cx="1051520" cy="1051520"/>
          </a:xfrm>
          <a:prstGeom prst="rect">
            <a:avLst/>
          </a:prstGeom>
        </p:spPr>
      </p:pic>
      <p:sp>
        <p:nvSpPr>
          <p:cNvPr id="11" name="Rectangle 10">
            <a:extLst>
              <a:ext uri="{FF2B5EF4-FFF2-40B4-BE49-F238E27FC236}">
                <a16:creationId xmlns:a16="http://schemas.microsoft.com/office/drawing/2014/main" id="{0CCEB26D-1B62-40A0-86F7-B18B637911A7}"/>
              </a:ext>
            </a:extLst>
          </p:cNvPr>
          <p:cNvSpPr/>
          <p:nvPr/>
        </p:nvSpPr>
        <p:spPr>
          <a:xfrm>
            <a:off x="2324433" y="1804647"/>
            <a:ext cx="2970582" cy="1323439"/>
          </a:xfrm>
          <a:prstGeom prst="rect">
            <a:avLst/>
          </a:prstGeom>
        </p:spPr>
        <p:txBody>
          <a:bodyPr wrap="square" anchor="ctr">
            <a:spAutoFit/>
          </a:bodyPr>
          <a:lstStyle/>
          <a:p>
            <a:r>
              <a:rPr lang="en-GB" sz="2000" b="1" dirty="0">
                <a:solidFill>
                  <a:schemeClr val="accent1"/>
                </a:solidFill>
                <a:latin typeface="+mj-lt"/>
              </a:rPr>
              <a:t>TARGET 1: </a:t>
            </a:r>
            <a:br>
              <a:rPr lang="en-GB" sz="2000" b="1" dirty="0">
                <a:solidFill>
                  <a:schemeClr val="accent1"/>
                </a:solidFill>
                <a:latin typeface="+mj-lt"/>
              </a:rPr>
            </a:br>
            <a:r>
              <a:rPr lang="en-GB" sz="2000" dirty="0">
                <a:latin typeface="+mj-lt"/>
              </a:rPr>
              <a:t>40% reduction in the number of children under 5 who are stunted</a:t>
            </a:r>
          </a:p>
        </p:txBody>
      </p:sp>
      <p:pic>
        <p:nvPicPr>
          <p:cNvPr id="15" name="Picture 14">
            <a:extLst>
              <a:ext uri="{FF2B5EF4-FFF2-40B4-BE49-F238E27FC236}">
                <a16:creationId xmlns:a16="http://schemas.microsoft.com/office/drawing/2014/main" id="{56309C9E-4C3A-4323-85C7-2E4C84553DA1}"/>
              </a:ext>
            </a:extLst>
          </p:cNvPr>
          <p:cNvPicPr>
            <a:picLocks noChangeAspect="1"/>
          </p:cNvPicPr>
          <p:nvPr/>
        </p:nvPicPr>
        <p:blipFill rotWithShape="1">
          <a:blip r:embed="rId6"/>
          <a:srcRect l="6727" t="21989" r="79478" b="48248"/>
          <a:stretch/>
        </p:blipFill>
        <p:spPr>
          <a:xfrm>
            <a:off x="2480970" y="3848576"/>
            <a:ext cx="2887528" cy="1697204"/>
          </a:xfrm>
          <a:prstGeom prst="rect">
            <a:avLst/>
          </a:prstGeom>
        </p:spPr>
      </p:pic>
      <p:sp>
        <p:nvSpPr>
          <p:cNvPr id="21" name="Rectangle 20">
            <a:extLst>
              <a:ext uri="{FF2B5EF4-FFF2-40B4-BE49-F238E27FC236}">
                <a16:creationId xmlns:a16="http://schemas.microsoft.com/office/drawing/2014/main" id="{7A708D7A-5428-4638-AD29-108348F8E336}"/>
              </a:ext>
            </a:extLst>
          </p:cNvPr>
          <p:cNvSpPr/>
          <p:nvPr/>
        </p:nvSpPr>
        <p:spPr>
          <a:xfrm>
            <a:off x="2390779" y="3400978"/>
            <a:ext cx="3067911" cy="707886"/>
          </a:xfrm>
          <a:prstGeom prst="rect">
            <a:avLst/>
          </a:prstGeom>
        </p:spPr>
        <p:txBody>
          <a:bodyPr wrap="square" anchor="ctr">
            <a:spAutoFit/>
          </a:bodyPr>
          <a:lstStyle/>
          <a:p>
            <a:r>
              <a:rPr lang="en-GB" sz="2000" b="1" dirty="0">
                <a:solidFill>
                  <a:schemeClr val="accent1"/>
                </a:solidFill>
                <a:latin typeface="+mj-lt"/>
              </a:rPr>
              <a:t>GLOBAL PROGRESS:</a:t>
            </a:r>
            <a:br>
              <a:rPr lang="en-GB" sz="2000" b="1" dirty="0">
                <a:solidFill>
                  <a:schemeClr val="accent1"/>
                </a:solidFill>
                <a:latin typeface="+mj-lt"/>
              </a:rPr>
            </a:br>
            <a:endParaRPr lang="en-GB" sz="2000" dirty="0">
              <a:latin typeface="+mj-lt"/>
            </a:endParaRPr>
          </a:p>
        </p:txBody>
      </p:sp>
      <p:sp>
        <p:nvSpPr>
          <p:cNvPr id="30" name="Rectangle 29">
            <a:extLst>
              <a:ext uri="{FF2B5EF4-FFF2-40B4-BE49-F238E27FC236}">
                <a16:creationId xmlns:a16="http://schemas.microsoft.com/office/drawing/2014/main" id="{EED00C0C-127F-43E6-84D7-802CE9A0B35C}"/>
              </a:ext>
            </a:extLst>
          </p:cNvPr>
          <p:cNvSpPr/>
          <p:nvPr/>
        </p:nvSpPr>
        <p:spPr>
          <a:xfrm>
            <a:off x="7561262" y="1804647"/>
            <a:ext cx="4106479" cy="400110"/>
          </a:xfrm>
          <a:prstGeom prst="rect">
            <a:avLst/>
          </a:prstGeom>
        </p:spPr>
        <p:txBody>
          <a:bodyPr wrap="square" anchor="ctr">
            <a:spAutoFit/>
          </a:bodyPr>
          <a:lstStyle/>
          <a:p>
            <a:r>
              <a:rPr lang="en-GB" sz="2000" b="1" dirty="0">
                <a:solidFill>
                  <a:schemeClr val="accent1"/>
                </a:solidFill>
                <a:latin typeface="+mj-lt"/>
              </a:rPr>
              <a:t>COUNTRY LEVEL PROGRESS:</a:t>
            </a:r>
            <a:endParaRPr lang="en-GB" sz="2000" dirty="0">
              <a:latin typeface="+mj-lt"/>
            </a:endParaRPr>
          </a:p>
        </p:txBody>
      </p:sp>
      <p:sp>
        <p:nvSpPr>
          <p:cNvPr id="17" name="TextBox 16">
            <a:extLst>
              <a:ext uri="{FF2B5EF4-FFF2-40B4-BE49-F238E27FC236}">
                <a16:creationId xmlns:a16="http://schemas.microsoft.com/office/drawing/2014/main" id="{FA3A913A-35C8-4EE8-AF6B-AC33AE0AEDCD}"/>
              </a:ext>
            </a:extLst>
          </p:cNvPr>
          <p:cNvSpPr txBox="1"/>
          <p:nvPr/>
        </p:nvSpPr>
        <p:spPr>
          <a:xfrm>
            <a:off x="609600" y="5911920"/>
            <a:ext cx="6041764" cy="184666"/>
          </a:xfrm>
          <a:prstGeom prst="rect">
            <a:avLst/>
          </a:prstGeom>
          <a:noFill/>
        </p:spPr>
        <p:txBody>
          <a:bodyPr wrap="square" lIns="0" tIns="0" rIns="0" bIns="0" rtlCol="0">
            <a:spAutoFit/>
          </a:bodyPr>
          <a:lstStyle/>
          <a:p>
            <a:r>
              <a:rPr lang="en-US" sz="1200" dirty="0"/>
              <a:t>Source: Global Nutrition Report, 2019. Country Nutrition Profiles: Global.</a:t>
            </a:r>
            <a:endParaRPr lang="en-GB" sz="1200" dirty="0"/>
          </a:p>
        </p:txBody>
      </p:sp>
      <p:pic>
        <p:nvPicPr>
          <p:cNvPr id="4" name="Picture 3" descr="A close up of a logo&#10;&#10;Description automatically generated">
            <a:extLst>
              <a:ext uri="{FF2B5EF4-FFF2-40B4-BE49-F238E27FC236}">
                <a16:creationId xmlns:a16="http://schemas.microsoft.com/office/drawing/2014/main" id="{7A824668-0589-4005-9CA3-CDC6CFFF2237}"/>
              </a:ext>
            </a:extLst>
          </p:cNvPr>
          <p:cNvPicPr>
            <a:picLocks noChangeAspect="1"/>
          </p:cNvPicPr>
          <p:nvPr/>
        </p:nvPicPr>
        <p:blipFill rotWithShape="1">
          <a:blip r:embed="rId7"/>
          <a:srcRect r="8311" b="41762"/>
          <a:stretch/>
        </p:blipFill>
        <p:spPr>
          <a:xfrm>
            <a:off x="976331" y="1910544"/>
            <a:ext cx="1176261" cy="1217542"/>
          </a:xfrm>
          <a:prstGeom prst="rect">
            <a:avLst/>
          </a:prstGeom>
        </p:spPr>
      </p:pic>
      <p:sp>
        <p:nvSpPr>
          <p:cNvPr id="3" name="TextBox 2">
            <a:extLst>
              <a:ext uri="{FF2B5EF4-FFF2-40B4-BE49-F238E27FC236}">
                <a16:creationId xmlns:a16="http://schemas.microsoft.com/office/drawing/2014/main" id="{73BF5EB5-CB9A-4B20-9E85-1DE321000B47}"/>
              </a:ext>
            </a:extLst>
          </p:cNvPr>
          <p:cNvSpPr txBox="1"/>
          <p:nvPr/>
        </p:nvSpPr>
        <p:spPr>
          <a:xfrm>
            <a:off x="609600" y="6417578"/>
            <a:ext cx="9549467" cy="169277"/>
          </a:xfrm>
          <a:prstGeom prst="rect">
            <a:avLst/>
          </a:prstGeom>
          <a:noFill/>
        </p:spPr>
        <p:txBody>
          <a:bodyPr wrap="square" lIns="0" tIns="0" rIns="0" bIns="0" rtlCol="0">
            <a:spAutoFit/>
          </a:bodyPr>
          <a:lstStyle/>
          <a:p>
            <a:pPr algn="l"/>
            <a:r>
              <a:rPr lang="en-GB" sz="1100" dirty="0"/>
              <a:t>*Numbers and percentages with an asterisk were updated on 21.11.2019 in line with updated UN population data.  </a:t>
            </a:r>
          </a:p>
        </p:txBody>
      </p:sp>
    </p:spTree>
    <p:extLst>
      <p:ext uri="{BB962C8B-B14F-4D97-AF65-F5344CB8AC3E}">
        <p14:creationId xmlns:p14="http://schemas.microsoft.com/office/powerpoint/2010/main" val="29069436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31EFAEC9-EA89-4D0F-B6A9-1571D9929A6B}"/>
              </a:ext>
            </a:extLst>
          </p:cNvPr>
          <p:cNvSpPr/>
          <p:nvPr/>
        </p:nvSpPr>
        <p:spPr>
          <a:xfrm>
            <a:off x="609600" y="1462347"/>
            <a:ext cx="4963886" cy="4326108"/>
          </a:xfrm>
          <a:prstGeom prst="rect">
            <a:avLst/>
          </a:prstGeom>
          <a:solidFill>
            <a:srgbClr val="ECEFF1">
              <a:alpha val="50196"/>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4" name="Text Placeholder 3">
            <a:extLst>
              <a:ext uri="{FF2B5EF4-FFF2-40B4-BE49-F238E27FC236}">
                <a16:creationId xmlns:a16="http://schemas.microsoft.com/office/drawing/2014/main" id="{F3FB1A49-3112-4CA9-A459-3EC8621C26A8}"/>
              </a:ext>
            </a:extLst>
          </p:cNvPr>
          <p:cNvSpPr>
            <a:spLocks noGrp="1"/>
          </p:cNvSpPr>
          <p:nvPr>
            <p:ph type="body" sz="quarter" idx="17"/>
          </p:nvPr>
        </p:nvSpPr>
        <p:spPr/>
        <p:txBody>
          <a:bodyPr/>
          <a:lstStyle/>
          <a:p>
            <a:r>
              <a:rPr lang="en-GB" sz="3800" dirty="0"/>
              <a:t>Exclusive breastfeeding has increased to 41.2%</a:t>
            </a:r>
          </a:p>
        </p:txBody>
      </p:sp>
      <p:pic>
        <p:nvPicPr>
          <p:cNvPr id="13" name="Picture 12">
            <a:extLst>
              <a:ext uri="{FF2B5EF4-FFF2-40B4-BE49-F238E27FC236}">
                <a16:creationId xmlns:a16="http://schemas.microsoft.com/office/drawing/2014/main" id="{51FFE023-80E5-49FE-BACB-7A539BD9ECF1}"/>
              </a:ext>
            </a:extLst>
          </p:cNvPr>
          <p:cNvPicPr>
            <a:picLocks noChangeAspect="1"/>
          </p:cNvPicPr>
          <p:nvPr/>
        </p:nvPicPr>
        <p:blipFill>
          <a:blip r:embed="rId3"/>
          <a:stretch>
            <a:fillRect/>
          </a:stretch>
        </p:blipFill>
        <p:spPr>
          <a:xfrm>
            <a:off x="869081" y="1817232"/>
            <a:ext cx="1269734" cy="1269734"/>
          </a:xfrm>
          <a:prstGeom prst="rect">
            <a:avLst/>
          </a:prstGeom>
        </p:spPr>
      </p:pic>
      <p:sp>
        <p:nvSpPr>
          <p:cNvPr id="16" name="TextBox 15">
            <a:extLst>
              <a:ext uri="{FF2B5EF4-FFF2-40B4-BE49-F238E27FC236}">
                <a16:creationId xmlns:a16="http://schemas.microsoft.com/office/drawing/2014/main" id="{6C173608-6BC3-4907-94F6-BA7BA3974150}"/>
              </a:ext>
            </a:extLst>
          </p:cNvPr>
          <p:cNvSpPr txBox="1"/>
          <p:nvPr/>
        </p:nvSpPr>
        <p:spPr>
          <a:xfrm>
            <a:off x="7520263" y="2425246"/>
            <a:ext cx="3895367" cy="1323439"/>
          </a:xfrm>
          <a:prstGeom prst="rect">
            <a:avLst/>
          </a:prstGeom>
          <a:noFill/>
        </p:spPr>
        <p:txBody>
          <a:bodyPr wrap="square" rtlCol="0">
            <a:spAutoFit/>
          </a:bodyPr>
          <a:lstStyle/>
          <a:p>
            <a:r>
              <a:rPr lang="en-US" sz="2000" b="1" dirty="0">
                <a:solidFill>
                  <a:schemeClr val="accent1"/>
                </a:solidFill>
              </a:rPr>
              <a:t>Burkina Faso </a:t>
            </a:r>
          </a:p>
          <a:p>
            <a:r>
              <a:rPr lang="en-US" sz="2000" dirty="0"/>
              <a:t>Rates of exclusive breastfeeding rose from</a:t>
            </a:r>
            <a:r>
              <a:rPr lang="en-US" sz="2000" b="1" dirty="0"/>
              <a:t> 6% </a:t>
            </a:r>
            <a:r>
              <a:rPr lang="en-US" sz="2000" dirty="0"/>
              <a:t>to</a:t>
            </a:r>
            <a:r>
              <a:rPr lang="en-US" sz="2000" b="1" dirty="0"/>
              <a:t> over 50% </a:t>
            </a:r>
            <a:r>
              <a:rPr lang="en-US" sz="2000" dirty="0"/>
              <a:t>between 2006 and 2014.</a:t>
            </a:r>
          </a:p>
        </p:txBody>
      </p:sp>
      <p:sp>
        <p:nvSpPr>
          <p:cNvPr id="18" name="TextBox 17">
            <a:extLst>
              <a:ext uri="{FF2B5EF4-FFF2-40B4-BE49-F238E27FC236}">
                <a16:creationId xmlns:a16="http://schemas.microsoft.com/office/drawing/2014/main" id="{0172CC3F-8D7C-4AF3-B4BC-D9FC4E0E656D}"/>
              </a:ext>
            </a:extLst>
          </p:cNvPr>
          <p:cNvSpPr txBox="1"/>
          <p:nvPr/>
        </p:nvSpPr>
        <p:spPr>
          <a:xfrm>
            <a:off x="7561262" y="4015886"/>
            <a:ext cx="3895366" cy="1631216"/>
          </a:xfrm>
          <a:prstGeom prst="rect">
            <a:avLst/>
          </a:prstGeom>
          <a:noFill/>
        </p:spPr>
        <p:txBody>
          <a:bodyPr wrap="square" rtlCol="0">
            <a:spAutoFit/>
          </a:bodyPr>
          <a:lstStyle/>
          <a:p>
            <a:r>
              <a:rPr lang="en-US" sz="2000" b="1" dirty="0">
                <a:solidFill>
                  <a:schemeClr val="accent1"/>
                </a:solidFill>
              </a:rPr>
              <a:t>India</a:t>
            </a:r>
            <a:br>
              <a:rPr lang="en-US" sz="2000" dirty="0"/>
            </a:br>
            <a:r>
              <a:rPr lang="en-US" sz="2000" dirty="0" err="1"/>
              <a:t>India</a:t>
            </a:r>
            <a:r>
              <a:rPr lang="en-US" sz="2000" dirty="0"/>
              <a:t> achieved the </a:t>
            </a:r>
            <a:r>
              <a:rPr lang="en-GB" sz="2000" dirty="0"/>
              <a:t>exclusive breastfeeding</a:t>
            </a:r>
            <a:r>
              <a:rPr lang="en-US" sz="2000" dirty="0"/>
              <a:t> target in 2015, rising from </a:t>
            </a:r>
            <a:r>
              <a:rPr lang="en-US" sz="2000" b="1" dirty="0"/>
              <a:t>46%</a:t>
            </a:r>
            <a:r>
              <a:rPr lang="en-US" sz="2000" dirty="0"/>
              <a:t> in 2005 to </a:t>
            </a:r>
            <a:r>
              <a:rPr lang="en-US" sz="2000" b="1" dirty="0"/>
              <a:t>55% </a:t>
            </a:r>
            <a:r>
              <a:rPr lang="en-US" sz="2000" dirty="0"/>
              <a:t>in</a:t>
            </a:r>
            <a:r>
              <a:rPr lang="en-US" sz="2000" b="1" dirty="0"/>
              <a:t> </a:t>
            </a:r>
            <a:r>
              <a:rPr lang="en-US" sz="2000" dirty="0"/>
              <a:t>2015%.</a:t>
            </a:r>
          </a:p>
        </p:txBody>
      </p:sp>
      <p:cxnSp>
        <p:nvCxnSpPr>
          <p:cNvPr id="19" name="Straight Connector 18">
            <a:extLst>
              <a:ext uri="{FF2B5EF4-FFF2-40B4-BE49-F238E27FC236}">
                <a16:creationId xmlns:a16="http://schemas.microsoft.com/office/drawing/2014/main" id="{6882BDBE-C53E-4853-942A-F1EEAC37F43C}"/>
              </a:ext>
            </a:extLst>
          </p:cNvPr>
          <p:cNvCxnSpPr>
            <a:cxnSpLocks/>
          </p:cNvCxnSpPr>
          <p:nvPr/>
        </p:nvCxnSpPr>
        <p:spPr>
          <a:xfrm>
            <a:off x="7269126" y="1462347"/>
            <a:ext cx="0" cy="4326108"/>
          </a:xfrm>
          <a:prstGeom prst="line">
            <a:avLst/>
          </a:prstGeom>
          <a:ln w="19050">
            <a:solidFill>
              <a:schemeClr val="accent5"/>
            </a:solidFill>
          </a:ln>
          <a:effectLst/>
        </p:spPr>
        <p:style>
          <a:lnRef idx="1">
            <a:schemeClr val="accent5"/>
          </a:lnRef>
          <a:fillRef idx="0">
            <a:schemeClr val="accent5"/>
          </a:fillRef>
          <a:effectRef idx="0">
            <a:schemeClr val="accent5"/>
          </a:effectRef>
          <a:fontRef idx="minor">
            <a:schemeClr val="tx1"/>
          </a:fontRef>
        </p:style>
      </p:cxnSp>
      <p:grpSp>
        <p:nvGrpSpPr>
          <p:cNvPr id="10" name="Group 9">
            <a:extLst>
              <a:ext uri="{FF2B5EF4-FFF2-40B4-BE49-F238E27FC236}">
                <a16:creationId xmlns:a16="http://schemas.microsoft.com/office/drawing/2014/main" id="{490779BF-A6D3-491E-884D-8B4A04CA2C5F}"/>
              </a:ext>
            </a:extLst>
          </p:cNvPr>
          <p:cNvGrpSpPr/>
          <p:nvPr/>
        </p:nvGrpSpPr>
        <p:grpSpPr>
          <a:xfrm>
            <a:off x="5906621" y="1817232"/>
            <a:ext cx="1111369" cy="1111369"/>
            <a:chOff x="5865621" y="1831500"/>
            <a:chExt cx="1111369" cy="1111369"/>
          </a:xfrm>
        </p:grpSpPr>
        <p:pic>
          <p:nvPicPr>
            <p:cNvPr id="5" name="Graphic 4" descr="Upward trend">
              <a:extLst>
                <a:ext uri="{FF2B5EF4-FFF2-40B4-BE49-F238E27FC236}">
                  <a16:creationId xmlns:a16="http://schemas.microsoft.com/office/drawing/2014/main" id="{800BF3EE-2BC9-49D3-BD5C-A0119B25CC3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999528" y="1988881"/>
              <a:ext cx="767688" cy="767688"/>
            </a:xfrm>
            <a:prstGeom prst="rect">
              <a:avLst/>
            </a:prstGeom>
          </p:spPr>
        </p:pic>
        <p:sp>
          <p:nvSpPr>
            <p:cNvPr id="22" name="Oval 21">
              <a:extLst>
                <a:ext uri="{FF2B5EF4-FFF2-40B4-BE49-F238E27FC236}">
                  <a16:creationId xmlns:a16="http://schemas.microsoft.com/office/drawing/2014/main" id="{512D2168-844A-48C9-A789-1FE7C2616C20}"/>
                </a:ext>
              </a:extLst>
            </p:cNvPr>
            <p:cNvSpPr/>
            <p:nvPr/>
          </p:nvSpPr>
          <p:spPr>
            <a:xfrm>
              <a:off x="5865621" y="1831500"/>
              <a:ext cx="1111369" cy="1111369"/>
            </a:xfrm>
            <a:prstGeom prst="ellipse">
              <a:avLst/>
            </a:prstGeom>
            <a:noFill/>
            <a:ln w="28575">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23" name="Rectangle 22">
            <a:extLst>
              <a:ext uri="{FF2B5EF4-FFF2-40B4-BE49-F238E27FC236}">
                <a16:creationId xmlns:a16="http://schemas.microsoft.com/office/drawing/2014/main" id="{C51C5A6E-3F8F-4231-B1E3-B692B91FCE2F}"/>
              </a:ext>
            </a:extLst>
          </p:cNvPr>
          <p:cNvSpPr/>
          <p:nvPr/>
        </p:nvSpPr>
        <p:spPr>
          <a:xfrm>
            <a:off x="2351768" y="1817232"/>
            <a:ext cx="2970582" cy="1631216"/>
          </a:xfrm>
          <a:prstGeom prst="rect">
            <a:avLst/>
          </a:prstGeom>
        </p:spPr>
        <p:txBody>
          <a:bodyPr wrap="square" anchor="ctr">
            <a:spAutoFit/>
          </a:bodyPr>
          <a:lstStyle/>
          <a:p>
            <a:r>
              <a:rPr lang="en-GB" sz="2000" b="1" dirty="0">
                <a:solidFill>
                  <a:schemeClr val="accent1"/>
                </a:solidFill>
              </a:rPr>
              <a:t>TARGET 5: </a:t>
            </a:r>
          </a:p>
          <a:p>
            <a:r>
              <a:rPr lang="en-GB" sz="2000" dirty="0"/>
              <a:t>Increase the rate of exclusive breastfeeding in the first 6 months to at least 50% </a:t>
            </a:r>
          </a:p>
        </p:txBody>
      </p:sp>
      <p:sp>
        <p:nvSpPr>
          <p:cNvPr id="25" name="Rectangle 24">
            <a:extLst>
              <a:ext uri="{FF2B5EF4-FFF2-40B4-BE49-F238E27FC236}">
                <a16:creationId xmlns:a16="http://schemas.microsoft.com/office/drawing/2014/main" id="{692DF07D-BCBF-401D-BBF0-FEFCF5D36E85}"/>
              </a:ext>
            </a:extLst>
          </p:cNvPr>
          <p:cNvSpPr/>
          <p:nvPr/>
        </p:nvSpPr>
        <p:spPr>
          <a:xfrm>
            <a:off x="2390779" y="3661943"/>
            <a:ext cx="3067911" cy="707886"/>
          </a:xfrm>
          <a:prstGeom prst="rect">
            <a:avLst/>
          </a:prstGeom>
        </p:spPr>
        <p:txBody>
          <a:bodyPr wrap="square" anchor="ctr">
            <a:spAutoFit/>
          </a:bodyPr>
          <a:lstStyle/>
          <a:p>
            <a:r>
              <a:rPr lang="en-GB" sz="2000" b="1" dirty="0">
                <a:solidFill>
                  <a:schemeClr val="accent1"/>
                </a:solidFill>
                <a:latin typeface="+mj-lt"/>
              </a:rPr>
              <a:t>GLOBAL PROGRESS:</a:t>
            </a:r>
            <a:br>
              <a:rPr lang="en-GB" sz="2000" b="1" dirty="0">
                <a:solidFill>
                  <a:schemeClr val="accent1"/>
                </a:solidFill>
                <a:latin typeface="+mj-lt"/>
              </a:rPr>
            </a:br>
            <a:endParaRPr lang="en-GB" sz="2000" dirty="0">
              <a:latin typeface="+mj-lt"/>
            </a:endParaRPr>
          </a:p>
        </p:txBody>
      </p:sp>
      <p:pic>
        <p:nvPicPr>
          <p:cNvPr id="12" name="Picture 11">
            <a:extLst>
              <a:ext uri="{FF2B5EF4-FFF2-40B4-BE49-F238E27FC236}">
                <a16:creationId xmlns:a16="http://schemas.microsoft.com/office/drawing/2014/main" id="{C4C3B574-021F-4E57-A7F4-45053DAA2A21}"/>
              </a:ext>
            </a:extLst>
          </p:cNvPr>
          <p:cNvPicPr>
            <a:picLocks noChangeAspect="1"/>
          </p:cNvPicPr>
          <p:nvPr/>
        </p:nvPicPr>
        <p:blipFill rotWithShape="1">
          <a:blip r:embed="rId6"/>
          <a:srcRect l="86693" t="29007" b="43004"/>
          <a:stretch/>
        </p:blipFill>
        <p:spPr>
          <a:xfrm>
            <a:off x="2456644" y="4066062"/>
            <a:ext cx="2760830" cy="1581982"/>
          </a:xfrm>
          <a:prstGeom prst="rect">
            <a:avLst/>
          </a:prstGeom>
        </p:spPr>
      </p:pic>
      <p:sp>
        <p:nvSpPr>
          <p:cNvPr id="17" name="Rectangle 16">
            <a:extLst>
              <a:ext uri="{FF2B5EF4-FFF2-40B4-BE49-F238E27FC236}">
                <a16:creationId xmlns:a16="http://schemas.microsoft.com/office/drawing/2014/main" id="{422EDA54-ECE3-49CE-AF1F-BAFDC38529A6}"/>
              </a:ext>
            </a:extLst>
          </p:cNvPr>
          <p:cNvSpPr/>
          <p:nvPr/>
        </p:nvSpPr>
        <p:spPr>
          <a:xfrm>
            <a:off x="7561262" y="1804647"/>
            <a:ext cx="4106479" cy="400110"/>
          </a:xfrm>
          <a:prstGeom prst="rect">
            <a:avLst/>
          </a:prstGeom>
        </p:spPr>
        <p:txBody>
          <a:bodyPr wrap="square" anchor="ctr">
            <a:spAutoFit/>
          </a:bodyPr>
          <a:lstStyle/>
          <a:p>
            <a:r>
              <a:rPr lang="en-GB" sz="2000" b="1" dirty="0">
                <a:solidFill>
                  <a:schemeClr val="accent1"/>
                </a:solidFill>
                <a:latin typeface="+mj-lt"/>
              </a:rPr>
              <a:t>COUNTRY LEVEL PROGRESS:</a:t>
            </a:r>
            <a:endParaRPr lang="en-GB" sz="2000" dirty="0">
              <a:latin typeface="+mj-lt"/>
            </a:endParaRPr>
          </a:p>
        </p:txBody>
      </p:sp>
      <p:sp>
        <p:nvSpPr>
          <p:cNvPr id="20" name="TextBox 19">
            <a:extLst>
              <a:ext uri="{FF2B5EF4-FFF2-40B4-BE49-F238E27FC236}">
                <a16:creationId xmlns:a16="http://schemas.microsoft.com/office/drawing/2014/main" id="{CF7AE3BE-08AD-4802-ACA8-DE4672D3A769}"/>
              </a:ext>
            </a:extLst>
          </p:cNvPr>
          <p:cNvSpPr txBox="1"/>
          <p:nvPr/>
        </p:nvSpPr>
        <p:spPr>
          <a:xfrm>
            <a:off x="609600" y="5945836"/>
            <a:ext cx="6041764" cy="184666"/>
          </a:xfrm>
          <a:prstGeom prst="rect">
            <a:avLst/>
          </a:prstGeom>
          <a:noFill/>
        </p:spPr>
        <p:txBody>
          <a:bodyPr wrap="square" lIns="0" tIns="0" rIns="0" bIns="0" rtlCol="0">
            <a:spAutoFit/>
          </a:bodyPr>
          <a:lstStyle/>
          <a:p>
            <a:r>
              <a:rPr lang="en-US" sz="1200" dirty="0"/>
              <a:t>Source: Global Nutrition Report, 2019. Country Nutrition Profiles: Global.</a:t>
            </a:r>
            <a:endParaRPr lang="en-GB" sz="1200" dirty="0"/>
          </a:p>
        </p:txBody>
      </p:sp>
    </p:spTree>
    <p:extLst>
      <p:ext uri="{BB962C8B-B14F-4D97-AF65-F5344CB8AC3E}">
        <p14:creationId xmlns:p14="http://schemas.microsoft.com/office/powerpoint/2010/main" val="3768184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DI Theme">
  <a:themeElements>
    <a:clrScheme name="GNR">
      <a:dk1>
        <a:srgbClr val="475C6D"/>
      </a:dk1>
      <a:lt1>
        <a:srgbClr val="D1E7E5"/>
      </a:lt1>
      <a:dk2>
        <a:srgbClr val="A0ADBB"/>
      </a:dk2>
      <a:lt2>
        <a:srgbClr val="CFD9E5"/>
      </a:lt2>
      <a:accent1>
        <a:srgbClr val="DE5D09"/>
      </a:accent1>
      <a:accent2>
        <a:srgbClr val="F39000"/>
      </a:accent2>
      <a:accent3>
        <a:srgbClr val="FCC97A"/>
      </a:accent3>
      <a:accent4>
        <a:srgbClr val="007495"/>
      </a:accent4>
      <a:accent5>
        <a:srgbClr val="93CAC9"/>
      </a:accent5>
      <a:accent6>
        <a:srgbClr val="B2D8D7"/>
      </a:accent6>
      <a:hlink>
        <a:srgbClr val="0563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lIns="0" tIns="0" rIns="0" bIns="0" rtlCol="0">
        <a:spAutoFit/>
      </a:bodyPr>
      <a:lstStyle>
        <a:defPPr algn="l">
          <a:defRPr sz="1100"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B1C975ED78ABF4BA3FEDAD666594B1B" ma:contentTypeVersion="7" ma:contentTypeDescription="Create a new document." ma:contentTypeScope="" ma:versionID="42c96a7b5173b49d7af4ed3a49f929e6">
  <xsd:schema xmlns:xsd="http://www.w3.org/2001/XMLSchema" xmlns:xs="http://www.w3.org/2001/XMLSchema" xmlns:p="http://schemas.microsoft.com/office/2006/metadata/properties" xmlns:ns3="8db2bc2d-6294-4e0a-9538-ef9a8570e98f" targetNamespace="http://schemas.microsoft.com/office/2006/metadata/properties" ma:root="true" ma:fieldsID="386dfecfc29990ea8a141ba9b9e1f886" ns3:_="">
    <xsd:import namespace="8db2bc2d-6294-4e0a-9538-ef9a8570e98f"/>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b2bc2d-6294-4e0a-9538-ef9a8570e98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A8FEC10-EABD-4485-8F0A-4276485423AC}">
  <ds:schemaRefs>
    <ds:schemaRef ds:uri="http://purl.org/dc/terms/"/>
    <ds:schemaRef ds:uri="http://purl.org/dc/dcmitype/"/>
    <ds:schemaRef ds:uri="http://schemas.microsoft.com/office/2006/documentManagement/types"/>
    <ds:schemaRef ds:uri="http://www.w3.org/XML/1998/namespace"/>
    <ds:schemaRef ds:uri="http://schemas.openxmlformats.org/package/2006/metadata/core-properties"/>
    <ds:schemaRef ds:uri="http://purl.org/dc/elements/1.1/"/>
    <ds:schemaRef ds:uri="http://schemas.microsoft.com/office/infopath/2007/PartnerControls"/>
    <ds:schemaRef ds:uri="8db2bc2d-6294-4e0a-9538-ef9a8570e98f"/>
    <ds:schemaRef ds:uri="http://schemas.microsoft.com/office/2006/metadata/properties"/>
  </ds:schemaRefs>
</ds:datastoreItem>
</file>

<file path=customXml/itemProps2.xml><?xml version="1.0" encoding="utf-8"?>
<ds:datastoreItem xmlns:ds="http://schemas.openxmlformats.org/officeDocument/2006/customXml" ds:itemID="{036891CB-8F1F-45AB-9110-50233CE2B777}">
  <ds:schemaRefs>
    <ds:schemaRef ds:uri="http://schemas.microsoft.com/sharepoint/v3/contenttype/forms"/>
  </ds:schemaRefs>
</ds:datastoreItem>
</file>

<file path=customXml/itemProps3.xml><?xml version="1.0" encoding="utf-8"?>
<ds:datastoreItem xmlns:ds="http://schemas.openxmlformats.org/officeDocument/2006/customXml" ds:itemID="{1FFA3571-C0B3-45B8-B331-6EE83FBAA22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db2bc2d-6294-4e0a-9538-ef9a8570e98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1351</TotalTime>
  <Words>2541</Words>
  <Application>Microsoft Office PowerPoint</Application>
  <PresentationFormat>Widescreen</PresentationFormat>
  <Paragraphs>196</Paragraphs>
  <Slides>18</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Averta Bold</vt:lpstr>
      <vt:lpstr>Calibri</vt:lpstr>
      <vt:lpstr>Wingdings</vt:lpstr>
      <vt:lpstr>DI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Soapbox</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Francesca Romano</dc:creator>
  <cp:lastModifiedBy>Telche Hanley-Moyle</cp:lastModifiedBy>
  <cp:revision>1228</cp:revision>
  <cp:lastPrinted>2018-11-27T08:32:53Z</cp:lastPrinted>
  <dcterms:created xsi:type="dcterms:W3CDTF">2014-10-30T12:15:15Z</dcterms:created>
  <dcterms:modified xsi:type="dcterms:W3CDTF">2019-11-21T11:55:58Z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0x010100CB1C975ED78ABF4BA3FEDAD666594B1B</vt:lpwstr>
  </property>
</Properties>
</file>